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281160" y="109728"/>
            <a:ext cx="2514600" cy="2514600"/>
          </a:xfrm>
          <a:prstGeom prst="ellipse">
            <a:avLst/>
          </a:prstGeom>
          <a:solidFill>
            <a:srgbClr val="FFF3E2"/>
          </a:solidFill>
          <a:ln>
            <a:solidFill>
              <a:srgbClr val="FFF3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Arc 2"/>
          <p:cNvSpPr/>
          <p:nvPr/>
        </p:nvSpPr>
        <p:spPr>
          <a:xfrm>
            <a:off x="9162288" y="18288"/>
            <a:ext cx="2743200" cy="2743200"/>
          </a:xfrm>
          <a:prstGeom prst="arc">
            <a:avLst/>
          </a:prstGeom>
          <a:ln w="177800">
            <a:solidFill>
              <a:srgbClr val="9843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2560320" cy="22860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1">
                <a:solidFill>
                  <a:srgbClr val="255C56"/>
                </a:solidFill>
                <a:latin typeface="Microsoft YaHei"/>
              </a:rPr>
              <a:t>Cooperation Brief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1335024"/>
            <a:ext cx="6035040" cy="7498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200" b="1">
                <a:solidFill>
                  <a:srgbClr val="251C17"/>
                </a:solidFill>
                <a:latin typeface="Songti SC"/>
              </a:rPr>
              <a:t>授权合作说明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2331720"/>
            <a:ext cx="6766560" cy="82296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800" b="0">
                <a:solidFill>
                  <a:srgbClr val="4B3A31"/>
                </a:solidFill>
                <a:latin typeface="Microsoft YaHei"/>
              </a:rPr>
              <a:t>为便于后续与品牌方沟通，先将授权合作前需要了解的基础信息列在这里。可先按现有情况补充；暂时没有的信息，后续也可以根据具体项目再确认。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3657600"/>
            <a:ext cx="1170432" cy="384048"/>
          </a:xfrm>
          <a:prstGeom prst="roundRect">
            <a:avLst/>
          </a:prstGeom>
          <a:solidFill>
            <a:srgbClr val="FFF5E8"/>
          </a:solidFill>
          <a:ln>
            <a:solidFill>
              <a:srgbClr val="EBDC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59536" y="3753612"/>
            <a:ext cx="950976" cy="146304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资料准备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67128" y="3657600"/>
            <a:ext cx="1170432" cy="384048"/>
          </a:xfrm>
          <a:prstGeom prst="roundRect">
            <a:avLst/>
          </a:prstGeom>
          <a:solidFill>
            <a:srgbClr val="FFF5E8"/>
          </a:solidFill>
          <a:ln>
            <a:solidFill>
              <a:srgbClr val="EBDC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276856" y="3753612"/>
            <a:ext cx="950976" cy="146304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100" b="1">
                <a:solidFill>
                  <a:srgbClr val="255C56"/>
                </a:solidFill>
                <a:latin typeface="Microsoft YaHei"/>
              </a:rPr>
              <a:t>合作方式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584448" y="3657600"/>
            <a:ext cx="1170432" cy="384048"/>
          </a:xfrm>
          <a:prstGeom prst="roundRect">
            <a:avLst/>
          </a:prstGeom>
          <a:solidFill>
            <a:srgbClr val="FFF5E8"/>
          </a:solidFill>
          <a:ln>
            <a:solidFill>
              <a:srgbClr val="EBDC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94176" y="3753612"/>
            <a:ext cx="950976" cy="146304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100" b="1">
                <a:solidFill>
                  <a:srgbClr val="B68A48"/>
                </a:solidFill>
                <a:latin typeface="Microsoft YaHei"/>
              </a:rPr>
              <a:t>签约与审核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47472"/>
            <a:ext cx="59436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603504"/>
            <a:ext cx="6858000" cy="50292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>
                <a:solidFill>
                  <a:srgbClr val="251C17"/>
                </a:solidFill>
                <a:latin typeface="Songti SC"/>
              </a:rPr>
              <a:t>需要提供和确认的资料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124712"/>
            <a:ext cx="804672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6C6058"/>
                </a:solidFill>
                <a:latin typeface="Microsoft YaHei"/>
              </a:rPr>
              <a:t>以下内容用于初步判断合作范围、报价方式、签约路径和执行边界。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572768"/>
            <a:ext cx="5230368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41247" y="1773936"/>
            <a:ext cx="713232" cy="292608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6968" y="1833372"/>
            <a:ext cx="621792" cy="146304"/>
          </a:xfrm>
          <a:prstGeom prst="rect">
            <a:avLst/>
          </a:prstGeom>
          <a:noFill/>
        </p:spPr>
        <p:txBody>
          <a:bodyPr wrap="square" lIns="18288" rIns="18288" tIns="18288" bIns="18288" anchor="ctr">
            <a:spAutoFit/>
          </a:bodyPr>
          <a:lstStyle/>
          <a:p>
            <a:pPr algn="ctr">
              <a:lnSpc>
                <a:spcPct val="105000"/>
              </a:lnSpc>
            </a:pPr>
            <a:r>
              <a:rPr sz="950" b="1">
                <a:solidFill>
                  <a:srgbClr val="98432B"/>
                </a:solidFill>
                <a:latin typeface="Microsoft YaHei"/>
              </a:rPr>
              <a:t>提供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3351" y="1773936"/>
            <a:ext cx="3995927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完整授权链路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3351" y="2176272"/>
            <a:ext cx="3995927" cy="402335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30" b="0">
                <a:solidFill>
                  <a:srgbClr val="6C6058"/>
                </a:solidFill>
                <a:latin typeface="Microsoft YaHei"/>
              </a:rPr>
              <a:t>IP 方与贵方之间的授权书、合作协议或其他有效授权依据；如方便，可同步授权期限、授权范围和对外合作权限。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572768"/>
            <a:ext cx="5230368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6419088" y="1773936"/>
            <a:ext cx="713232" cy="292608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64808" y="1833372"/>
            <a:ext cx="621792" cy="146304"/>
          </a:xfrm>
          <a:prstGeom prst="rect">
            <a:avLst/>
          </a:prstGeom>
          <a:noFill/>
        </p:spPr>
        <p:txBody>
          <a:bodyPr wrap="square" lIns="18288" rIns="18288" tIns="18288" bIns="18288" anchor="ctr">
            <a:spAutoFit/>
          </a:bodyPr>
          <a:lstStyle/>
          <a:p>
            <a:pPr algn="ctr">
              <a:lnSpc>
                <a:spcPct val="105000"/>
              </a:lnSpc>
            </a:pPr>
            <a:r>
              <a:rPr sz="950" b="1">
                <a:solidFill>
                  <a:srgbClr val="98432B"/>
                </a:solidFill>
                <a:latin typeface="Microsoft YaHei"/>
              </a:rPr>
              <a:t>提供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51192" y="1773936"/>
            <a:ext cx="3995927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商标注册清单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51192" y="2176272"/>
            <a:ext cx="3995927" cy="402335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30" b="0">
                <a:solidFill>
                  <a:srgbClr val="6C6058"/>
                </a:solidFill>
                <a:latin typeface="Microsoft YaHei"/>
              </a:rPr>
              <a:t>可用于合作的商标名称、注册号、类别、权利人及有效状态。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990088"/>
            <a:ext cx="5230368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41247" y="3191256"/>
            <a:ext cx="713232" cy="292608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86968" y="3250692"/>
            <a:ext cx="621792" cy="146304"/>
          </a:xfrm>
          <a:prstGeom prst="rect">
            <a:avLst/>
          </a:prstGeom>
          <a:noFill/>
        </p:spPr>
        <p:txBody>
          <a:bodyPr wrap="square" lIns="18288" rIns="18288" tIns="18288" bIns="18288" anchor="ctr">
            <a:spAutoFit/>
          </a:bodyPr>
          <a:lstStyle/>
          <a:p>
            <a:pPr algn="ctr">
              <a:lnSpc>
                <a:spcPct val="105000"/>
              </a:lnSpc>
            </a:pPr>
            <a:r>
              <a:rPr sz="950" b="1">
                <a:solidFill>
                  <a:srgbClr val="255C56"/>
                </a:solidFill>
                <a:latin typeface="Microsoft YaHei"/>
              </a:rPr>
              <a:t>确认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73351" y="3191256"/>
            <a:ext cx="3995927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可授权图库 / 素材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73351" y="3593592"/>
            <a:ext cx="3995927" cy="402335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30" b="0">
                <a:solidFill>
                  <a:srgbClr val="6C6058"/>
                </a:solidFill>
                <a:latin typeface="Microsoft YaHei"/>
              </a:rPr>
              <a:t>是否有可用于商业合作的图库、纹样、文物图像、建筑空间图片等；如已有目录或样张，可一并提供。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2990088"/>
            <a:ext cx="5230368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419088" y="3191256"/>
            <a:ext cx="713232" cy="292608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64808" y="3250692"/>
            <a:ext cx="621792" cy="146304"/>
          </a:xfrm>
          <a:prstGeom prst="rect">
            <a:avLst/>
          </a:prstGeom>
          <a:noFill/>
        </p:spPr>
        <p:txBody>
          <a:bodyPr wrap="square" lIns="18288" rIns="18288" tIns="18288" bIns="18288" anchor="ctr">
            <a:spAutoFit/>
          </a:bodyPr>
          <a:lstStyle/>
          <a:p>
            <a:pPr algn="ctr">
              <a:lnSpc>
                <a:spcPct val="105000"/>
              </a:lnSpc>
            </a:pPr>
            <a:r>
              <a:rPr sz="950" b="1">
                <a:solidFill>
                  <a:srgbClr val="255C56"/>
                </a:solidFill>
                <a:latin typeface="Microsoft YaHei"/>
              </a:rPr>
              <a:t>确认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51192" y="3191256"/>
            <a:ext cx="3995927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专家 / 领导支持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51192" y="3593592"/>
            <a:ext cx="3995927" cy="402335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30" b="0">
                <a:solidFill>
                  <a:srgbClr val="6C6058"/>
                </a:solidFill>
                <a:latin typeface="Microsoft YaHei"/>
              </a:rPr>
              <a:t>合作过程中是否可沟通领导，或安排专家参与内容指导、审稿、站台等；如可安排，再补充人员和参与边界。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" y="4407408"/>
            <a:ext cx="5230368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841247" y="4608576"/>
            <a:ext cx="713232" cy="292608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86968" y="4668012"/>
            <a:ext cx="621792" cy="146304"/>
          </a:xfrm>
          <a:prstGeom prst="rect">
            <a:avLst/>
          </a:prstGeom>
          <a:noFill/>
        </p:spPr>
        <p:txBody>
          <a:bodyPr wrap="square" lIns="18288" rIns="18288" tIns="18288" bIns="18288" anchor="ctr">
            <a:spAutoFit/>
          </a:bodyPr>
          <a:lstStyle/>
          <a:p>
            <a:pPr algn="ctr">
              <a:lnSpc>
                <a:spcPct val="105000"/>
              </a:lnSpc>
            </a:pPr>
            <a:r>
              <a:rPr sz="950" b="1">
                <a:solidFill>
                  <a:srgbClr val="255C56"/>
                </a:solidFill>
                <a:latin typeface="Microsoft YaHei"/>
              </a:rPr>
              <a:t>确认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73351" y="4608576"/>
            <a:ext cx="3995927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场地资源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3351" y="5010912"/>
            <a:ext cx="3995927" cy="402335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30" b="0">
                <a:solidFill>
                  <a:srgbClr val="6C6058"/>
                </a:solidFill>
                <a:latin typeface="Microsoft YaHei"/>
              </a:rPr>
              <a:t>是否有可用于发布会、快闪、拍摄、线下活动等合作的场地资源；如已有门槛、费用或审批流程，可一并补充。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17920" y="4407408"/>
            <a:ext cx="5230368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6419088" y="4608576"/>
            <a:ext cx="713232" cy="292608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64808" y="4668012"/>
            <a:ext cx="621792" cy="146304"/>
          </a:xfrm>
          <a:prstGeom prst="rect">
            <a:avLst/>
          </a:prstGeom>
          <a:noFill/>
        </p:spPr>
        <p:txBody>
          <a:bodyPr wrap="square" lIns="18288" rIns="18288" tIns="18288" bIns="18288" anchor="ctr">
            <a:spAutoFit/>
          </a:bodyPr>
          <a:lstStyle/>
          <a:p>
            <a:pPr algn="ctr">
              <a:lnSpc>
                <a:spcPct val="105000"/>
              </a:lnSpc>
            </a:pPr>
            <a:r>
              <a:rPr sz="950" b="1">
                <a:solidFill>
                  <a:srgbClr val="B68A48"/>
                </a:solidFill>
                <a:latin typeface="Microsoft YaHei"/>
              </a:rPr>
              <a:t>可补充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51192" y="4608576"/>
            <a:ext cx="3995927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官方账号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51192" y="5010912"/>
            <a:ext cx="3995927" cy="402335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30" b="0">
                <a:solidFill>
                  <a:srgbClr val="6C6058"/>
                </a:solidFill>
                <a:latin typeface="Microsoft YaHei"/>
              </a:rPr>
              <a:t>先确认有哪些官方账号可配合发布合作内容即可。发布形式、次数、审核要求等如已有规则，可一并补充。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47472"/>
            <a:ext cx="59436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603504"/>
            <a:ext cx="6858000" cy="50292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>
                <a:solidFill>
                  <a:srgbClr val="251C17"/>
                </a:solidFill>
                <a:latin typeface="Songti SC"/>
              </a:rPr>
              <a:t>合作方式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124712"/>
            <a:ext cx="804672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6C6058"/>
                </a:solidFill>
                <a:latin typeface="Microsoft YaHei"/>
              </a:rPr>
              <a:t>不同项目可以采用不同商务机制，后续可根据品牌需求、授权深度和资源投入再沟通。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94944" y="1645920"/>
            <a:ext cx="5266944" cy="333756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94944" y="1645920"/>
            <a:ext cx="146304" cy="3337560"/>
          </a:xfrm>
          <a:prstGeom prst="roundRect">
            <a:avLst/>
          </a:prstGeom>
          <a:solidFill>
            <a:srgbClr val="98432B"/>
          </a:solidFill>
          <a:ln>
            <a:solidFill>
              <a:srgbClr val="9843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24128" y="1965960"/>
            <a:ext cx="4526280" cy="47548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820" b="1">
                <a:solidFill>
                  <a:srgbClr val="251C17"/>
                </a:solidFill>
                <a:latin typeface="Microsoft YaHei"/>
              </a:rPr>
              <a:t>方式 A｜贵方报价 / 贵方主导定价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128" y="2651760"/>
            <a:ext cx="4535424" cy="93268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50" b="0">
                <a:solidFill>
                  <a:srgbClr val="6C6058"/>
                </a:solidFill>
                <a:latin typeface="Microsoft YaHei"/>
              </a:rPr>
              <a:t>我方提交品牌合作诉求，贵方根据授权范围、资源支持和审核要求出具报价。双方确认后，再推进品牌沟通、内部审批和签约。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24128" y="4160520"/>
            <a:ext cx="1316736" cy="329184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88136" y="4242816"/>
            <a:ext cx="1188720" cy="12801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900" b="1">
                <a:solidFill>
                  <a:srgbClr val="98432B"/>
                </a:solidFill>
                <a:latin typeface="Microsoft YaHei"/>
              </a:rPr>
              <a:t>适合标准授权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05456" y="4160520"/>
            <a:ext cx="1316736" cy="329184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569464" y="4242816"/>
            <a:ext cx="1188720" cy="12801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900" b="1">
                <a:solidFill>
                  <a:srgbClr val="98432B"/>
                </a:solidFill>
                <a:latin typeface="Microsoft YaHei"/>
              </a:rPr>
              <a:t>报价由贵方提供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86784" y="4160520"/>
            <a:ext cx="1316736" cy="329184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050791" y="4242816"/>
            <a:ext cx="1188720" cy="12801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900" b="1">
                <a:solidFill>
                  <a:srgbClr val="98432B"/>
                </a:solidFill>
                <a:latin typeface="Microsoft YaHei"/>
              </a:rPr>
              <a:t>我方推进客户沟通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645920"/>
            <a:ext cx="5266944" cy="333756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217920" y="1645920"/>
            <a:ext cx="146304" cy="3337560"/>
          </a:xfrm>
          <a:prstGeom prst="roundRect">
            <a:avLst/>
          </a:prstGeom>
          <a:solidFill>
            <a:srgbClr val="255C56"/>
          </a:solidFill>
          <a:ln>
            <a:solidFill>
              <a:srgbClr val="255C5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47104" y="1965960"/>
            <a:ext cx="4526280" cy="47548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820" b="1">
                <a:solidFill>
                  <a:srgbClr val="251C17"/>
                </a:solidFill>
                <a:latin typeface="Microsoft YaHei"/>
              </a:rPr>
              <a:t>方式 B｜我方定价 / 项目分成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47104" y="2651760"/>
            <a:ext cx="4535424" cy="93268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50" b="0">
                <a:solidFill>
                  <a:srgbClr val="6C6058"/>
                </a:solidFill>
                <a:latin typeface="Microsoft YaHei"/>
              </a:rPr>
              <a:t>我方根据品牌预算、品类、渠道和合作内容制定对品牌的报价方案；项目给 IP 方或贵方的收益，可按固定比例或单项目另行沟通。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547104" y="4160520"/>
            <a:ext cx="1316736" cy="329184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611112" y="4242816"/>
            <a:ext cx="1188720" cy="12801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900" b="1">
                <a:solidFill>
                  <a:srgbClr val="255C56"/>
                </a:solidFill>
                <a:latin typeface="Microsoft YaHei"/>
              </a:rPr>
              <a:t>适合定制项目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28432" y="4160520"/>
            <a:ext cx="1316736" cy="329184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92440" y="4242816"/>
            <a:ext cx="1188720" cy="12801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900" b="1">
                <a:solidFill>
                  <a:srgbClr val="255C56"/>
                </a:solidFill>
                <a:latin typeface="Microsoft YaHei"/>
              </a:rPr>
              <a:t>报价由我方判断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509760" y="4160520"/>
            <a:ext cx="1316736" cy="329184"/>
          </a:xfrm>
          <a:prstGeom prst="roundRect">
            <a:avLst/>
          </a:prstGeom>
          <a:solidFill>
            <a:srgbClr val="F8EEE1"/>
          </a:solidFill>
          <a:ln>
            <a:solidFill>
              <a:srgbClr val="F8EE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573767" y="4242816"/>
            <a:ext cx="1188720" cy="12801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900" b="1">
                <a:solidFill>
                  <a:srgbClr val="255C56"/>
                </a:solidFill>
                <a:latin typeface="Microsoft YaHei"/>
              </a:rPr>
              <a:t>收益按项目约定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47472"/>
            <a:ext cx="59436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603504"/>
            <a:ext cx="6858000" cy="50292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>
                <a:solidFill>
                  <a:srgbClr val="251C17"/>
                </a:solidFill>
                <a:latin typeface="Songti SC"/>
              </a:rPr>
              <a:t>签约主体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124712"/>
            <a:ext cx="804672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6C6058"/>
                </a:solidFill>
                <a:latin typeface="Microsoft YaHei"/>
              </a:rPr>
              <a:t>签约主体会影响授权链路、收款路径和合同责任，品牌合作前需要有清晰路径。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9808" y="1874519"/>
            <a:ext cx="3337560" cy="2880360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05840" y="2176272"/>
            <a:ext cx="713232" cy="713232"/>
          </a:xfrm>
          <a:prstGeom prst="ellipse">
            <a:avLst/>
          </a:prstGeom>
          <a:solidFill>
            <a:srgbClr val="98432B"/>
          </a:solidFill>
          <a:ln>
            <a:solidFill>
              <a:srgbClr val="9843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25295" y="2350008"/>
            <a:ext cx="256032" cy="18288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600" b="1">
                <a:solidFill>
                  <a:srgbClr val="FFFFFF"/>
                </a:solidFill>
                <a:latin typeface="Microsoft YaHe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92807" y="2139696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1">
                <a:solidFill>
                  <a:srgbClr val="98432B"/>
                </a:solidFill>
                <a:latin typeface="Microsoft YaHei"/>
              </a:rPr>
              <a:t>方案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807" y="2395728"/>
            <a:ext cx="173736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900" b="1">
                <a:solidFill>
                  <a:srgbClr val="251C17"/>
                </a:solidFill>
                <a:latin typeface="Microsoft YaHei"/>
              </a:rPr>
              <a:t>我方签约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2415" y="3063240"/>
            <a:ext cx="2743200" cy="89611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20" b="0">
                <a:solidFill>
                  <a:srgbClr val="6C6058"/>
                </a:solidFill>
                <a:latin typeface="Microsoft YaHei"/>
              </a:rPr>
              <a:t>贵方先向我方提供转授权或合作授权依据，再由我方与品牌签约。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17136" y="1874519"/>
            <a:ext cx="3337560" cy="2880360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773168" y="2176272"/>
            <a:ext cx="713232" cy="713232"/>
          </a:xfrm>
          <a:prstGeom prst="ellipse">
            <a:avLst/>
          </a:prstGeom>
          <a:solidFill>
            <a:srgbClr val="255C56"/>
          </a:solidFill>
          <a:ln>
            <a:solidFill>
              <a:srgbClr val="255C5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992624" y="2350008"/>
            <a:ext cx="256032" cy="18288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600" b="1">
                <a:solidFill>
                  <a:srgbClr val="FFFFFF"/>
                </a:solidFill>
                <a:latin typeface="Microsoft YaHe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0136" y="2139696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1">
                <a:solidFill>
                  <a:srgbClr val="255C56"/>
                </a:solidFill>
                <a:latin typeface="Microsoft YaHei"/>
              </a:rPr>
              <a:t>方案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0136" y="2395728"/>
            <a:ext cx="173736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900" b="1">
                <a:solidFill>
                  <a:srgbClr val="251C17"/>
                </a:solidFill>
                <a:latin typeface="Microsoft YaHei"/>
              </a:rPr>
              <a:t>贵方签约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9744" y="3063240"/>
            <a:ext cx="2743200" cy="89611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20" b="0">
                <a:solidFill>
                  <a:srgbClr val="6C6058"/>
                </a:solidFill>
                <a:latin typeface="Microsoft YaHei"/>
              </a:rPr>
              <a:t>贵方作为授权主体与品牌签约，我方负责客户开发、商务推进和项目协同。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84464" y="1874519"/>
            <a:ext cx="3337560" cy="2880360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540496" y="2176272"/>
            <a:ext cx="713232" cy="713232"/>
          </a:xfrm>
          <a:prstGeom prst="ellipse">
            <a:avLst/>
          </a:prstGeom>
          <a:solidFill>
            <a:srgbClr val="B68A48"/>
          </a:solidFill>
          <a:ln>
            <a:solidFill>
              <a:srgbClr val="B68A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759952" y="2350008"/>
            <a:ext cx="256032" cy="18288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600" b="1">
                <a:solidFill>
                  <a:srgbClr val="FFFFFF"/>
                </a:solidFill>
                <a:latin typeface="Microsoft YaHe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427464" y="2139696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1">
                <a:solidFill>
                  <a:srgbClr val="B68A48"/>
                </a:solidFill>
                <a:latin typeface="Microsoft YaHei"/>
              </a:rPr>
              <a:t>方案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27464" y="2395728"/>
            <a:ext cx="173736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900" b="1">
                <a:solidFill>
                  <a:srgbClr val="251C17"/>
                </a:solidFill>
                <a:latin typeface="Microsoft YaHei"/>
              </a:rPr>
              <a:t>按项目确定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77072" y="3063240"/>
            <a:ext cx="2743200" cy="89611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20" b="0">
                <a:solidFill>
                  <a:srgbClr val="6C6058"/>
                </a:solidFill>
                <a:latin typeface="Microsoft YaHei"/>
              </a:rPr>
              <a:t>根据品牌要求、项目规模、收款路径和审批要求，单项目沟通签约主体。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47472"/>
            <a:ext cx="59436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603504"/>
            <a:ext cx="6858000" cy="50292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>
                <a:solidFill>
                  <a:srgbClr val="251C17"/>
                </a:solidFill>
                <a:latin typeface="Songti SC"/>
              </a:rPr>
              <a:t>项目推进流程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124712"/>
            <a:ext cx="804672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6C6058"/>
                </a:solidFill>
                <a:latin typeface="Microsoft YaHei"/>
              </a:rPr>
              <a:t>以下流程用于帮助各方提前了解关键节点，便于后续合作推进。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76656" y="1481328"/>
            <a:ext cx="5230368" cy="1115568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1700784"/>
            <a:ext cx="512064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B68A48"/>
                </a:solidFill>
                <a:latin typeface="Georgia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5336" y="1664208"/>
            <a:ext cx="3566160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提交品牌诉求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5336" y="2011680"/>
            <a:ext cx="4059936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6C6058"/>
                </a:solidFill>
                <a:latin typeface="Microsoft YaHei"/>
              </a:rPr>
              <a:t>我方提供品牌背景、合作目的、品类范围、所需资源和预计时间节点。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72784" y="1481328"/>
            <a:ext cx="5230368" cy="1115568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92240" y="1700784"/>
            <a:ext cx="512064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255C56"/>
                </a:solidFill>
                <a:latin typeface="Georgia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41464" y="1664208"/>
            <a:ext cx="3566160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沟通合作方式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41464" y="2011680"/>
            <a:ext cx="4059936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6C6058"/>
                </a:solidFill>
                <a:latin typeface="Microsoft YaHei"/>
              </a:rPr>
              <a:t>根据项目情况沟通采用贵方报价，或采用我方定价、项目分成的方式。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76656" y="2898648"/>
            <a:ext cx="5230368" cy="1115568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96112" y="3118104"/>
            <a:ext cx="512064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B68A48"/>
                </a:solidFill>
                <a:latin typeface="Georgia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45336" y="3081528"/>
            <a:ext cx="3566160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沟通签约主体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45336" y="3429000"/>
            <a:ext cx="4059936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6C6058"/>
                </a:solidFill>
                <a:latin typeface="Microsoft YaHei"/>
              </a:rPr>
              <a:t>根据授权链路、收款路径和品牌要求，沟通签约主体。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72784" y="2898648"/>
            <a:ext cx="5230368" cy="1115568"/>
          </a:xfrm>
          <a:prstGeom prst="roundRect">
            <a:avLst/>
          </a:prstGeom>
          <a:solidFill>
            <a:srgbClr val="FFF8EE"/>
          </a:solidFill>
          <a:ln>
            <a:solidFill>
              <a:srgbClr val="E2C6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3118104"/>
            <a:ext cx="512064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98432B"/>
                </a:solidFill>
                <a:latin typeface="Georgia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41464" y="3081528"/>
            <a:ext cx="3566160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签约前置事项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41464" y="3429000"/>
            <a:ext cx="4059936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6C6058"/>
                </a:solidFill>
                <a:latin typeface="Microsoft YaHei"/>
              </a:rPr>
              <a:t>正式签约前，先确定授权素材、审核负责人和沟通机制。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76656" y="4315968"/>
            <a:ext cx="5230368" cy="1115568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96112" y="4535424"/>
            <a:ext cx="512064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B68A48"/>
                </a:solidFill>
                <a:latin typeface="Georgia"/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45336" y="4498848"/>
            <a:ext cx="3566160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内部审批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45336" y="4846320"/>
            <a:ext cx="4059936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6C6058"/>
                </a:solidFill>
                <a:latin typeface="Microsoft YaHei"/>
              </a:rPr>
              <a:t>如需馆务会或 IP 方内部审批，应在品牌正式签约前完成。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72784" y="4315968"/>
            <a:ext cx="5230368" cy="1115568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92240" y="4535424"/>
            <a:ext cx="512064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255C56"/>
                </a:solidFill>
                <a:latin typeface="Georgia"/>
              </a:rPr>
              <a:t>06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1464" y="4498848"/>
            <a:ext cx="3566160" cy="29260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251C17"/>
                </a:solidFill>
                <a:latin typeface="Microsoft YaHei"/>
              </a:rPr>
              <a:t>签约与项目启动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41464" y="4846320"/>
            <a:ext cx="4059936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6C6058"/>
                </a:solidFill>
                <a:latin typeface="Microsoft YaHei"/>
              </a:rPr>
              <a:t>按已确认的素材、审核和沟通机制推进设计、打样、物料审核和发布配合。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47472"/>
            <a:ext cx="59436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603504"/>
            <a:ext cx="6858000" cy="50292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>
                <a:solidFill>
                  <a:srgbClr val="251C17"/>
                </a:solidFill>
                <a:latin typeface="Songti SC"/>
              </a:rPr>
              <a:t>审核与执行事项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124712"/>
            <a:ext cx="804672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6C6058"/>
                </a:solidFill>
                <a:latin typeface="Microsoft YaHei"/>
              </a:rPr>
              <a:t>以下事项不一定需要一次性全部确定，但建议在正式签约前形成基本共识。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1572768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2688" y="1746504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98432B"/>
                </a:solidFill>
                <a:latin typeface="Microsoft YaHei"/>
              </a:rPr>
              <a:t>授权素材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9696" y="1728216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可用于合作的图片、纹样、名称、标识、文案资料及其使用边界。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13232" y="2633472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32688" y="2807208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98432B"/>
                </a:solidFill>
                <a:latin typeface="Microsoft YaHei"/>
              </a:rPr>
              <a:t>审核负责人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9696" y="2788920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日常对接人、最终确认人，以及不同内容需要经过的审核层级。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3232" y="3694176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32688" y="3867912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98432B"/>
                </a:solidFill>
                <a:latin typeface="Microsoft YaHei"/>
              </a:rPr>
              <a:t>沟通机制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39696" y="3849624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项目群、沟通节奏、反馈方式、文件确认方式和紧急事项处理方式。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3232" y="4754879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32688" y="4928616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255C56"/>
                </a:solidFill>
                <a:latin typeface="Microsoft YaHei"/>
              </a:rPr>
              <a:t>审核范围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39696" y="4910327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产品设计、包装、宣传文案、电商页面、短视频脚本、海报物料等是否需要审核。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1572768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83096" y="1746504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255C56"/>
                </a:solidFill>
                <a:latin typeface="Microsoft YaHei"/>
              </a:rPr>
              <a:t>审核时长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90104" y="1728216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常规反馈周期、紧急项目处理方式、修改轮次和最终确认方式。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63640" y="2633472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83096" y="2807208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255C56"/>
                </a:solidFill>
                <a:latin typeface="Microsoft YaHei"/>
              </a:rPr>
              <a:t>官方账号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90104" y="2788920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可配合发布合作内容的官方账号；如已有发布规则，可后续再补充。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63640" y="3694176"/>
            <a:ext cx="5084064" cy="804672"/>
          </a:xfrm>
          <a:prstGeom prst="roundRect">
            <a:avLst/>
          </a:prstGeom>
          <a:solidFill>
            <a:srgbClr val="FFFDF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83096" y="3867912"/>
            <a:ext cx="114300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80" b="1">
                <a:solidFill>
                  <a:srgbClr val="255C56"/>
                </a:solidFill>
                <a:latin typeface="Microsoft YaHei"/>
              </a:rPr>
              <a:t>结算口径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90104" y="3849624"/>
            <a:ext cx="3419855" cy="38404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20" b="0">
                <a:solidFill>
                  <a:srgbClr val="6C6058"/>
                </a:solidFill>
                <a:latin typeface="Microsoft YaHei"/>
              </a:rPr>
              <a:t>授权费、资源费、分成比例、固定比例或单项目协商方式。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47472"/>
            <a:ext cx="594360" cy="25603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98432B"/>
                </a:solidFill>
                <a:latin typeface="Microsoft YaHei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603504"/>
            <a:ext cx="6858000" cy="50292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>
                <a:solidFill>
                  <a:srgbClr val="251C17"/>
                </a:solidFill>
                <a:latin typeface="Songti SC"/>
              </a:rPr>
              <a:t>后续沟通重点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124712"/>
            <a:ext cx="8046720" cy="34747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6C6058"/>
                </a:solidFill>
                <a:latin typeface="Microsoft YaHei"/>
              </a:rPr>
              <a:t>可先按现有情况反馈，不需要一次性把所有细节都确定完。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60120" y="1783080"/>
            <a:ext cx="4617720" cy="1133856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1984248"/>
            <a:ext cx="4160520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1">
                <a:solidFill>
                  <a:srgbClr val="251C17"/>
                </a:solidFill>
                <a:latin typeface="Microsoft YaHei"/>
              </a:rPr>
              <a:t>合作方式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86584"/>
            <a:ext cx="4160520" cy="420623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20" b="0">
                <a:solidFill>
                  <a:srgbClr val="6C6058"/>
                </a:solidFill>
                <a:latin typeface="Microsoft YaHei"/>
              </a:rPr>
              <a:t>采用贵方报价，或采用我方定价、项目分成；也可按项目灵活沟通。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26480" y="1783080"/>
            <a:ext cx="4617720" cy="1133856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55080" y="1984248"/>
            <a:ext cx="4160520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1">
                <a:solidFill>
                  <a:srgbClr val="251C17"/>
                </a:solidFill>
                <a:latin typeface="Microsoft YaHei"/>
              </a:rPr>
              <a:t>签约主体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2386584"/>
            <a:ext cx="4160520" cy="420623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20" b="0">
                <a:solidFill>
                  <a:srgbClr val="6C6058"/>
                </a:solidFill>
                <a:latin typeface="Microsoft YaHei"/>
              </a:rPr>
              <a:t>由我方签约、贵方签约，或根据品牌项目单独确定。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0120" y="3291839"/>
            <a:ext cx="4617720" cy="1133856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3493008"/>
            <a:ext cx="4160520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1">
                <a:solidFill>
                  <a:srgbClr val="251C17"/>
                </a:solidFill>
                <a:latin typeface="Microsoft YaHei"/>
              </a:rPr>
              <a:t>资料与资源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3895344"/>
            <a:ext cx="4160520" cy="420623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20" b="0">
                <a:solidFill>
                  <a:srgbClr val="6C6058"/>
                </a:solidFill>
                <a:latin typeface="Microsoft YaHei"/>
              </a:rPr>
              <a:t>授权链路、商标清单、图库素材、专家支持、场地资源、官方账号。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26480" y="3291839"/>
            <a:ext cx="4617720" cy="1133856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55080" y="3493008"/>
            <a:ext cx="4160520" cy="320040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1">
                <a:solidFill>
                  <a:srgbClr val="251C17"/>
                </a:solidFill>
                <a:latin typeface="Microsoft YaHei"/>
              </a:rPr>
              <a:t>审核机制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55080" y="3895344"/>
            <a:ext cx="4160520" cy="420623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20" b="0">
                <a:solidFill>
                  <a:srgbClr val="6C6058"/>
                </a:solidFill>
                <a:latin typeface="Microsoft YaHei"/>
              </a:rPr>
              <a:t>授权素材、审核负责人、沟通机制以及基本审核周期。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50976" y="5166360"/>
            <a:ext cx="10241280" cy="603504"/>
          </a:xfrm>
          <a:prstGeom prst="roundRect">
            <a:avLst/>
          </a:prstGeom>
          <a:solidFill>
            <a:srgbClr val="FFF5E8"/>
          </a:solidFill>
          <a:ln>
            <a:solidFill>
              <a:srgbClr val="E8D9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234440" y="5376672"/>
            <a:ext cx="8778240" cy="164592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1400" b="0">
                <a:solidFill>
                  <a:srgbClr val="49362C"/>
                </a:solidFill>
                <a:latin typeface="Microsoft YaHei"/>
              </a:rPr>
              <a:t>后续可根据具体品牌项目，再进一步细化报价、审批、审核和执行安排。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6473952"/>
            <a:ext cx="7498079" cy="201168"/>
          </a:xfrm>
          <a:prstGeom prst="rect">
            <a:avLst/>
          </a:prstGeom>
          <a:noFill/>
        </p:spPr>
        <p:txBody>
          <a:bodyPr wrap="square" lIns="18288" rIns="18288" tIns="18288" bIns="18288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>
                <a:solidFill>
                  <a:srgbClr val="6C6058"/>
                </a:solidFill>
                <a:latin typeface="Microsoft YaHei"/>
              </a:rPr>
              <a:t>本文件用于授权合作前期沟通；最终安排以各方正式签署文件及书面确认为准。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