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44D4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44D45"/>
          </a:solidFill>
          <a:ln>
            <a:solidFill>
              <a:srgbClr val="244D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001000" y="0"/>
            <a:ext cx="4206240" cy="6858000"/>
          </a:xfrm>
          <a:prstGeom prst="rect">
            <a:avLst/>
          </a:prstGeom>
          <a:solidFill>
            <a:srgbClr val="5D8B7A"/>
          </a:solidFill>
          <a:ln>
            <a:solidFill>
              <a:srgbClr val="5D8B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8183879" y="457200"/>
            <a:ext cx="1463040" cy="914400"/>
          </a:xfrm>
          <a:prstGeom prst="roundRect">
            <a:avLst/>
          </a:prstGeom>
          <a:solidFill>
            <a:srgbClr val="F4EBDD"/>
          </a:solidFill>
          <a:ln>
            <a:solidFill>
              <a:srgbClr val="F4EB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829800" y="1188720"/>
            <a:ext cx="1737360" cy="1143000"/>
          </a:xfrm>
          <a:prstGeom prst="roundRect">
            <a:avLst/>
          </a:prstGeom>
          <a:solidFill>
            <a:srgbClr val="DCE9E1"/>
          </a:solidFill>
          <a:ln>
            <a:solidFill>
              <a:srgbClr val="DCE9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732520" y="2788920"/>
            <a:ext cx="2286000" cy="1417320"/>
          </a:xfrm>
          <a:prstGeom prst="roundRect">
            <a:avLst/>
          </a:prstGeom>
          <a:solidFill>
            <a:srgbClr val="B8875F"/>
          </a:solidFill>
          <a:ln>
            <a:solidFill>
              <a:srgbClr val="B887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10561320" y="4434840"/>
            <a:ext cx="914400" cy="1188720"/>
          </a:xfrm>
          <a:prstGeom prst="roundRect">
            <a:avLst/>
          </a:prstGeom>
          <a:solidFill>
            <a:srgbClr val="F4EBDD"/>
          </a:solidFill>
          <a:ln>
            <a:solidFill>
              <a:srgbClr val="F4EB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170432"/>
            <a:ext cx="4937760" cy="38404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700" b="1">
                <a:solidFill>
                  <a:srgbClr val="DCE9E1"/>
                </a:solidFill>
                <a:latin typeface="PingFang SC"/>
              </a:rPr>
              <a:t>良渚文化三店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4944" y="1627632"/>
            <a:ext cx="5852160" cy="1417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>
              <a:lnSpc>
                <a:spcPct val="92000"/>
              </a:lnSpc>
            </a:pPr>
            <a:r>
              <a:rPr sz="4200" b="1">
                <a:solidFill>
                  <a:srgbClr val="FFFFFF"/>
                </a:solidFill>
                <a:latin typeface="PingFang SC"/>
              </a:rPr>
              <a:t>接手满一个月</a:t>
            </a:r>
            <a:br/>
            <a:r>
              <a:rPr sz="4200" b="1">
                <a:solidFill>
                  <a:srgbClr val="FFFFFF"/>
                </a:solidFill>
                <a:latin typeface="PingFang SC"/>
              </a:rPr>
              <a:t>运营变化复盘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8" y="3310128"/>
            <a:ext cx="557784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300" b="0">
                <a:solidFill>
                  <a:srgbClr val="F4EBDD"/>
                </a:solidFill>
                <a:latin typeface="PingFang SC"/>
              </a:rPr>
              <a:t>天猫店 / 淘宝店 / 京东店 · 2026.05.09—2026.06.07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" y="3931920"/>
            <a:ext cx="5943600" cy="47548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PingFang SC"/>
              </a:rPr>
              <a:t>重点看三件事：经营盘是否拉大、推广效率是否提升、后续产品是否有承接储备。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" y="6446520"/>
            <a:ext cx="868680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0">
                <a:solidFill>
                  <a:srgbClr val="DCE9E1"/>
                </a:solidFill>
                <a:latin typeface="PingFang SC"/>
              </a:rPr>
              <a:t>资料来源：店铺整体流量交易数据、5月月报基础数据、阿里妈妈/万相台推广报表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58200" y="6446520"/>
            <a:ext cx="306324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750" b="0">
                <a:solidFill>
                  <a:srgbClr val="DCE9E1"/>
                </a:solidFill>
                <a:latin typeface="PingFang SC"/>
              </a:rPr>
              <a:t>备注：推广数据覆盖天猫/淘宝；京东纳入店铺整体流量交易分析。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D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57200"/>
            <a:ext cx="8046720" cy="56692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600" b="1">
                <a:solidFill>
                  <a:srgbClr val="1F2A25"/>
                </a:solidFill>
                <a:latin typeface="PingFang SC"/>
              </a:rPr>
              <a:t>这份汇报的主线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987552"/>
            <a:ext cx="987552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0">
                <a:solidFill>
                  <a:srgbClr val="6C756F"/>
                </a:solidFill>
                <a:latin typeface="PingFang SC"/>
              </a:rPr>
              <a:t>不把数据拆散看，而是看“接手后有没有形成可持续运营节奏”。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21240" y="512064"/>
            <a:ext cx="160020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850" b="1">
                <a:solidFill>
                  <a:srgbClr val="5D8B7A"/>
                </a:solidFill>
                <a:latin typeface="PingFang SC"/>
              </a:rPr>
              <a:t>LIANGZHU · 运营复盘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86384" y="1600200"/>
            <a:ext cx="2304288" cy="2834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87552" y="1847088"/>
            <a:ext cx="640080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200" b="1">
                <a:solidFill>
                  <a:srgbClr val="B8875F"/>
                </a:solidFill>
                <a:latin typeface="PingFang SC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87552" y="2423160"/>
            <a:ext cx="1901952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700" b="1">
                <a:solidFill>
                  <a:srgbClr val="244D45"/>
                </a:solidFill>
                <a:latin typeface="PingFang SC"/>
              </a:rPr>
              <a:t>经营盘变化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552" y="2971800"/>
            <a:ext cx="1901952" cy="6400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150" b="0">
                <a:solidFill>
                  <a:srgbClr val="1F2A25"/>
                </a:solidFill>
                <a:latin typeface="PingFang SC"/>
              </a:rPr>
              <a:t>访客、成交、买家规模是否拉起来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82112" y="2697480"/>
            <a:ext cx="32004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800" b="1">
                <a:solidFill>
                  <a:srgbClr val="B8875F"/>
                </a:solidFill>
                <a:latin typeface="PingFang SC"/>
              </a:rPr>
              <a:t>→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575303" y="1600200"/>
            <a:ext cx="2304288" cy="2834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76472" y="1847088"/>
            <a:ext cx="640080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200" b="1">
                <a:solidFill>
                  <a:srgbClr val="B8875F"/>
                </a:solidFill>
                <a:latin typeface="PingFang SC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76472" y="2423160"/>
            <a:ext cx="1901952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700" b="1">
                <a:solidFill>
                  <a:srgbClr val="244D45"/>
                </a:solidFill>
                <a:latin typeface="PingFang SC"/>
              </a:rPr>
              <a:t>成交质量变化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76472" y="2971800"/>
            <a:ext cx="1901952" cy="6400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150" b="0">
                <a:solidFill>
                  <a:srgbClr val="1F2A25"/>
                </a:solidFill>
                <a:latin typeface="PingFang SC"/>
              </a:rPr>
              <a:t>实际成交、客单价与退款风险一起看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71031" y="2697480"/>
            <a:ext cx="32004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800" b="1">
                <a:solidFill>
                  <a:srgbClr val="B8875F"/>
                </a:solidFill>
                <a:latin typeface="PingFang SC"/>
              </a:rPr>
              <a:t>→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64224" y="1600200"/>
            <a:ext cx="2304288" cy="2834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65392" y="1847088"/>
            <a:ext cx="640080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200" b="1">
                <a:solidFill>
                  <a:srgbClr val="B8875F"/>
                </a:solidFill>
                <a:latin typeface="PingFang SC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65392" y="2423160"/>
            <a:ext cx="1901952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700" b="1">
                <a:solidFill>
                  <a:srgbClr val="244D45"/>
                </a:solidFill>
                <a:latin typeface="PingFang SC"/>
              </a:rPr>
              <a:t>推广效率变化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65392" y="2971800"/>
            <a:ext cx="1901952" cy="6400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150" b="0">
                <a:solidFill>
                  <a:srgbClr val="1F2A25"/>
                </a:solidFill>
                <a:latin typeface="PingFang SC"/>
              </a:rPr>
              <a:t>重点判断是不是靠加预算换增长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59952" y="2697480"/>
            <a:ext cx="32004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800" b="1">
                <a:solidFill>
                  <a:srgbClr val="B8875F"/>
                </a:solidFill>
                <a:latin typeface="PingFang SC"/>
              </a:rPr>
              <a:t>→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153143" y="1600200"/>
            <a:ext cx="2304288" cy="2834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354311" y="1847088"/>
            <a:ext cx="640080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200" b="1">
                <a:solidFill>
                  <a:srgbClr val="B8875F"/>
                </a:solidFill>
                <a:latin typeface="PingFang SC"/>
              </a:rP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54311" y="2423160"/>
            <a:ext cx="1901952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700" b="1">
                <a:solidFill>
                  <a:srgbClr val="244D45"/>
                </a:solidFill>
                <a:latin typeface="PingFang SC"/>
              </a:rPr>
              <a:t>动作与储备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54311" y="2971800"/>
            <a:ext cx="1901952" cy="6400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150" b="0">
                <a:solidFill>
                  <a:srgbClr val="1F2A25"/>
                </a:solidFill>
                <a:latin typeface="PingFang SC"/>
              </a:rPr>
              <a:t>把增长原因连接到运营动作和新品规划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77240" y="4892040"/>
            <a:ext cx="10652760" cy="658368"/>
          </a:xfrm>
          <a:prstGeom prst="roundRect">
            <a:avLst/>
          </a:prstGeom>
          <a:solidFill>
            <a:srgbClr val="DCE9E1"/>
          </a:solidFill>
          <a:ln>
            <a:solidFill>
              <a:srgbClr val="DCE9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24128" y="5084064"/>
            <a:ext cx="1014984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450" b="1">
                <a:solidFill>
                  <a:srgbClr val="244D45"/>
                </a:solidFill>
                <a:latin typeface="PingFang SC"/>
              </a:rPr>
              <a:t>核心判断：接手后的变化不是单点波动，而是“流量放大 + 成交提升 + 推广效率改善 + 产品节奏补位”的组合效果。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368" y="6446520"/>
            <a:ext cx="868680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0">
                <a:solidFill>
                  <a:srgbClr val="6C756F"/>
                </a:solidFill>
                <a:latin typeface="PingFang SC"/>
              </a:rPr>
              <a:t>数据周期：接手前30天 2026.04.09–05.08 / 接手后30天 2026.05.09–06.07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58200" y="6446520"/>
            <a:ext cx="306324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750" b="0">
                <a:solidFill>
                  <a:srgbClr val="6C756F"/>
                </a:solidFill>
                <a:latin typeface="PingFang SC"/>
              </a:rPr>
              <a:t>备注：推广数据覆盖天猫/淘宝；京东纳入店铺整体流量交易分析。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D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57200"/>
            <a:ext cx="8046720" cy="56692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600" b="1">
                <a:solidFill>
                  <a:srgbClr val="1F2A25"/>
                </a:solidFill>
                <a:latin typeface="PingFang SC"/>
              </a:rPr>
              <a:t>接手前后30天：整体经营盘明显放大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987552"/>
            <a:ext cx="987552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0">
                <a:solidFill>
                  <a:srgbClr val="6C756F"/>
                </a:solidFill>
                <a:latin typeface="PingFang SC"/>
              </a:rPr>
              <a:t>三店合计看，接手后访客、成交、买家数和客单价同步改善。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21240" y="512064"/>
            <a:ext cx="160020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850" b="1">
                <a:solidFill>
                  <a:srgbClr val="5D8B7A"/>
                </a:solidFill>
                <a:latin typeface="PingFang SC"/>
              </a:rPr>
              <a:t>LIANGZHU · 运营复盘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1353312"/>
            <a:ext cx="2651760" cy="126187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13232" y="1353312"/>
            <a:ext cx="73152" cy="1261872"/>
          </a:xfrm>
          <a:prstGeom prst="rect">
            <a:avLst/>
          </a:prstGeom>
          <a:solidFill>
            <a:srgbClr val="5D8B7A"/>
          </a:solidFill>
          <a:ln>
            <a:solidFill>
              <a:srgbClr val="5D8B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517904"/>
            <a:ext cx="233172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1">
                <a:solidFill>
                  <a:srgbClr val="6C756F"/>
                </a:solidFill>
                <a:latin typeface="PingFang SC"/>
              </a:rPr>
              <a:t>访客数 UV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1783080"/>
            <a:ext cx="2331720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400" b="1">
                <a:solidFill>
                  <a:srgbClr val="5D8B7A"/>
                </a:solidFill>
                <a:latin typeface="PingFang SC"/>
              </a:rPr>
              <a:t>3.3万 → 5.8万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249424"/>
            <a:ext cx="2331720" cy="310895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19" b="0">
                <a:solidFill>
                  <a:srgbClr val="1F2A25"/>
                </a:solidFill>
                <a:latin typeface="PingFang SC"/>
              </a:rPr>
              <a:t>变化 +74.6%，流量盘被拉大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11880" y="1353312"/>
            <a:ext cx="2651760" cy="126187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11880" y="1353312"/>
            <a:ext cx="73152" cy="1261872"/>
          </a:xfrm>
          <a:prstGeom prst="rect">
            <a:avLst/>
          </a:prstGeom>
          <a:solidFill>
            <a:srgbClr val="244D45"/>
          </a:solidFill>
          <a:ln>
            <a:solidFill>
              <a:srgbClr val="244D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813048" y="1517904"/>
            <a:ext cx="233172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1">
                <a:solidFill>
                  <a:srgbClr val="6C756F"/>
                </a:solidFill>
                <a:latin typeface="PingFang SC"/>
              </a:rPr>
              <a:t>支付/成交金额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3048" y="1783080"/>
            <a:ext cx="2331720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400" b="1">
                <a:solidFill>
                  <a:srgbClr val="244D45"/>
                </a:solidFill>
                <a:latin typeface="PingFang SC"/>
              </a:rPr>
              <a:t>¥5.11万 → ¥7.40万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13048" y="2249424"/>
            <a:ext cx="2331720" cy="310895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19" b="0">
                <a:solidFill>
                  <a:srgbClr val="1F2A25"/>
                </a:solidFill>
                <a:latin typeface="PingFang SC"/>
              </a:rPr>
              <a:t>变化 +44.8%，成交规模同步提升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510528" y="1353312"/>
            <a:ext cx="2651760" cy="126187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510528" y="1353312"/>
            <a:ext cx="73152" cy="1261872"/>
          </a:xfrm>
          <a:prstGeom prst="rect">
            <a:avLst/>
          </a:prstGeom>
          <a:solidFill>
            <a:srgbClr val="B8875F"/>
          </a:solidFill>
          <a:ln>
            <a:solidFill>
              <a:srgbClr val="B887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711696" y="1517904"/>
            <a:ext cx="233172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1">
                <a:solidFill>
                  <a:srgbClr val="6C756F"/>
                </a:solidFill>
                <a:latin typeface="PingFang SC"/>
              </a:rPr>
              <a:t>实际成交金额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11696" y="1783080"/>
            <a:ext cx="2331720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400" b="1">
                <a:solidFill>
                  <a:srgbClr val="B8875F"/>
                </a:solidFill>
                <a:latin typeface="PingFang SC"/>
              </a:rPr>
              <a:t>¥4.51万 → ¥5.94万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11696" y="2249424"/>
            <a:ext cx="2331720" cy="310895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19" b="0">
                <a:solidFill>
                  <a:srgbClr val="1F2A25"/>
                </a:solidFill>
                <a:latin typeface="PingFang SC"/>
              </a:rPr>
              <a:t>变化 +31.7%，扣除退款后仍增长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409176" y="1353312"/>
            <a:ext cx="2057400" cy="126187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409176" y="1353312"/>
            <a:ext cx="73152" cy="1261872"/>
          </a:xfrm>
          <a:prstGeom prst="rect">
            <a:avLst/>
          </a:prstGeom>
          <a:solidFill>
            <a:srgbClr val="C8A46A"/>
          </a:solidFill>
          <a:ln>
            <a:solidFill>
              <a:srgbClr val="C8A4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610344" y="1517904"/>
            <a:ext cx="173736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1">
                <a:solidFill>
                  <a:srgbClr val="6C756F"/>
                </a:solidFill>
                <a:latin typeface="PingFang SC"/>
              </a:rPr>
              <a:t>客单价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610344" y="1783080"/>
            <a:ext cx="1737360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400" b="1">
                <a:solidFill>
                  <a:srgbClr val="C8A46A"/>
                </a:solidFill>
                <a:latin typeface="PingFang SC"/>
              </a:rPr>
              <a:t>¥109 → ¥125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10344" y="2249424"/>
            <a:ext cx="1737360" cy="310895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19" b="0">
                <a:solidFill>
                  <a:srgbClr val="1F2A25"/>
                </a:solidFill>
                <a:latin typeface="PingFang SC"/>
              </a:rPr>
              <a:t>变化 +15.4%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13232" y="2999232"/>
            <a:ext cx="5486400" cy="26060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60120" y="3218688"/>
            <a:ext cx="182880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00" b="1">
                <a:solidFill>
                  <a:srgbClr val="244D45"/>
                </a:solidFill>
                <a:latin typeface="PingFang SC"/>
              </a:rPr>
              <a:t>前后对比走势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0120" y="3657599"/>
            <a:ext cx="164592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30" b="1">
                <a:solidFill>
                  <a:srgbClr val="1F2A25"/>
                </a:solidFill>
                <a:latin typeface="PingFang SC"/>
              </a:rPr>
              <a:t>UV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651760" y="3675887"/>
            <a:ext cx="1393610" cy="146304"/>
          </a:xfrm>
          <a:prstGeom prst="roundRect">
            <a:avLst/>
          </a:prstGeom>
          <a:solidFill>
            <a:srgbClr val="D7CDBE"/>
          </a:solidFill>
          <a:ln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2651760" y="3904487"/>
            <a:ext cx="2432565" cy="146304"/>
          </a:xfrm>
          <a:prstGeom prst="roundRect">
            <a:avLst/>
          </a:prstGeom>
          <a:solidFill>
            <a:srgbClr val="5D8B7A"/>
          </a:solidFill>
          <a:ln>
            <a:solidFill>
              <a:srgbClr val="5D8B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118522" y="3657599"/>
            <a:ext cx="1188720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819" b="0">
                <a:solidFill>
                  <a:srgbClr val="6C756F"/>
                </a:solidFill>
                <a:latin typeface="PingFang SC"/>
              </a:rPr>
              <a:t>3.3万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57477" y="3886200"/>
            <a:ext cx="1188720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819" b="1">
                <a:solidFill>
                  <a:srgbClr val="1F2A25"/>
                </a:solidFill>
                <a:latin typeface="PingFang SC"/>
              </a:rPr>
              <a:t>5.8万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404872" y="3657599"/>
            <a:ext cx="182880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0">
                <a:solidFill>
                  <a:srgbClr val="6C756F"/>
                </a:solidFill>
                <a:latin typeface="PingFang SC"/>
              </a:rPr>
              <a:t>前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404872" y="3886200"/>
            <a:ext cx="182880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1">
                <a:solidFill>
                  <a:srgbClr val="5D8B7A"/>
                </a:solidFill>
                <a:latin typeface="PingFang SC"/>
              </a:rPr>
              <a:t>后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60120" y="4389120"/>
            <a:ext cx="164592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30" b="1">
                <a:solidFill>
                  <a:srgbClr val="1F2A25"/>
                </a:solidFill>
                <a:latin typeface="PingFang SC"/>
              </a:rPr>
              <a:t>支付成交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2651760" y="4407408"/>
            <a:ext cx="2133641" cy="146304"/>
          </a:xfrm>
          <a:prstGeom prst="roundRect">
            <a:avLst/>
          </a:prstGeom>
          <a:solidFill>
            <a:srgbClr val="D7CDBE"/>
          </a:solidFill>
          <a:ln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2651760" y="4636008"/>
            <a:ext cx="3090333" cy="146304"/>
          </a:xfrm>
          <a:prstGeom prst="roundRect">
            <a:avLst/>
          </a:prstGeom>
          <a:solidFill>
            <a:srgbClr val="244D45"/>
          </a:solidFill>
          <a:ln>
            <a:solidFill>
              <a:srgbClr val="244D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858553" y="4389120"/>
            <a:ext cx="1188720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819" b="0">
                <a:solidFill>
                  <a:srgbClr val="6C756F"/>
                </a:solidFill>
                <a:latin typeface="PingFang SC"/>
              </a:rPr>
              <a:t>¥5.11万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815245" y="4617720"/>
            <a:ext cx="1188720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819" b="1">
                <a:solidFill>
                  <a:srgbClr val="1F2A25"/>
                </a:solidFill>
                <a:latin typeface="PingFang SC"/>
              </a:rPr>
              <a:t>¥7.40万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404872" y="4389120"/>
            <a:ext cx="182880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0">
                <a:solidFill>
                  <a:srgbClr val="6C756F"/>
                </a:solidFill>
                <a:latin typeface="PingFang SC"/>
              </a:rPr>
              <a:t>前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404872" y="4617720"/>
            <a:ext cx="182880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1">
                <a:solidFill>
                  <a:srgbClr val="5D8B7A"/>
                </a:solidFill>
                <a:latin typeface="PingFang SC"/>
              </a:rPr>
              <a:t>后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60120" y="5120640"/>
            <a:ext cx="164592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30" b="1">
                <a:solidFill>
                  <a:srgbClr val="1F2A25"/>
                </a:solidFill>
                <a:latin typeface="PingFang SC"/>
              </a:rPr>
              <a:t>实际成交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2651760" y="5138928"/>
            <a:ext cx="1884253" cy="146304"/>
          </a:xfrm>
          <a:prstGeom prst="roundRect">
            <a:avLst/>
          </a:prstGeom>
          <a:solidFill>
            <a:srgbClr val="D7CDBE"/>
          </a:solidFill>
          <a:ln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ounded Rectangle 42"/>
          <p:cNvSpPr/>
          <p:nvPr/>
        </p:nvSpPr>
        <p:spPr>
          <a:xfrm>
            <a:off x="2651760" y="5367528"/>
            <a:ext cx="2481614" cy="146304"/>
          </a:xfrm>
          <a:prstGeom prst="roundRect">
            <a:avLst/>
          </a:prstGeom>
          <a:solidFill>
            <a:srgbClr val="B8875F"/>
          </a:solidFill>
          <a:ln>
            <a:solidFill>
              <a:srgbClr val="B887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609165" y="5120640"/>
            <a:ext cx="1188720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819" b="0">
                <a:solidFill>
                  <a:srgbClr val="6C756F"/>
                </a:solidFill>
                <a:latin typeface="PingFang SC"/>
              </a:rPr>
              <a:t>¥4.51万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206526" y="5349240"/>
            <a:ext cx="1188720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819" b="1">
                <a:solidFill>
                  <a:srgbClr val="1F2A25"/>
                </a:solidFill>
                <a:latin typeface="PingFang SC"/>
              </a:rPr>
              <a:t>¥5.94万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404872" y="5120640"/>
            <a:ext cx="182880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0">
                <a:solidFill>
                  <a:srgbClr val="6C756F"/>
                </a:solidFill>
                <a:latin typeface="PingFang SC"/>
              </a:rPr>
              <a:t>前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404872" y="5349240"/>
            <a:ext cx="182880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1">
                <a:solidFill>
                  <a:srgbClr val="5D8B7A"/>
                </a:solidFill>
                <a:latin typeface="PingFang SC"/>
              </a:rPr>
              <a:t>后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6510528" y="2999232"/>
            <a:ext cx="4956048" cy="2606040"/>
          </a:xfrm>
          <a:prstGeom prst="roundRect">
            <a:avLst/>
          </a:prstGeom>
          <a:solidFill>
            <a:srgbClr val="F4EBDD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784848" y="3255264"/>
            <a:ext cx="320040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00" b="1">
                <a:solidFill>
                  <a:srgbClr val="244D45"/>
                </a:solidFill>
                <a:latin typeface="PingFang SC"/>
              </a:rPr>
              <a:t>阶段判断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812280" y="3694176"/>
            <a:ext cx="164592" cy="36576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00" b="1">
                <a:solidFill>
                  <a:srgbClr val="5D8B7A"/>
                </a:solidFill>
                <a:latin typeface="PingFang SC"/>
              </a:rPr>
              <a:t>·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013448" y="3703320"/>
            <a:ext cx="4050792" cy="36576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00" b="0">
                <a:solidFill>
                  <a:srgbClr val="1F2A25"/>
                </a:solidFill>
                <a:latin typeface="PingFang SC"/>
              </a:rPr>
              <a:t>接手后不是只有流量上升，支付成交和实际成交也同步提升。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812280" y="4279392"/>
            <a:ext cx="164592" cy="36576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00" b="1">
                <a:solidFill>
                  <a:srgbClr val="5D8B7A"/>
                </a:solidFill>
                <a:latin typeface="PingFang SC"/>
              </a:rPr>
              <a:t>·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013448" y="4288536"/>
            <a:ext cx="4050792" cy="36576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00" b="0">
                <a:solidFill>
                  <a:srgbClr val="1F2A25"/>
                </a:solidFill>
                <a:latin typeface="PingFang SC"/>
              </a:rPr>
              <a:t>客单价提升，说明成交质量不是单纯靠低价促销拉动。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812280" y="4864608"/>
            <a:ext cx="164592" cy="420624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00" b="1">
                <a:solidFill>
                  <a:srgbClr val="5D8B7A"/>
                </a:solidFill>
                <a:latin typeface="PingFang SC"/>
              </a:rPr>
              <a:t>·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013448" y="4873752"/>
            <a:ext cx="4142232" cy="420624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00" b="0">
                <a:solidFill>
                  <a:srgbClr val="1F2A25"/>
                </a:solidFill>
                <a:latin typeface="PingFang SC"/>
              </a:rPr>
              <a:t>退款金额上升需要继续复盘，后续不能只看支付金额，要看净成交。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58368" y="6446520"/>
            <a:ext cx="868680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0">
                <a:solidFill>
                  <a:srgbClr val="6C756F"/>
                </a:solidFill>
                <a:latin typeface="PingFang SC"/>
              </a:rPr>
              <a:t>数据周期：接手前30天 2026.04.09–05.08 / 接手后30天 2026.05.09–06.07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458200" y="6446520"/>
            <a:ext cx="306324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750" b="0">
                <a:solidFill>
                  <a:srgbClr val="6C756F"/>
                </a:solidFill>
                <a:latin typeface="PingFang SC"/>
              </a:rPr>
              <a:t>备注：推广数据覆盖天猫/淘宝；京东纳入店铺整体流量交易分析。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D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57200"/>
            <a:ext cx="8046720" cy="56692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600" b="1">
                <a:solidFill>
                  <a:srgbClr val="1F2A25"/>
                </a:solidFill>
                <a:latin typeface="PingFang SC"/>
              </a:rPr>
              <a:t>三店角色：天猫做主盘，淘宝看效率，京东继续做承接优化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987552"/>
            <a:ext cx="987552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0">
                <a:solidFill>
                  <a:srgbClr val="6C756F"/>
                </a:solidFill>
                <a:latin typeface="PingFang SC"/>
              </a:rPr>
              <a:t>每个渠道的任务不同，后续运营动作也要分层。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21240" y="512064"/>
            <a:ext cx="160020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850" b="1">
                <a:solidFill>
                  <a:srgbClr val="5D8B7A"/>
                </a:solidFill>
                <a:latin typeface="PingFang SC"/>
              </a:rPr>
              <a:t>LIANGZHU · 运营复盘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1417320"/>
            <a:ext cx="3337560" cy="4315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41832" y="1673352"/>
            <a:ext cx="132588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700" b="1">
                <a:solidFill>
                  <a:srgbClr val="244D45"/>
                </a:solidFill>
                <a:latin typeface="PingFang SC"/>
              </a:rPr>
              <a:t>天猫店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560320" y="1664208"/>
            <a:ext cx="1325880" cy="274320"/>
          </a:xfrm>
          <a:prstGeom prst="roundRect">
            <a:avLst/>
          </a:prstGeom>
          <a:solidFill>
            <a:srgbClr val="F4EBDD"/>
          </a:solidFill>
          <a:ln>
            <a:solidFill>
              <a:srgbClr val="F4EB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3472" y="1723644"/>
            <a:ext cx="1179576" cy="201167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900" b="1">
                <a:solidFill>
                  <a:srgbClr val="244D45"/>
                </a:solidFill>
                <a:latin typeface="PingFang SC"/>
              </a:rPr>
              <a:t>主力成交盘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8408" y="2331720"/>
            <a:ext cx="82296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UV变化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2276856"/>
            <a:ext cx="182880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300" b="1">
                <a:solidFill>
                  <a:srgbClr val="1F2A25"/>
                </a:solidFill>
                <a:latin typeface="PingFang SC"/>
              </a:rPr>
              <a:t>2.2万 → 2.5万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55848" y="2276856"/>
            <a:ext cx="50292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244D45"/>
                </a:solidFill>
                <a:latin typeface="PingFang SC"/>
              </a:rPr>
              <a:t>+14.9%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78408" y="2834640"/>
            <a:ext cx="82296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支付成交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2779776"/>
            <a:ext cx="182880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300" b="1">
                <a:solidFill>
                  <a:srgbClr val="1F2A25"/>
                </a:solidFill>
                <a:latin typeface="PingFang SC"/>
              </a:rPr>
              <a:t>¥2.97万 → ¥4.10万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5848" y="2779776"/>
            <a:ext cx="50292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244D45"/>
                </a:solidFill>
                <a:latin typeface="PingFang SC"/>
              </a:rPr>
              <a:t>+38.1%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78408" y="3337560"/>
            <a:ext cx="82296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实际成交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28800" y="3282696"/>
            <a:ext cx="182880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300" b="1">
                <a:solidFill>
                  <a:srgbClr val="1F2A25"/>
                </a:solidFill>
                <a:latin typeface="PingFang SC"/>
              </a:rPr>
              <a:t>¥2.49万 → ¥3.27万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55848" y="3282696"/>
            <a:ext cx="50292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244D45"/>
                </a:solidFill>
                <a:latin typeface="PingFang SC"/>
              </a:rPr>
              <a:t>+31.5%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41832" y="3986784"/>
            <a:ext cx="2816352" cy="1115568"/>
          </a:xfrm>
          <a:prstGeom prst="roundRect">
            <a:avLst/>
          </a:prstGeom>
          <a:solidFill>
            <a:srgbClr val="F4EBDD"/>
          </a:solidFill>
          <a:ln w="12700">
            <a:solidFill>
              <a:srgbClr val="F4EB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24712" y="4224528"/>
            <a:ext cx="2450592" cy="59436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120" b="0">
                <a:solidFill>
                  <a:srgbClr val="1F2A25"/>
                </a:solidFill>
                <a:latin typeface="PingFang SC"/>
              </a:rPr>
              <a:t>成交规模最大，推广优化效果最明显；继续承担主力活动承接。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453128" y="1417320"/>
            <a:ext cx="3337560" cy="4315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09160" y="1673352"/>
            <a:ext cx="132588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700" b="1">
                <a:solidFill>
                  <a:srgbClr val="5D8B7A"/>
                </a:solidFill>
                <a:latin typeface="PingFang SC"/>
              </a:rPr>
              <a:t>淘宝店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27648" y="1664208"/>
            <a:ext cx="1325880" cy="274320"/>
          </a:xfrm>
          <a:prstGeom prst="roundRect">
            <a:avLst/>
          </a:prstGeom>
          <a:solidFill>
            <a:srgbClr val="F4EBDD"/>
          </a:solidFill>
          <a:ln>
            <a:solidFill>
              <a:srgbClr val="F4EB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0" y="1723644"/>
            <a:ext cx="1179576" cy="201167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900" b="1">
                <a:solidFill>
                  <a:srgbClr val="5D8B7A"/>
                </a:solidFill>
                <a:latin typeface="PingFang SC"/>
              </a:rPr>
              <a:t>高效率小盘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45736" y="2331720"/>
            <a:ext cx="82296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UV变化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96128" y="2276856"/>
            <a:ext cx="182880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300" b="1">
                <a:solidFill>
                  <a:srgbClr val="1F2A25"/>
                </a:solidFill>
                <a:latin typeface="PingFang SC"/>
              </a:rPr>
              <a:t>8,776 → 8,775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23176" y="2276856"/>
            <a:ext cx="50292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5D8B7A"/>
                </a:solidFill>
                <a:latin typeface="PingFang SC"/>
              </a:rPr>
              <a:t>-0.0%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45736" y="2834640"/>
            <a:ext cx="82296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支付成交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96128" y="2779776"/>
            <a:ext cx="182880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300" b="1">
                <a:solidFill>
                  <a:srgbClr val="1F2A25"/>
                </a:solidFill>
                <a:latin typeface="PingFang SC"/>
              </a:rPr>
              <a:t>¥2.03万 → ¥2.16万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23176" y="2779776"/>
            <a:ext cx="50292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5D8B7A"/>
                </a:solidFill>
                <a:latin typeface="PingFang SC"/>
              </a:rPr>
              <a:t>+6.1%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45736" y="3337560"/>
            <a:ext cx="82296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实际成交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596128" y="3282696"/>
            <a:ext cx="182880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300" b="1">
                <a:solidFill>
                  <a:srgbClr val="1F2A25"/>
                </a:solidFill>
                <a:latin typeface="PingFang SC"/>
              </a:rPr>
              <a:t>¥1.92万 → ¥1.92万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23176" y="3282696"/>
            <a:ext cx="50292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5D8B7A"/>
                </a:solidFill>
                <a:latin typeface="PingFang SC"/>
              </a:rPr>
              <a:t>+0.1%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709160" y="3986784"/>
            <a:ext cx="2816352" cy="1115568"/>
          </a:xfrm>
          <a:prstGeom prst="roundRect">
            <a:avLst/>
          </a:prstGeom>
          <a:solidFill>
            <a:srgbClr val="F4EBDD"/>
          </a:solidFill>
          <a:ln w="12700">
            <a:solidFill>
              <a:srgbClr val="F4EB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892040" y="4224528"/>
            <a:ext cx="2450592" cy="59436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120" b="0">
                <a:solidFill>
                  <a:srgbClr val="1F2A25"/>
                </a:solidFill>
                <a:latin typeface="PingFang SC"/>
              </a:rPr>
              <a:t>转化与ROI表现较好，适合围绕高效商品继续做预算和内容放大。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220456" y="1417320"/>
            <a:ext cx="3337560" cy="43159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76488" y="1673352"/>
            <a:ext cx="132588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700" b="1">
                <a:solidFill>
                  <a:srgbClr val="B8875F"/>
                </a:solidFill>
                <a:latin typeface="PingFang SC"/>
              </a:rPr>
              <a:t>京东店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10094976" y="1664208"/>
            <a:ext cx="1325880" cy="274320"/>
          </a:xfrm>
          <a:prstGeom prst="roundRect">
            <a:avLst/>
          </a:prstGeom>
          <a:solidFill>
            <a:srgbClr val="F4EBDD"/>
          </a:solidFill>
          <a:ln>
            <a:solidFill>
              <a:srgbClr val="F4EB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10168128" y="1723644"/>
            <a:ext cx="1179576" cy="201167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900" b="1">
                <a:solidFill>
                  <a:srgbClr val="B8875F"/>
                </a:solidFill>
                <a:latin typeface="PingFang SC"/>
              </a:rPr>
              <a:t>待提升承接盘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513064" y="2331720"/>
            <a:ext cx="82296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UV变化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363456" y="2276856"/>
            <a:ext cx="182880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300" b="1">
                <a:solidFill>
                  <a:srgbClr val="1F2A25"/>
                </a:solidFill>
                <a:latin typeface="PingFang SC"/>
              </a:rPr>
              <a:t>2,842 → 2.4万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890504" y="2276856"/>
            <a:ext cx="50292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B8875F"/>
                </a:solidFill>
                <a:latin typeface="PingFang SC"/>
              </a:rPr>
              <a:t>+761.8%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513064" y="2834640"/>
            <a:ext cx="82296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支付成交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363456" y="2779776"/>
            <a:ext cx="182880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300" b="1">
                <a:solidFill>
                  <a:srgbClr val="1F2A25"/>
                </a:solidFill>
                <a:latin typeface="PingFang SC"/>
              </a:rPr>
              <a:t>¥1,038 → ¥1.14万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890504" y="2779776"/>
            <a:ext cx="50292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B8875F"/>
                </a:solidFill>
                <a:latin typeface="PingFang SC"/>
              </a:rPr>
              <a:t>+996.9%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513064" y="3337560"/>
            <a:ext cx="82296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实际成交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363456" y="3282696"/>
            <a:ext cx="182880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300" b="1">
                <a:solidFill>
                  <a:srgbClr val="1F2A25"/>
                </a:solidFill>
                <a:latin typeface="PingFang SC"/>
              </a:rPr>
              <a:t>¥1,038 → ¥7,510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890504" y="3282696"/>
            <a:ext cx="50292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B8875F"/>
                </a:solidFill>
                <a:latin typeface="PingFang SC"/>
              </a:rPr>
              <a:t>+623.5%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8476488" y="3986784"/>
            <a:ext cx="2816352" cy="1115568"/>
          </a:xfrm>
          <a:prstGeom prst="roundRect">
            <a:avLst/>
          </a:prstGeom>
          <a:solidFill>
            <a:srgbClr val="F4EBDD"/>
          </a:solidFill>
          <a:ln w="12700">
            <a:solidFill>
              <a:srgbClr val="F4EB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659368" y="4224528"/>
            <a:ext cx="2450592" cy="59436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120" b="0">
                <a:solidFill>
                  <a:srgbClr val="1F2A25"/>
                </a:solidFill>
                <a:latin typeface="PingFang SC"/>
              </a:rPr>
              <a:t>访客基础有拉动，后续重点是商品承接、页面转化和退款原因复盘。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58368" y="6446520"/>
            <a:ext cx="868680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0">
                <a:solidFill>
                  <a:srgbClr val="6C756F"/>
                </a:solidFill>
                <a:latin typeface="PingFang SC"/>
              </a:rPr>
              <a:t>数据周期：接手前30天 2026.04.09–05.08 / 接手后30天 2026.05.09–06.07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458200" y="6446520"/>
            <a:ext cx="306324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750" b="0">
                <a:solidFill>
                  <a:srgbClr val="6C756F"/>
                </a:solidFill>
                <a:latin typeface="PingFang SC"/>
              </a:rPr>
              <a:t>备注：推广数据覆盖天猫/淘宝；京东纳入店铺整体流量交易分析。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D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57200"/>
            <a:ext cx="8046720" cy="56692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600" b="1">
                <a:solidFill>
                  <a:srgbClr val="1F2A25"/>
                </a:solidFill>
                <a:latin typeface="PingFang SC"/>
              </a:rPr>
              <a:t>推广效率：最有利的结论是“不是靠加预算换增长”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987552"/>
            <a:ext cx="987552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0">
                <a:solidFill>
                  <a:srgbClr val="6C756F"/>
                </a:solidFill>
                <a:latin typeface="PingFang SC"/>
              </a:rPr>
              <a:t>天猫/淘宝推广接手后30天：花费基本持平略降，成交、ROI、点击质量同时改善。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21240" y="512064"/>
            <a:ext cx="160020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850" b="1">
                <a:solidFill>
                  <a:srgbClr val="5D8B7A"/>
                </a:solidFill>
                <a:latin typeface="PingFang SC"/>
              </a:rPr>
              <a:t>LIANGZHU · 运营复盘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1417320"/>
            <a:ext cx="2029968" cy="16276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13232" y="1417320"/>
            <a:ext cx="73152" cy="1627632"/>
          </a:xfrm>
          <a:prstGeom prst="rect">
            <a:avLst/>
          </a:prstGeom>
          <a:solidFill>
            <a:srgbClr val="244D45"/>
          </a:solidFill>
          <a:ln>
            <a:solidFill>
              <a:srgbClr val="244D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581912"/>
            <a:ext cx="1709928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1">
                <a:solidFill>
                  <a:srgbClr val="6C756F"/>
                </a:solidFill>
                <a:latin typeface="PingFang SC"/>
              </a:rPr>
              <a:t>推广花费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1847088"/>
            <a:ext cx="1709928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000" b="1">
                <a:solidFill>
                  <a:srgbClr val="244D45"/>
                </a:solidFill>
                <a:latin typeface="PingFang SC"/>
              </a:rPr>
              <a:t>¥9,813</a:t>
            </a:r>
            <a:br/>
            <a:r>
              <a:rPr sz="2000" b="1">
                <a:solidFill>
                  <a:srgbClr val="244D45"/>
                </a:solidFill>
                <a:latin typeface="PingFang SC"/>
              </a:rPr>
              <a:t>→ ¥9,651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313432"/>
            <a:ext cx="1709928" cy="6766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19" b="0">
                <a:solidFill>
                  <a:srgbClr val="1F2A25"/>
                </a:solidFill>
                <a:latin typeface="PingFang SC"/>
              </a:rPr>
              <a:t>变化 -1.7%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017520" y="1417320"/>
            <a:ext cx="2029968" cy="16276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017520" y="1417320"/>
            <a:ext cx="73152" cy="1627632"/>
          </a:xfrm>
          <a:prstGeom prst="rect">
            <a:avLst/>
          </a:prstGeom>
          <a:solidFill>
            <a:srgbClr val="5D8B7A"/>
          </a:solidFill>
          <a:ln>
            <a:solidFill>
              <a:srgbClr val="5D8B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18688" y="1581912"/>
            <a:ext cx="1709928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1">
                <a:solidFill>
                  <a:srgbClr val="6C756F"/>
                </a:solidFill>
                <a:latin typeface="PingFang SC"/>
              </a:rPr>
              <a:t>推广成交金额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18688" y="1847088"/>
            <a:ext cx="1709928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000" b="1">
                <a:solidFill>
                  <a:srgbClr val="5D8B7A"/>
                </a:solidFill>
                <a:latin typeface="PingFang SC"/>
              </a:rPr>
              <a:t>¥1.89万</a:t>
            </a:r>
            <a:br/>
            <a:r>
              <a:rPr sz="2000" b="1">
                <a:solidFill>
                  <a:srgbClr val="5D8B7A"/>
                </a:solidFill>
                <a:latin typeface="PingFang SC"/>
              </a:rPr>
              <a:t>→ ¥2.39万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18688" y="2313432"/>
            <a:ext cx="1709928" cy="6766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19" b="0">
                <a:solidFill>
                  <a:srgbClr val="1F2A25"/>
                </a:solidFill>
                <a:latin typeface="PingFang SC"/>
              </a:rPr>
              <a:t>变化 +26.2%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321808" y="1417320"/>
            <a:ext cx="2029968" cy="16276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321808" y="1417320"/>
            <a:ext cx="73152" cy="1627632"/>
          </a:xfrm>
          <a:prstGeom prst="rect">
            <a:avLst/>
          </a:prstGeom>
          <a:solidFill>
            <a:srgbClr val="B8875F"/>
          </a:solidFill>
          <a:ln>
            <a:solidFill>
              <a:srgbClr val="B887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522976" y="1581912"/>
            <a:ext cx="1709928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1">
                <a:solidFill>
                  <a:srgbClr val="6C756F"/>
                </a:solidFill>
                <a:latin typeface="PingFang SC"/>
              </a:rPr>
              <a:t>ROI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22976" y="1847088"/>
            <a:ext cx="1709928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000" b="1">
                <a:solidFill>
                  <a:srgbClr val="B8875F"/>
                </a:solidFill>
                <a:latin typeface="PingFang SC"/>
              </a:rPr>
              <a:t>1.93</a:t>
            </a:r>
            <a:br/>
            <a:r>
              <a:rPr sz="2000" b="1">
                <a:solidFill>
                  <a:srgbClr val="B8875F"/>
                </a:solidFill>
                <a:latin typeface="PingFang SC"/>
              </a:rPr>
              <a:t>→ 2.48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22976" y="2313432"/>
            <a:ext cx="1709928" cy="6766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19" b="0">
                <a:solidFill>
                  <a:srgbClr val="1F2A25"/>
                </a:solidFill>
                <a:latin typeface="PingFang SC"/>
              </a:rPr>
              <a:t>变化 +28.3%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626096" y="1417320"/>
            <a:ext cx="2029968" cy="16276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626096" y="1417320"/>
            <a:ext cx="73152" cy="1627632"/>
          </a:xfrm>
          <a:prstGeom prst="rect">
            <a:avLst/>
          </a:prstGeom>
          <a:solidFill>
            <a:srgbClr val="C8A46A"/>
          </a:solidFill>
          <a:ln>
            <a:solidFill>
              <a:srgbClr val="C8A4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827264" y="1581912"/>
            <a:ext cx="1709928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1">
                <a:solidFill>
                  <a:srgbClr val="6C756F"/>
                </a:solidFill>
                <a:latin typeface="PingFang SC"/>
              </a:rPr>
              <a:t>点击量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27264" y="1847088"/>
            <a:ext cx="1709928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000" b="1">
                <a:solidFill>
                  <a:srgbClr val="C8A46A"/>
                </a:solidFill>
                <a:latin typeface="PingFang SC"/>
              </a:rPr>
              <a:t>9,847</a:t>
            </a:r>
            <a:br/>
            <a:r>
              <a:rPr sz="2000" b="1">
                <a:solidFill>
                  <a:srgbClr val="C8A46A"/>
                </a:solidFill>
                <a:latin typeface="PingFang SC"/>
              </a:rPr>
              <a:t>→ 1.2万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27264" y="2313432"/>
            <a:ext cx="1709928" cy="6766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19" b="0">
                <a:solidFill>
                  <a:srgbClr val="1F2A25"/>
                </a:solidFill>
                <a:latin typeface="PingFang SC"/>
              </a:rPr>
              <a:t>变化 +16.9%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9930384" y="1417320"/>
            <a:ext cx="2029968" cy="16276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9930384" y="1417320"/>
            <a:ext cx="73152" cy="1627632"/>
          </a:xfrm>
          <a:prstGeom prst="rect">
            <a:avLst/>
          </a:prstGeom>
          <a:solidFill>
            <a:srgbClr val="C06C4F"/>
          </a:solidFill>
          <a:ln>
            <a:solidFill>
              <a:srgbClr val="C06C4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131552" y="1581912"/>
            <a:ext cx="1709928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1">
                <a:solidFill>
                  <a:srgbClr val="6C756F"/>
                </a:solidFill>
                <a:latin typeface="PingFang SC"/>
              </a:rPr>
              <a:t>CPC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131552" y="1847088"/>
            <a:ext cx="1709928" cy="4114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000" b="1">
                <a:solidFill>
                  <a:srgbClr val="C06C4F"/>
                </a:solidFill>
                <a:latin typeface="PingFang SC"/>
              </a:rPr>
              <a:t>¥1</a:t>
            </a:r>
            <a:br/>
            <a:r>
              <a:rPr sz="2000" b="1">
                <a:solidFill>
                  <a:srgbClr val="C06C4F"/>
                </a:solidFill>
                <a:latin typeface="PingFang SC"/>
              </a:rPr>
              <a:t>→ ¥1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131552" y="2313432"/>
            <a:ext cx="1709928" cy="6766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19" b="0">
                <a:solidFill>
                  <a:srgbClr val="1F2A25"/>
                </a:solidFill>
                <a:latin typeface="PingFang SC"/>
              </a:rPr>
              <a:t>变化 -15.9%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13232" y="3456432"/>
            <a:ext cx="5440680" cy="2057400"/>
          </a:xfrm>
          <a:prstGeom prst="roundRect">
            <a:avLst/>
          </a:prstGeom>
          <a:solidFill>
            <a:srgbClr val="244D45"/>
          </a:solidFill>
          <a:ln>
            <a:solidFill>
              <a:srgbClr val="244D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05840" y="3767328"/>
            <a:ext cx="4480560" cy="29260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500" b="1">
                <a:solidFill>
                  <a:srgbClr val="F4EBDD"/>
                </a:solidFill>
                <a:latin typeface="PingFang SC"/>
              </a:rPr>
              <a:t>推广端阶段判断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5840" y="4297680"/>
            <a:ext cx="4800600" cy="8961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600" b="0">
                <a:solidFill>
                  <a:srgbClr val="FFFFFF"/>
                </a:solidFill>
                <a:latin typeface="PingFang SC"/>
              </a:rPr>
              <a:t>接手后推广端不是单纯增加预算，而是在整体花费基本持平略降的情况下，推广成交金额提升26.2%，ROI从1.93提升到2.48，点击量提升且CPC下降。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492240" y="3456432"/>
            <a:ext cx="4956048" cy="2057400"/>
          </a:xfrm>
          <a:prstGeom prst="roundRect">
            <a:avLst/>
          </a:prstGeom>
          <a:solidFill>
            <a:srgbClr val="F4EBDD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784848" y="3767328"/>
            <a:ext cx="2011680" cy="29260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500" b="1">
                <a:solidFill>
                  <a:srgbClr val="244D45"/>
                </a:solidFill>
                <a:latin typeface="PingFang SC"/>
              </a:rPr>
              <a:t>这说明什么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812280" y="4224528"/>
            <a:ext cx="164592" cy="29260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00" b="1">
                <a:solidFill>
                  <a:srgbClr val="5D8B7A"/>
                </a:solidFill>
                <a:latin typeface="PingFang SC"/>
              </a:rPr>
              <a:t>·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13448" y="4233672"/>
            <a:ext cx="3822192" cy="29260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00" b="0">
                <a:solidFill>
                  <a:srgbClr val="1F2A25"/>
                </a:solidFill>
                <a:latin typeface="PingFang SC"/>
              </a:rPr>
              <a:t>推广结构、关键词、人群/素材匹配在改善。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812280" y="4663440"/>
            <a:ext cx="164592" cy="329184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00" b="1">
                <a:solidFill>
                  <a:srgbClr val="5D8B7A"/>
                </a:solidFill>
                <a:latin typeface="PingFang SC"/>
              </a:rPr>
              <a:t>·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13448" y="4672583"/>
            <a:ext cx="3959352" cy="329184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00" b="0">
                <a:solidFill>
                  <a:srgbClr val="1F2A25"/>
                </a:solidFill>
                <a:latin typeface="PingFang SC"/>
              </a:rPr>
              <a:t>货品承接效率提升，投入没有明显放大但产出更好。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8368" y="6446520"/>
            <a:ext cx="868680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0">
                <a:solidFill>
                  <a:srgbClr val="6C756F"/>
                </a:solidFill>
                <a:latin typeface="PingFang SC"/>
              </a:rPr>
              <a:t>数据周期：接手前30天 2026.04.09–05.08 / 接手后30天 2026.05.09–06.07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458200" y="6446520"/>
            <a:ext cx="306324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750" b="0">
                <a:solidFill>
                  <a:srgbClr val="6C756F"/>
                </a:solidFill>
                <a:latin typeface="PingFang SC"/>
              </a:rPr>
              <a:t>备注：推广数据覆盖天猫/淘宝；京东纳入店铺整体流量交易分析。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D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57200"/>
            <a:ext cx="8046720" cy="56692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600" b="1">
                <a:solidFill>
                  <a:srgbClr val="1F2A25"/>
                </a:solidFill>
                <a:latin typeface="PingFang SC"/>
              </a:rPr>
              <a:t>推广场景：货品全站是基础盘，关键词继续做精细化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987552"/>
            <a:ext cx="987552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0">
                <a:solidFill>
                  <a:srgbClr val="6C756F"/>
                </a:solidFill>
                <a:latin typeface="PingFang SC"/>
              </a:rPr>
              <a:t>从场景拆分看，能放大的方向和需要控制的点已经比较清楚。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21240" y="512064"/>
            <a:ext cx="160020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850" b="1">
                <a:solidFill>
                  <a:srgbClr val="5D8B7A"/>
                </a:solidFill>
                <a:latin typeface="PingFang SC"/>
              </a:rPr>
              <a:t>LIANGZHU · 运营复盘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1353312"/>
            <a:ext cx="3337560" cy="43708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9264" y="1609344"/>
            <a:ext cx="82296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100" b="1">
                <a:solidFill>
                  <a:srgbClr val="6C756F"/>
                </a:solidFill>
                <a:latin typeface="PingFang SC"/>
              </a:rPr>
              <a:t>天猫店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9264" y="1920240"/>
            <a:ext cx="219456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600" b="1">
                <a:solidFill>
                  <a:srgbClr val="244D45"/>
                </a:solidFill>
                <a:latin typeface="PingFang SC"/>
              </a:rPr>
              <a:t>关键词推广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552" y="2615184"/>
            <a:ext cx="777240" cy="2194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成交变化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10512" y="2560320"/>
            <a:ext cx="155448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1F2A25"/>
                </a:solidFill>
                <a:latin typeface="PingFang SC"/>
              </a:rPr>
              <a:t>¥4,224 → ¥7,048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46704" y="2560320"/>
            <a:ext cx="50292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244D45"/>
                </a:solidFill>
                <a:latin typeface="PingFang SC"/>
              </a:rPr>
              <a:t>+66.9%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7552" y="3099816"/>
            <a:ext cx="777240" cy="2194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ROI变化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10512" y="3044952"/>
            <a:ext cx="155448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1F2A25"/>
                </a:solidFill>
                <a:latin typeface="PingFang SC"/>
              </a:rPr>
              <a:t>1.29 → 1.50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46704" y="3044952"/>
            <a:ext cx="50292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244D45"/>
                </a:solidFill>
                <a:latin typeface="PingFang SC"/>
              </a:rPr>
              <a:t>+16.7%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7552" y="3584448"/>
            <a:ext cx="777240" cy="2194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CPC变化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10512" y="3529584"/>
            <a:ext cx="155448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1F2A25"/>
                </a:solidFill>
                <a:latin typeface="PingFang SC"/>
              </a:rPr>
              <a:t>¥2.24 → ¥0.81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46704" y="3529584"/>
            <a:ext cx="50292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244D45"/>
                </a:solidFill>
                <a:latin typeface="PingFang SC"/>
              </a:rPr>
              <a:t>-63.8%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69264" y="4160520"/>
            <a:ext cx="2816352" cy="1115568"/>
          </a:xfrm>
          <a:prstGeom prst="roundRect">
            <a:avLst/>
          </a:prstGeom>
          <a:solidFill>
            <a:srgbClr val="F4EBDD"/>
          </a:solidFill>
          <a:ln w="12700">
            <a:solidFill>
              <a:srgbClr val="F4EB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52144" y="4389120"/>
            <a:ext cx="2468880" cy="56692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70" b="0">
                <a:solidFill>
                  <a:srgbClr val="1F2A25"/>
                </a:solidFill>
                <a:latin typeface="PingFang SC"/>
              </a:rPr>
              <a:t>推广成交上涨；ROI提升，效率改善；CPC下降，获客成本改善。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480560" y="1353312"/>
            <a:ext cx="3337560" cy="43708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36592" y="1609344"/>
            <a:ext cx="82296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100" b="1">
                <a:solidFill>
                  <a:srgbClr val="6C756F"/>
                </a:solidFill>
                <a:latin typeface="PingFang SC"/>
              </a:rPr>
              <a:t>天猫店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36592" y="1920240"/>
            <a:ext cx="219456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600" b="1">
                <a:solidFill>
                  <a:srgbClr val="5D8B7A"/>
                </a:solidFill>
                <a:latin typeface="PingFang SC"/>
              </a:rPr>
              <a:t>货品全站推广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80" y="2615184"/>
            <a:ext cx="777240" cy="2194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成交变化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77840" y="2560320"/>
            <a:ext cx="155448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1F2A25"/>
                </a:solidFill>
                <a:latin typeface="PingFang SC"/>
              </a:rPr>
              <a:t>¥8,752 → ¥1.05万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14032" y="2560320"/>
            <a:ext cx="50292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5D8B7A"/>
                </a:solidFill>
                <a:latin typeface="PingFang SC"/>
              </a:rPr>
              <a:t>+19.6%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54880" y="3099816"/>
            <a:ext cx="777240" cy="2194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ROI变化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577840" y="3044952"/>
            <a:ext cx="155448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1F2A25"/>
                </a:solidFill>
                <a:latin typeface="PingFang SC"/>
              </a:rPr>
              <a:t>1.79 → 3.35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14032" y="3044952"/>
            <a:ext cx="50292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5D8B7A"/>
                </a:solidFill>
                <a:latin typeface="PingFang SC"/>
              </a:rPr>
              <a:t>+87.4%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54880" y="3584448"/>
            <a:ext cx="777240" cy="2194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CPC变化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77840" y="3529584"/>
            <a:ext cx="155448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1F2A25"/>
                </a:solidFill>
                <a:latin typeface="PingFang SC"/>
              </a:rPr>
              <a:t>¥0.89 → ¥1.15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14032" y="3529584"/>
            <a:ext cx="50292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5D8B7A"/>
                </a:solidFill>
                <a:latin typeface="PingFang SC"/>
              </a:rPr>
              <a:t>+28.2%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736592" y="4160520"/>
            <a:ext cx="2816352" cy="1115568"/>
          </a:xfrm>
          <a:prstGeom prst="roundRect">
            <a:avLst/>
          </a:prstGeom>
          <a:solidFill>
            <a:srgbClr val="F4EBDD"/>
          </a:solidFill>
          <a:ln w="12700">
            <a:solidFill>
              <a:srgbClr val="F4EB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919472" y="4389120"/>
            <a:ext cx="2468880" cy="56692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70" b="0">
                <a:solidFill>
                  <a:srgbClr val="1F2A25"/>
                </a:solidFill>
                <a:latin typeface="PingFang SC"/>
              </a:rPr>
              <a:t>推广成交上涨；ROI提升，效率改善；CPC上升，需控制成本。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247888" y="1353312"/>
            <a:ext cx="3337560" cy="43708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503919" y="1609344"/>
            <a:ext cx="82296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100" b="1">
                <a:solidFill>
                  <a:srgbClr val="6C756F"/>
                </a:solidFill>
                <a:latin typeface="PingFang SC"/>
              </a:rPr>
              <a:t>淘宝店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503919" y="1920240"/>
            <a:ext cx="219456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600" b="1">
                <a:solidFill>
                  <a:srgbClr val="B8875F"/>
                </a:solidFill>
                <a:latin typeface="PingFang SC"/>
              </a:rPr>
              <a:t>货品全站推广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522208" y="2615184"/>
            <a:ext cx="777240" cy="2194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成交变化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345167" y="2560320"/>
            <a:ext cx="155448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1F2A25"/>
                </a:solidFill>
                <a:latin typeface="PingFang SC"/>
              </a:rPr>
              <a:t>¥5,966 → ¥6,389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881359" y="2560320"/>
            <a:ext cx="50292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B8875F"/>
                </a:solidFill>
                <a:latin typeface="PingFang SC"/>
              </a:rPr>
              <a:t>+7.1%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522208" y="3099816"/>
            <a:ext cx="777240" cy="2194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ROI变化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345167" y="3044952"/>
            <a:ext cx="155448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1F2A25"/>
                </a:solidFill>
                <a:latin typeface="PingFang SC"/>
              </a:rPr>
              <a:t>3.67 → 3.50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881359" y="3044952"/>
            <a:ext cx="50292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B8875F"/>
                </a:solidFill>
                <a:latin typeface="PingFang SC"/>
              </a:rPr>
              <a:t>-4.5%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522208" y="3584448"/>
            <a:ext cx="777240" cy="219456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1">
                <a:solidFill>
                  <a:srgbClr val="6C756F"/>
                </a:solidFill>
                <a:latin typeface="PingFang SC"/>
              </a:rPr>
              <a:t>CPC变化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345167" y="3529584"/>
            <a:ext cx="155448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1F2A25"/>
                </a:solidFill>
                <a:latin typeface="PingFang SC"/>
              </a:rPr>
              <a:t>¥0.56 → ¥0.61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881359" y="3529584"/>
            <a:ext cx="50292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1050" b="1">
                <a:solidFill>
                  <a:srgbClr val="B8875F"/>
                </a:solidFill>
                <a:latin typeface="PingFang SC"/>
              </a:rPr>
              <a:t>+8.7%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8503919" y="4160520"/>
            <a:ext cx="2816352" cy="1115568"/>
          </a:xfrm>
          <a:prstGeom prst="roundRect">
            <a:avLst/>
          </a:prstGeom>
          <a:solidFill>
            <a:srgbClr val="F4EBDD"/>
          </a:solidFill>
          <a:ln w="12700">
            <a:solidFill>
              <a:srgbClr val="F4EB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686800" y="4389120"/>
            <a:ext cx="2468880" cy="56692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70" b="0">
                <a:solidFill>
                  <a:srgbClr val="1F2A25"/>
                </a:solidFill>
                <a:latin typeface="PingFang SC"/>
              </a:rPr>
              <a:t>CPC上升，需控制成本。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58368" y="6446520"/>
            <a:ext cx="868680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0">
                <a:solidFill>
                  <a:srgbClr val="6C756F"/>
                </a:solidFill>
                <a:latin typeface="PingFang SC"/>
              </a:rPr>
              <a:t>数据周期：接手前30天 2026.04.09–05.08 / 接手后30天 2026.05.09–06.07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458200" y="6446520"/>
            <a:ext cx="306324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750" b="0">
                <a:solidFill>
                  <a:srgbClr val="6C756F"/>
                </a:solidFill>
                <a:latin typeface="PingFang SC"/>
              </a:rPr>
              <a:t>备注：推广数据覆盖天猫/淘宝；京东纳入店铺整体流量交易分析。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D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57200"/>
            <a:ext cx="8046720" cy="56692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600" b="1">
                <a:solidFill>
                  <a:srgbClr val="1F2A25"/>
                </a:solidFill>
                <a:latin typeface="PingFang SC"/>
              </a:rPr>
              <a:t>这些变化背后的运营动作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987552"/>
            <a:ext cx="987552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0">
                <a:solidFill>
                  <a:srgbClr val="6C756F"/>
                </a:solidFill>
                <a:latin typeface="PingFang SC"/>
              </a:rPr>
              <a:t>本月不是单点动作，而是围绕“商品—活动—页面—推广”连续推进。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21240" y="512064"/>
            <a:ext cx="160020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850" b="1">
                <a:solidFill>
                  <a:srgbClr val="5D8B7A"/>
                </a:solidFill>
                <a:latin typeface="PingFang SC"/>
              </a:rPr>
              <a:t>LIANGZHU · 运营复盘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9808" y="1508760"/>
            <a:ext cx="3246120" cy="13898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950976" y="1746504"/>
            <a:ext cx="502920" cy="502920"/>
          </a:xfrm>
          <a:prstGeom prst="roundRect">
            <a:avLst/>
          </a:prstGeom>
          <a:solidFill>
            <a:srgbClr val="DCE9E1"/>
          </a:solidFill>
          <a:ln>
            <a:solidFill>
              <a:srgbClr val="DCE9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60704" y="1847088"/>
            <a:ext cx="274320" cy="16459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244D45"/>
                </a:solidFill>
                <a:latin typeface="PingFang SC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8488" y="1737360"/>
            <a:ext cx="169164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50" b="1">
                <a:solidFill>
                  <a:srgbClr val="244D45"/>
                </a:solidFill>
                <a:latin typeface="PingFang SC"/>
              </a:rPr>
              <a:t>商品上新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8488" y="2167128"/>
            <a:ext cx="2057400" cy="4389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80" b="0">
                <a:solidFill>
                  <a:srgbClr val="1F2A25"/>
                </a:solidFill>
                <a:latin typeface="PingFang SC"/>
              </a:rPr>
              <a:t>完成三款产品上新，补充活动和推广商品池。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80560" y="1508760"/>
            <a:ext cx="3246120" cy="13898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681728" y="1746504"/>
            <a:ext cx="502920" cy="502920"/>
          </a:xfrm>
          <a:prstGeom prst="roundRect">
            <a:avLst/>
          </a:prstGeom>
          <a:solidFill>
            <a:srgbClr val="DCE9E1"/>
          </a:solidFill>
          <a:ln>
            <a:solidFill>
              <a:srgbClr val="DCE9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1456" y="1847088"/>
            <a:ext cx="274320" cy="16459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244D45"/>
                </a:solidFill>
                <a:latin typeface="PingFang SC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49240" y="1737360"/>
            <a:ext cx="169164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50" b="1">
                <a:solidFill>
                  <a:srgbClr val="244D45"/>
                </a:solidFill>
                <a:latin typeface="PingFang SC"/>
              </a:rPr>
              <a:t>618节奏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49240" y="2167128"/>
            <a:ext cx="2057400" cy="4389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80" b="0">
                <a:solidFill>
                  <a:srgbClr val="1F2A25"/>
                </a:solidFill>
                <a:latin typeface="PingFang SC"/>
              </a:rPr>
              <a:t>完成活动上线跟进，并按两波节奏做活动优化。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11312" y="1508760"/>
            <a:ext cx="3246120" cy="13898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412480" y="1746504"/>
            <a:ext cx="502920" cy="502920"/>
          </a:xfrm>
          <a:prstGeom prst="roundRect">
            <a:avLst/>
          </a:prstGeom>
          <a:solidFill>
            <a:srgbClr val="DCE9E1"/>
          </a:solidFill>
          <a:ln>
            <a:solidFill>
              <a:srgbClr val="DCE9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522208" y="1847088"/>
            <a:ext cx="274320" cy="16459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244D45"/>
                </a:solidFill>
                <a:latin typeface="PingFang SC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79992" y="1737360"/>
            <a:ext cx="169164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50" b="1">
                <a:solidFill>
                  <a:srgbClr val="244D45"/>
                </a:solidFill>
                <a:latin typeface="PingFang SC"/>
              </a:rPr>
              <a:t>店铺视觉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79992" y="2167128"/>
            <a:ext cx="2057400" cy="4389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80" b="0">
                <a:solidFill>
                  <a:srgbClr val="1F2A25"/>
                </a:solidFill>
                <a:latin typeface="PingFang SC"/>
              </a:rPr>
              <a:t>推进店铺视觉优化，提升进入店铺后的品牌化感受。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49808" y="3410712"/>
            <a:ext cx="3246120" cy="13898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950976" y="3648456"/>
            <a:ext cx="502920" cy="502920"/>
          </a:xfrm>
          <a:prstGeom prst="roundRect">
            <a:avLst/>
          </a:prstGeom>
          <a:solidFill>
            <a:srgbClr val="DCE9E1"/>
          </a:solidFill>
          <a:ln>
            <a:solidFill>
              <a:srgbClr val="DCE9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60704" y="3749039"/>
            <a:ext cx="274320" cy="16459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244D45"/>
                </a:solidFill>
                <a:latin typeface="PingFang SC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18488" y="3639312"/>
            <a:ext cx="169164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50" b="1">
                <a:solidFill>
                  <a:srgbClr val="244D45"/>
                </a:solidFill>
                <a:latin typeface="PingFang SC"/>
              </a:rPr>
              <a:t>分类页优化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618488" y="4069080"/>
            <a:ext cx="2057400" cy="4389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80" b="0">
                <a:solidFill>
                  <a:srgbClr val="1F2A25"/>
                </a:solidFill>
                <a:latin typeface="PingFang SC"/>
              </a:rPr>
              <a:t>优化分类页结构，帮助用户更快找到合适商品。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480560" y="3410712"/>
            <a:ext cx="3246120" cy="13898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4681728" y="3648456"/>
            <a:ext cx="502920" cy="502920"/>
          </a:xfrm>
          <a:prstGeom prst="roundRect">
            <a:avLst/>
          </a:prstGeom>
          <a:solidFill>
            <a:srgbClr val="DCE9E1"/>
          </a:solidFill>
          <a:ln>
            <a:solidFill>
              <a:srgbClr val="DCE9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91456" y="3749039"/>
            <a:ext cx="274320" cy="16459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244D45"/>
                </a:solidFill>
                <a:latin typeface="PingFang SC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49240" y="3639312"/>
            <a:ext cx="169164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50" b="1">
                <a:solidFill>
                  <a:srgbClr val="244D45"/>
                </a:solidFill>
                <a:latin typeface="PingFang SC"/>
              </a:rPr>
              <a:t>推广方案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49240" y="4069080"/>
            <a:ext cx="2057400" cy="4389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80" b="0">
                <a:solidFill>
                  <a:srgbClr val="1F2A25"/>
                </a:solidFill>
                <a:latin typeface="PingFang SC"/>
              </a:rPr>
              <a:t>调整推广计划与预算结构，强化重点商品承接。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211312" y="3410712"/>
            <a:ext cx="3246120" cy="13898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8412480" y="3648456"/>
            <a:ext cx="502920" cy="502920"/>
          </a:xfrm>
          <a:prstGeom prst="roundRect">
            <a:avLst/>
          </a:prstGeom>
          <a:solidFill>
            <a:srgbClr val="DCE9E1"/>
          </a:solidFill>
          <a:ln>
            <a:solidFill>
              <a:srgbClr val="DCE9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522208" y="3749039"/>
            <a:ext cx="274320" cy="16459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244D45"/>
                </a:solidFill>
                <a:latin typeface="PingFang SC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79992" y="3639312"/>
            <a:ext cx="1691640" cy="25603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450" b="1">
                <a:solidFill>
                  <a:srgbClr val="244D45"/>
                </a:solidFill>
                <a:latin typeface="PingFang SC"/>
              </a:rPr>
              <a:t>关键词优化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079992" y="4069080"/>
            <a:ext cx="2057400" cy="4389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80" b="0">
                <a:solidFill>
                  <a:srgbClr val="1F2A25"/>
                </a:solidFill>
                <a:latin typeface="PingFang SC"/>
              </a:rPr>
              <a:t>梳理关键词方向，减少低效消耗，提高精准流量。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49808" y="5577840"/>
            <a:ext cx="10789920" cy="475488"/>
          </a:xfrm>
          <a:prstGeom prst="roundRect">
            <a:avLst/>
          </a:prstGeom>
          <a:solidFill>
            <a:srgbClr val="DCE9E1"/>
          </a:solidFill>
          <a:ln>
            <a:solidFill>
              <a:srgbClr val="DCE9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87552" y="5715000"/>
            <a:ext cx="10287000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50" b="1">
                <a:solidFill>
                  <a:srgbClr val="244D45"/>
                </a:solidFill>
                <a:latin typeface="PingFang SC"/>
              </a:rPr>
              <a:t>阶段判断：数据上的改善，能对应到已经推进的运营动作；后续要把这些动作变成固定节奏，而不是一次性调整。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8368" y="6446520"/>
            <a:ext cx="868680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0">
                <a:solidFill>
                  <a:srgbClr val="6C756F"/>
                </a:solidFill>
                <a:latin typeface="PingFang SC"/>
              </a:rPr>
              <a:t>数据周期：接手前30天 2026.04.09–05.08 / 接手后30天 2026.05.09–06.07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458200" y="6446520"/>
            <a:ext cx="306324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750" b="0">
                <a:solidFill>
                  <a:srgbClr val="6C756F"/>
                </a:solidFill>
                <a:latin typeface="PingFang SC"/>
              </a:rPr>
              <a:t>备注：推广数据覆盖天猫/淘宝；京东纳入店铺整体流量交易分析。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D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57200"/>
            <a:ext cx="8046720" cy="56692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2600" b="1">
                <a:solidFill>
                  <a:srgbClr val="1F2A25"/>
                </a:solidFill>
                <a:latin typeface="PingFang SC"/>
              </a:rPr>
              <a:t>下一步：把已经出现的变化，沉淀成稳定增长节奏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987552"/>
            <a:ext cx="9875520" cy="32004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50" b="0">
                <a:solidFill>
                  <a:srgbClr val="6C756F"/>
                </a:solidFill>
                <a:latin typeface="PingFang SC"/>
              </a:rPr>
              <a:t>保留高效场景、继续优化承接，同时把新品节奏提前接入运营规划。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21240" y="512064"/>
            <a:ext cx="1600200" cy="2286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850" b="1">
                <a:solidFill>
                  <a:srgbClr val="5D8B7A"/>
                </a:solidFill>
                <a:latin typeface="PingFang SC"/>
              </a:rPr>
              <a:t>LIANGZHU · 运营复盘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1389888"/>
            <a:ext cx="5102352" cy="7132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41832" y="1545336"/>
            <a:ext cx="1737360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244D45"/>
                </a:solidFill>
                <a:latin typeface="PingFang SC"/>
              </a:rPr>
              <a:t>保留高效推广场景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70632" y="1517904"/>
            <a:ext cx="2697480" cy="329184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00" b="0">
                <a:solidFill>
                  <a:srgbClr val="1F2A25"/>
                </a:solidFill>
                <a:latin typeface="PingFang SC"/>
              </a:rPr>
              <a:t>货品全站推广继续作为基础盘，并围绕高ROI商品做预算倾斜。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72784" y="1389888"/>
            <a:ext cx="5102352" cy="7132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01384" y="1545336"/>
            <a:ext cx="1737360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244D45"/>
                </a:solidFill>
                <a:latin typeface="PingFang SC"/>
              </a:rPr>
              <a:t>控制关键词投放效率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30183" y="1517904"/>
            <a:ext cx="2697480" cy="329184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00" b="0">
                <a:solidFill>
                  <a:srgbClr val="1F2A25"/>
                </a:solidFill>
                <a:latin typeface="PingFang SC"/>
              </a:rPr>
              <a:t>天猫关键词推广继续做词包分层、低效词清理和承接商品优化。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13232" y="2331720"/>
            <a:ext cx="5102352" cy="7132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2487168"/>
            <a:ext cx="1737360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244D45"/>
                </a:solidFill>
                <a:latin typeface="PingFang SC"/>
              </a:rPr>
              <a:t>强化高效商品承接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70632" y="2459736"/>
            <a:ext cx="2697480" cy="329184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00" b="0">
                <a:solidFill>
                  <a:srgbClr val="1F2A25"/>
                </a:solidFill>
                <a:latin typeface="PingFang SC"/>
              </a:rPr>
              <a:t>茶具、晴雨伞、冰箱贴、玉鸟咕咕毛绒挂件等商品继续结合活动与内容放大。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72784" y="2331720"/>
            <a:ext cx="5102352" cy="7132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01384" y="2487168"/>
            <a:ext cx="1737360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250" b="1">
                <a:solidFill>
                  <a:srgbClr val="244D45"/>
                </a:solidFill>
                <a:latin typeface="PingFang SC"/>
              </a:rPr>
              <a:t>复盘退款与售后预期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30183" y="2459736"/>
            <a:ext cx="2697480" cy="329184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000" b="0">
                <a:solidFill>
                  <a:srgbClr val="1F2A25"/>
                </a:solidFill>
                <a:latin typeface="PingFang SC"/>
              </a:rPr>
              <a:t>退款影响已经显现，需要持续看商品、页面说明和售后原因。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13232" y="3520440"/>
            <a:ext cx="10826496" cy="2423160"/>
          </a:xfrm>
          <a:prstGeom prst="roundRect">
            <a:avLst/>
          </a:prstGeom>
          <a:solidFill>
            <a:srgbClr val="F4EBDD"/>
          </a:solidFill>
          <a:ln w="12700">
            <a:solidFill>
              <a:srgbClr val="D7CD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60120" y="3767328"/>
            <a:ext cx="2377440" cy="27432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1500" b="1">
                <a:solidFill>
                  <a:srgbClr val="244D45"/>
                </a:solidFill>
                <a:latin typeface="PingFang SC"/>
              </a:rPr>
              <a:t>近期规划产品（图片预留区）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46120" y="3813048"/>
            <a:ext cx="4114800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950" b="0">
                <a:solidFill>
                  <a:srgbClr val="6C756F"/>
                </a:solidFill>
                <a:latin typeface="PingFang SC"/>
              </a:rPr>
              <a:t>可把设计图/效果图直接填入下方框内，用于展示后续产品储备。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69264" y="4224528"/>
            <a:ext cx="1417320" cy="1078992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CDBE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408176" y="4572000"/>
            <a:ext cx="530352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D7CDBE"/>
                </a:solidFill>
                <a:latin typeface="PingFang SC"/>
              </a:rPr>
              <a:t>图片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42416" y="5394960"/>
            <a:ext cx="1271016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880" b="1">
                <a:solidFill>
                  <a:srgbClr val="244D45"/>
                </a:solidFill>
                <a:latin typeface="PingFang SC"/>
              </a:rPr>
              <a:t>毛绒产品 01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42416" y="5614416"/>
            <a:ext cx="1271016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750" b="0">
                <a:solidFill>
                  <a:srgbClr val="6C756F"/>
                </a:solidFill>
                <a:latin typeface="PingFang SC"/>
              </a:rPr>
              <a:t>3款毛绒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688336" y="4224528"/>
            <a:ext cx="1417320" cy="1078992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CDBE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127248" y="4572000"/>
            <a:ext cx="530352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D7CDBE"/>
                </a:solidFill>
                <a:latin typeface="PingFang SC"/>
              </a:rPr>
              <a:t>图片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61488" y="5394960"/>
            <a:ext cx="1271016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880" b="1">
                <a:solidFill>
                  <a:srgbClr val="244D45"/>
                </a:solidFill>
                <a:latin typeface="PingFang SC"/>
              </a:rPr>
              <a:t>毛绒产品 02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61488" y="5614416"/>
            <a:ext cx="1271016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750" b="0">
                <a:solidFill>
                  <a:srgbClr val="6C756F"/>
                </a:solidFill>
                <a:latin typeface="PingFang SC"/>
              </a:rPr>
              <a:t>3款毛绒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407408" y="4224528"/>
            <a:ext cx="1417320" cy="1078992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CDBE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846320" y="4572000"/>
            <a:ext cx="530352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D7CDBE"/>
                </a:solidFill>
                <a:latin typeface="PingFang SC"/>
              </a:rPr>
              <a:t>图片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80560" y="5394960"/>
            <a:ext cx="1271016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880" b="1">
                <a:solidFill>
                  <a:srgbClr val="244D45"/>
                </a:solidFill>
                <a:latin typeface="PingFang SC"/>
              </a:rPr>
              <a:t>毛绒产品 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80560" y="5614416"/>
            <a:ext cx="1271016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750" b="0">
                <a:solidFill>
                  <a:srgbClr val="6C756F"/>
                </a:solidFill>
                <a:latin typeface="PingFang SC"/>
              </a:rPr>
              <a:t>3款毛绒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126479" y="4224528"/>
            <a:ext cx="1417320" cy="1078992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CDBE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565392" y="4572000"/>
            <a:ext cx="530352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D7CDBE"/>
                </a:solidFill>
                <a:latin typeface="PingFang SC"/>
              </a:rPr>
              <a:t>图片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199631" y="5394960"/>
            <a:ext cx="1271016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880" b="1">
                <a:solidFill>
                  <a:srgbClr val="244D45"/>
                </a:solidFill>
                <a:latin typeface="PingFang SC"/>
              </a:rPr>
              <a:t>冰箱贴 01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199631" y="5614416"/>
            <a:ext cx="1271016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750" b="0">
                <a:solidFill>
                  <a:srgbClr val="6C756F"/>
                </a:solidFill>
                <a:latin typeface="PingFang SC"/>
              </a:rPr>
              <a:t>2款冰箱贴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845552" y="4224528"/>
            <a:ext cx="1417320" cy="1078992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CDBE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284464" y="4572000"/>
            <a:ext cx="530352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D7CDBE"/>
                </a:solidFill>
                <a:latin typeface="PingFang SC"/>
              </a:rPr>
              <a:t>图片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918704" y="5394960"/>
            <a:ext cx="1271016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880" b="1">
                <a:solidFill>
                  <a:srgbClr val="244D45"/>
                </a:solidFill>
                <a:latin typeface="PingFang SC"/>
              </a:rPr>
              <a:t>冰箱贴 02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918704" y="5614416"/>
            <a:ext cx="1271016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750" b="0">
                <a:solidFill>
                  <a:srgbClr val="6C756F"/>
                </a:solidFill>
                <a:latin typeface="PingFang SC"/>
              </a:rPr>
              <a:t>2款冰箱贴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9564624" y="4224528"/>
            <a:ext cx="1417320" cy="1078992"/>
          </a:xfrm>
          <a:prstGeom prst="roundRect">
            <a:avLst/>
          </a:prstGeom>
          <a:solidFill>
            <a:srgbClr val="FFFDF8"/>
          </a:solidFill>
          <a:ln w="12700">
            <a:solidFill>
              <a:srgbClr val="D7CDBE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10003536" y="4572000"/>
            <a:ext cx="530352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1200" b="1">
                <a:solidFill>
                  <a:srgbClr val="D7CDBE"/>
                </a:solidFill>
                <a:latin typeface="PingFang SC"/>
              </a:rPr>
              <a:t>图片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637776" y="5394960"/>
            <a:ext cx="1271016" cy="201168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880" b="1">
                <a:solidFill>
                  <a:srgbClr val="244D45"/>
                </a:solidFill>
                <a:latin typeface="PingFang SC"/>
              </a:rPr>
              <a:t>夜灯产品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637776" y="5614416"/>
            <a:ext cx="1271016" cy="18288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ctr"/>
            <a:r>
              <a:rPr sz="750" b="0">
                <a:solidFill>
                  <a:srgbClr val="6C756F"/>
                </a:solidFill>
                <a:latin typeface="PingFang SC"/>
              </a:rPr>
              <a:t>1款夜灯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8368" y="6446520"/>
            <a:ext cx="868680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l"/>
            <a:r>
              <a:rPr sz="750" b="0">
                <a:solidFill>
                  <a:srgbClr val="6C756F"/>
                </a:solidFill>
                <a:latin typeface="PingFang SC"/>
              </a:rPr>
              <a:t>数据周期：接手前30天 2026.04.09–05.08 / 接手后30天 2026.05.09–06.07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458200" y="6446520"/>
            <a:ext cx="3063240" cy="210312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r"/>
            <a:r>
              <a:rPr sz="750" b="0">
                <a:solidFill>
                  <a:srgbClr val="6C756F"/>
                </a:solidFill>
                <a:latin typeface="PingFang SC"/>
              </a:rPr>
              <a:t>备注：推广数据覆盖天猫/淘宝；京东纳入店铺整体流量交易分析。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