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305" r:id="rId4"/>
    <p:sldId id="262" r:id="rId5"/>
    <p:sldId id="344" r:id="rId6"/>
    <p:sldId id="306" r:id="rId7"/>
    <p:sldId id="339" r:id="rId8"/>
    <p:sldId id="309" r:id="rId9"/>
    <p:sldId id="319" r:id="rId10"/>
    <p:sldId id="342" r:id="rId11"/>
    <p:sldId id="343" r:id="rId12"/>
    <p:sldId id="321" r:id="rId13"/>
    <p:sldId id="345" r:id="rId14"/>
    <p:sldId id="346" r:id="rId15"/>
    <p:sldId id="347" r:id="rId16"/>
    <p:sldId id="349" r:id="rId17"/>
    <p:sldId id="350" r:id="rId18"/>
    <p:sldId id="351" r:id="rId19"/>
    <p:sldId id="353" r:id="rId20"/>
    <p:sldId id="357" r:id="rId21"/>
    <p:sldId id="358" r:id="rId22"/>
    <p:sldId id="360" r:id="rId23"/>
    <p:sldId id="361" r:id="rId24"/>
    <p:sldId id="362" r:id="rId25"/>
    <p:sldId id="363" r:id="rId26"/>
    <p:sldId id="365" r:id="rId27"/>
  </p:sldIdLst>
  <p:sldSz cx="9906000" cy="6858000" type="A4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7548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37" autoAdjust="0"/>
    <p:restoredTop sz="92948"/>
  </p:normalViewPr>
  <p:slideViewPr>
    <p:cSldViewPr snapToGrid="0" showGuides="1">
      <p:cViewPr varScale="1">
        <p:scale>
          <a:sx n="111" d="100"/>
          <a:sy n="111" d="100"/>
        </p:scale>
        <p:origin x="368" y="19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5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565A-800F-4DEE-8876-CB73AB2422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EB0A-604D-43E5-B53E-D0CE250639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565A-800F-4DEE-8876-CB73AB2422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EB0A-604D-43E5-B53E-D0CE250639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5760442" y="365125"/>
            <a:ext cx="173484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53344" y="365125"/>
            <a:ext cx="5083274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565A-800F-4DEE-8876-CB73AB2422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EB0A-604D-43E5-B53E-D0CE250639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565A-800F-4DEE-8876-CB73AB2422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EB0A-604D-43E5-B53E-D0CE250639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565A-800F-4DEE-8876-CB73AB2422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EB0A-604D-43E5-B53E-D0CE250639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53343" y="1825625"/>
            <a:ext cx="3409057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086226" y="1825625"/>
            <a:ext cx="3409057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565A-800F-4DEE-8876-CB73AB2422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EB0A-604D-43E5-B53E-D0CE250639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5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5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565A-800F-4DEE-8876-CB73AB2422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EB0A-604D-43E5-B53E-D0CE250639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565A-800F-4DEE-8876-CB73AB2422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EB0A-604D-43E5-B53E-D0CE250639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565A-800F-4DEE-8876-CB73AB2422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EB0A-604D-43E5-B53E-D0CE250639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40"/>
            </a:lvl2pPr>
            <a:lvl3pPr marL="742950" indent="0">
              <a:buNone/>
              <a:defRPr sz="975"/>
            </a:lvl3pPr>
            <a:lvl4pPr marL="1114425" indent="0">
              <a:buNone/>
              <a:defRPr sz="815"/>
            </a:lvl4pPr>
            <a:lvl5pPr marL="1485900" indent="0">
              <a:buNone/>
              <a:defRPr sz="815"/>
            </a:lvl5pPr>
            <a:lvl6pPr marL="1857375" indent="0">
              <a:buNone/>
              <a:defRPr sz="815"/>
            </a:lvl6pPr>
            <a:lvl7pPr marL="2228850" indent="0">
              <a:buNone/>
              <a:defRPr sz="815"/>
            </a:lvl7pPr>
            <a:lvl8pPr marL="2600325" indent="0">
              <a:buNone/>
              <a:defRPr sz="815"/>
            </a:lvl8pPr>
            <a:lvl9pPr marL="2971800" indent="0">
              <a:buNone/>
              <a:defRPr sz="81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565A-800F-4DEE-8876-CB73AB2422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EB0A-604D-43E5-B53E-D0CE250639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40"/>
            </a:lvl2pPr>
            <a:lvl3pPr marL="742950" indent="0">
              <a:buNone/>
              <a:defRPr sz="975"/>
            </a:lvl3pPr>
            <a:lvl4pPr marL="1114425" indent="0">
              <a:buNone/>
              <a:defRPr sz="815"/>
            </a:lvl4pPr>
            <a:lvl5pPr marL="1485900" indent="0">
              <a:buNone/>
              <a:defRPr sz="815"/>
            </a:lvl5pPr>
            <a:lvl6pPr marL="1857375" indent="0">
              <a:buNone/>
              <a:defRPr sz="815"/>
            </a:lvl6pPr>
            <a:lvl7pPr marL="2228850" indent="0">
              <a:buNone/>
              <a:defRPr sz="815"/>
            </a:lvl7pPr>
            <a:lvl8pPr marL="2600325" indent="0">
              <a:buNone/>
              <a:defRPr sz="815"/>
            </a:lvl8pPr>
            <a:lvl9pPr marL="2971800" indent="0">
              <a:buNone/>
              <a:defRPr sz="81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565A-800F-4DEE-8876-CB73AB2422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EB0A-604D-43E5-B53E-D0CE250639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5565A-800F-4DEE-8876-CB73AB2422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7EB0A-604D-43E5-B53E-D0CE2506394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6055" indent="-186055" algn="l" defTabSz="742950" rtl="0" eaLnBrk="1" latinLnBrk="0" hangingPunct="1">
        <a:lnSpc>
          <a:spcPct val="90000"/>
        </a:lnSpc>
        <a:spcBef>
          <a:spcPts val="815"/>
        </a:spcBef>
        <a:buFont typeface="Arial" panose="020B060402020209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186055" algn="l" defTabSz="742950" rtl="0" eaLnBrk="1" latinLnBrk="0" hangingPunct="1">
        <a:lnSpc>
          <a:spcPct val="90000"/>
        </a:lnSpc>
        <a:spcBef>
          <a:spcPts val="405"/>
        </a:spcBef>
        <a:buFont typeface="Arial" panose="020B060402020209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9005" indent="-186055" algn="l" defTabSz="742950" rtl="0" eaLnBrk="1" latinLnBrk="0" hangingPunct="1">
        <a:lnSpc>
          <a:spcPct val="90000"/>
        </a:lnSpc>
        <a:spcBef>
          <a:spcPts val="405"/>
        </a:spcBef>
        <a:buFont typeface="Arial" panose="020B060402020209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indent="-186055" algn="l" defTabSz="742950" rtl="0" eaLnBrk="1" latinLnBrk="0" hangingPunct="1">
        <a:lnSpc>
          <a:spcPct val="90000"/>
        </a:lnSpc>
        <a:spcBef>
          <a:spcPts val="405"/>
        </a:spcBef>
        <a:buFont typeface="Arial" panose="020B060402020209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4pPr>
      <a:lvl5pPr marL="1671955" indent="-186055" algn="l" defTabSz="742950" rtl="0" eaLnBrk="1" latinLnBrk="0" hangingPunct="1">
        <a:lnSpc>
          <a:spcPct val="90000"/>
        </a:lnSpc>
        <a:spcBef>
          <a:spcPts val="405"/>
        </a:spcBef>
        <a:buFont typeface="Arial" panose="020B060402020209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5pPr>
      <a:lvl6pPr marL="2043430" indent="-186055" algn="l" defTabSz="742950" rtl="0" eaLnBrk="1" latinLnBrk="0" hangingPunct="1">
        <a:lnSpc>
          <a:spcPct val="90000"/>
        </a:lnSpc>
        <a:spcBef>
          <a:spcPts val="405"/>
        </a:spcBef>
        <a:buFont typeface="Arial" panose="020B060402020209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6pPr>
      <a:lvl7pPr marL="2414905" indent="-186055" algn="l" defTabSz="742950" rtl="0" eaLnBrk="1" latinLnBrk="0" hangingPunct="1">
        <a:lnSpc>
          <a:spcPct val="90000"/>
        </a:lnSpc>
        <a:spcBef>
          <a:spcPts val="405"/>
        </a:spcBef>
        <a:buFont typeface="Arial" panose="020B060402020209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7pPr>
      <a:lvl8pPr marL="2786380" indent="-186055" algn="l" defTabSz="742950" rtl="0" eaLnBrk="1" latinLnBrk="0" hangingPunct="1">
        <a:lnSpc>
          <a:spcPct val="90000"/>
        </a:lnSpc>
        <a:spcBef>
          <a:spcPts val="405"/>
        </a:spcBef>
        <a:buFont typeface="Arial" panose="020B060402020209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8pPr>
      <a:lvl9pPr marL="3157855" indent="-186055" algn="l" defTabSz="742950" rtl="0" eaLnBrk="1" latinLnBrk="0" hangingPunct="1">
        <a:lnSpc>
          <a:spcPct val="90000"/>
        </a:lnSpc>
        <a:spcBef>
          <a:spcPts val="405"/>
        </a:spcBef>
        <a:buFont typeface="Arial" panose="020B060402020209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jpeg"/><Relationship Id="rId1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6.jpeg"/><Relationship Id="rId1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jpeg"/><Relationship Id="rId1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1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1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1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1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1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1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1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1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jpeg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jpeg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4.jpeg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965" y="2885440"/>
            <a:ext cx="1696720" cy="10534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9670" y="3119008"/>
            <a:ext cx="7871867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500" b="1" dirty="0">
                <a:solidFill>
                  <a:srgbClr val="A6754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元浪产品审核 </a:t>
            </a:r>
            <a:r>
              <a:rPr lang="en-US" altLang="zh-CN" sz="3500" b="1" dirty="0">
                <a:solidFill>
                  <a:srgbClr val="A6754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 </a:t>
            </a:r>
            <a:r>
              <a:rPr lang="zh-CN" altLang="en-US" sz="3500" b="1" dirty="0">
                <a:solidFill>
                  <a:srgbClr val="A6754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国宝艺展盲盒</a:t>
            </a:r>
            <a:r>
              <a:rPr lang="zh-CN" altLang="en-US" sz="3500" b="1" dirty="0">
                <a:solidFill>
                  <a:srgbClr val="A6754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系列</a:t>
            </a:r>
            <a:endParaRPr lang="zh-CN" altLang="en-US" sz="3500" b="1" dirty="0">
              <a:solidFill>
                <a:srgbClr val="A6754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673590" y="2816225"/>
            <a:ext cx="133985" cy="1191895"/>
          </a:xfrm>
          <a:prstGeom prst="rect">
            <a:avLst/>
          </a:prstGeom>
          <a:solidFill>
            <a:srgbClr val="A67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44" b="84587"/>
          <a:stretch>
            <a:fillRect/>
          </a:stretch>
        </p:blipFill>
        <p:spPr>
          <a:xfrm>
            <a:off x="0" y="0"/>
            <a:ext cx="432216" cy="1057013"/>
          </a:xfrm>
          <a:prstGeom prst="rect">
            <a:avLst/>
          </a:prstGeom>
        </p:spPr>
      </p:pic>
      <p:grpSp>
        <p:nvGrpSpPr>
          <p:cNvPr id="7" name="组合 8"/>
          <p:cNvGrpSpPr/>
          <p:nvPr/>
        </p:nvGrpSpPr>
        <p:grpSpPr>
          <a:xfrm>
            <a:off x="471714" y="331910"/>
            <a:ext cx="1679641" cy="523220"/>
            <a:chOff x="2382993" y="331910"/>
            <a:chExt cx="1679641" cy="523220"/>
          </a:xfrm>
        </p:grpSpPr>
        <p:sp>
          <p:nvSpPr>
            <p:cNvPr id="11" name="TextBox 11"/>
            <p:cNvSpPr txBox="1"/>
            <p:nvPr/>
          </p:nvSpPr>
          <p:spPr>
            <a:xfrm>
              <a:off x="2382993" y="331910"/>
              <a:ext cx="1679641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效果图</a:t>
              </a:r>
              <a:endPara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723545" y="331910"/>
              <a:ext cx="45719" cy="52322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60" y="1057275"/>
            <a:ext cx="8742045" cy="54819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44" b="84587"/>
          <a:stretch>
            <a:fillRect/>
          </a:stretch>
        </p:blipFill>
        <p:spPr>
          <a:xfrm>
            <a:off x="0" y="0"/>
            <a:ext cx="432216" cy="1057013"/>
          </a:xfrm>
          <a:prstGeom prst="rect">
            <a:avLst/>
          </a:prstGeom>
        </p:spPr>
      </p:pic>
      <p:grpSp>
        <p:nvGrpSpPr>
          <p:cNvPr id="7" name="组合 8"/>
          <p:cNvGrpSpPr/>
          <p:nvPr/>
        </p:nvGrpSpPr>
        <p:grpSpPr>
          <a:xfrm>
            <a:off x="471714" y="331910"/>
            <a:ext cx="1679641" cy="523220"/>
            <a:chOff x="2382993" y="331910"/>
            <a:chExt cx="1679641" cy="523220"/>
          </a:xfrm>
        </p:grpSpPr>
        <p:sp>
          <p:nvSpPr>
            <p:cNvPr id="11" name="TextBox 11"/>
            <p:cNvSpPr txBox="1"/>
            <p:nvPr/>
          </p:nvSpPr>
          <p:spPr>
            <a:xfrm>
              <a:off x="2382993" y="331910"/>
              <a:ext cx="1679641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效果图</a:t>
              </a:r>
              <a:endPara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723545" y="331910"/>
              <a:ext cx="45719" cy="52322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7275"/>
            <a:ext cx="9906000" cy="555180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965" y="2885440"/>
            <a:ext cx="1696720" cy="10534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9670" y="3119008"/>
            <a:ext cx="7871867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500" b="1" dirty="0">
                <a:solidFill>
                  <a:srgbClr val="A6754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元浪产品审核 </a:t>
            </a:r>
            <a:r>
              <a:rPr lang="en-US" altLang="zh-CN" sz="3500" b="1" dirty="0">
                <a:solidFill>
                  <a:srgbClr val="A6754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 </a:t>
            </a:r>
            <a:r>
              <a:rPr lang="zh-CN" altLang="en-US" sz="3500" b="1" dirty="0">
                <a:solidFill>
                  <a:srgbClr val="A6754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福禄大吉</a:t>
            </a:r>
            <a:r>
              <a:rPr lang="en-US" altLang="zh-CN" sz="3500" b="1" dirty="0">
                <a:solidFill>
                  <a:srgbClr val="A6754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3500" b="1" dirty="0">
                <a:solidFill>
                  <a:srgbClr val="A6754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皮质</a:t>
            </a:r>
            <a:r>
              <a:rPr lang="zh-CN" altLang="en-US" sz="3500" b="1" dirty="0">
                <a:solidFill>
                  <a:srgbClr val="A6754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挂饰</a:t>
            </a:r>
            <a:endParaRPr lang="zh-CN" altLang="en-US" sz="3500" b="1" dirty="0">
              <a:solidFill>
                <a:srgbClr val="A6754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673590" y="2816225"/>
            <a:ext cx="133985" cy="1191895"/>
          </a:xfrm>
          <a:prstGeom prst="rect">
            <a:avLst/>
          </a:prstGeom>
          <a:solidFill>
            <a:srgbClr val="A67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7"/>
          <a:stretch>
            <a:fillRect/>
          </a:stretch>
        </p:blipFill>
        <p:spPr>
          <a:xfrm>
            <a:off x="102624" y="15240"/>
            <a:ext cx="9700752" cy="1057013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5431125" y="2326826"/>
            <a:ext cx="1447723" cy="535126"/>
            <a:chOff x="528715" y="1345685"/>
            <a:chExt cx="1447723" cy="535126"/>
          </a:xfrm>
        </p:grpSpPr>
        <p:sp>
          <p:nvSpPr>
            <p:cNvPr id="13" name="TextBox 12"/>
            <p:cNvSpPr txBox="1"/>
            <p:nvPr/>
          </p:nvSpPr>
          <p:spPr>
            <a:xfrm>
              <a:off x="603592" y="1345685"/>
              <a:ext cx="1149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销售数量：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3591" y="1603812"/>
              <a:ext cx="13728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Sales volumes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431125" y="3123301"/>
            <a:ext cx="1727924" cy="535126"/>
            <a:chOff x="528715" y="1345685"/>
            <a:chExt cx="1727924" cy="535126"/>
          </a:xfrm>
        </p:grpSpPr>
        <p:sp>
          <p:nvSpPr>
            <p:cNvPr id="18" name="TextBox 17"/>
            <p:cNvSpPr txBox="1"/>
            <p:nvPr/>
          </p:nvSpPr>
          <p:spPr>
            <a:xfrm>
              <a:off x="603592" y="1345685"/>
              <a:ext cx="1149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销售渠道：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3591" y="1603812"/>
              <a:ext cx="1653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Distribution channel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431125" y="4172448"/>
            <a:ext cx="1447723" cy="535126"/>
            <a:chOff x="528715" y="1345685"/>
            <a:chExt cx="1447723" cy="535126"/>
          </a:xfrm>
        </p:grpSpPr>
        <p:sp>
          <p:nvSpPr>
            <p:cNvPr id="22" name="TextBox 21"/>
            <p:cNvSpPr txBox="1"/>
            <p:nvPr/>
          </p:nvSpPr>
          <p:spPr>
            <a:xfrm>
              <a:off x="603592" y="1345685"/>
              <a:ext cx="13728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使用</a:t>
              </a:r>
              <a:r>
                <a:rPr lang="en-US" altLang="zh-CN" b="1" dirty="0">
                  <a:solidFill>
                    <a:srgbClr val="C00000"/>
                  </a:solidFill>
                </a:rPr>
                <a:t>IP</a:t>
              </a:r>
              <a:r>
                <a:rPr lang="zh-CN" altLang="en-US" b="1" dirty="0">
                  <a:solidFill>
                    <a:srgbClr val="C00000"/>
                  </a:solidFill>
                </a:rPr>
                <a:t>素材：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3591" y="1603812"/>
              <a:ext cx="13728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Use IP material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431125" y="5765400"/>
            <a:ext cx="1447723" cy="535126"/>
            <a:chOff x="528715" y="1345685"/>
            <a:chExt cx="1447723" cy="535126"/>
          </a:xfrm>
        </p:grpSpPr>
        <p:sp>
          <p:nvSpPr>
            <p:cNvPr id="30" name="TextBox 29"/>
            <p:cNvSpPr txBox="1"/>
            <p:nvPr/>
          </p:nvSpPr>
          <p:spPr>
            <a:xfrm>
              <a:off x="603591" y="1345685"/>
              <a:ext cx="1149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商标使用：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03591" y="1603812"/>
              <a:ext cx="13728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Trademark usage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431125" y="1530351"/>
            <a:ext cx="1447723" cy="535126"/>
            <a:chOff x="528715" y="1345685"/>
            <a:chExt cx="1447723" cy="535126"/>
          </a:xfrm>
        </p:grpSpPr>
        <p:sp>
          <p:nvSpPr>
            <p:cNvPr id="34" name="TextBox 33"/>
            <p:cNvSpPr txBox="1"/>
            <p:nvPr/>
          </p:nvSpPr>
          <p:spPr>
            <a:xfrm>
              <a:off x="603592" y="1345685"/>
              <a:ext cx="1149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产品单价：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3591" y="1603812"/>
              <a:ext cx="13728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Product price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963156" y="1580015"/>
            <a:ext cx="247482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福禄大吉</a:t>
            </a:r>
            <a:r>
              <a:rPr lang="en-US" altLang="zh-CN" b="1" dirty="0">
                <a:latin typeface="+mj-ea"/>
                <a:ea typeface="+mj-ea"/>
              </a:rPr>
              <a:t>·</a:t>
            </a:r>
            <a:r>
              <a:rPr lang="zh-CN" altLang="en-US" b="1" dirty="0">
                <a:latin typeface="+mj-ea"/>
                <a:ea typeface="+mj-ea"/>
              </a:rPr>
              <a:t>皮质挂饰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963157" y="5869636"/>
            <a:ext cx="1915927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+mj-ea"/>
                <a:ea typeface="+mj-ea"/>
              </a:rPr>
              <a:t>1356969615@qq.com</a:t>
            </a:r>
            <a:endParaRPr lang="zh-CN" altLang="en-US" sz="1400" dirty="0">
              <a:latin typeface="+mj-ea"/>
              <a:ea typeface="+mj-ea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256155" y="3216910"/>
            <a:ext cx="21818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+mj-ea"/>
                <a:ea typeface="+mj-ea"/>
              </a:rPr>
              <a:t>约</a:t>
            </a:r>
            <a:r>
              <a:rPr lang="en-US" altLang="zh-CN" sz="1200" dirty="0">
                <a:latin typeface="+mj-ea"/>
                <a:ea typeface="+mj-ea"/>
              </a:rPr>
              <a:t>6</a:t>
            </a:r>
            <a:r>
              <a:rPr lang="en-US" altLang="zh-CN" sz="1200" dirty="0">
                <a:latin typeface="+mj-ea"/>
                <a:ea typeface="+mj-ea"/>
              </a:rPr>
              <a:t>*7.5cm </a:t>
            </a:r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63157" y="4296559"/>
            <a:ext cx="990674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+mj-ea"/>
                <a:ea typeface="+mj-ea"/>
              </a:rPr>
              <a:t>纸质</a:t>
            </a:r>
            <a:endParaRPr lang="zh-CN" altLang="en-US" sz="1400" dirty="0">
              <a:latin typeface="+mj-ea"/>
              <a:ea typeface="+mj-ea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963156" y="2374234"/>
            <a:ext cx="2081862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1400" dirty="0">
                <a:latin typeface="+mj-ea"/>
                <a:ea typeface="+mj-ea"/>
              </a:rPr>
              <a:t>pu</a:t>
            </a:r>
            <a:endParaRPr lang="en-US" altLang="zh-CN" sz="1400" dirty="0">
              <a:latin typeface="+mj-ea"/>
              <a:ea typeface="+mj-ea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528715" y="2326826"/>
            <a:ext cx="1447723" cy="535126"/>
            <a:chOff x="528715" y="1345685"/>
            <a:chExt cx="1447723" cy="535126"/>
          </a:xfrm>
        </p:grpSpPr>
        <p:sp>
          <p:nvSpPr>
            <p:cNvPr id="44" name="TextBox 43"/>
            <p:cNvSpPr txBox="1"/>
            <p:nvPr/>
          </p:nvSpPr>
          <p:spPr>
            <a:xfrm>
              <a:off x="603592" y="1345685"/>
              <a:ext cx="1149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产品材质：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03591" y="1603812"/>
              <a:ext cx="13728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Product material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528715" y="3123301"/>
            <a:ext cx="1727924" cy="535126"/>
            <a:chOff x="528715" y="1345685"/>
            <a:chExt cx="1727924" cy="535126"/>
          </a:xfrm>
        </p:grpSpPr>
        <p:sp>
          <p:nvSpPr>
            <p:cNvPr id="48" name="TextBox 47"/>
            <p:cNvSpPr txBox="1"/>
            <p:nvPr/>
          </p:nvSpPr>
          <p:spPr>
            <a:xfrm>
              <a:off x="603592" y="1345685"/>
              <a:ext cx="1149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产品规格：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03591" y="1603812"/>
              <a:ext cx="1653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Product specification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528715" y="4172448"/>
            <a:ext cx="1447723" cy="535126"/>
            <a:chOff x="528715" y="1345685"/>
            <a:chExt cx="1447723" cy="535126"/>
          </a:xfrm>
        </p:grpSpPr>
        <p:sp>
          <p:nvSpPr>
            <p:cNvPr id="52" name="TextBox 51"/>
            <p:cNvSpPr txBox="1"/>
            <p:nvPr/>
          </p:nvSpPr>
          <p:spPr>
            <a:xfrm>
              <a:off x="603592" y="1345685"/>
              <a:ext cx="1149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包装材质：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03591" y="1603812"/>
              <a:ext cx="13728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Packaging material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528715" y="4968923"/>
            <a:ext cx="1727924" cy="535126"/>
            <a:chOff x="528715" y="1345685"/>
            <a:chExt cx="1727924" cy="535126"/>
          </a:xfrm>
        </p:grpSpPr>
        <p:sp>
          <p:nvSpPr>
            <p:cNvPr id="56" name="TextBox 55"/>
            <p:cNvSpPr txBox="1"/>
            <p:nvPr/>
          </p:nvSpPr>
          <p:spPr>
            <a:xfrm>
              <a:off x="603592" y="1345685"/>
              <a:ext cx="1149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包装规格：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03591" y="1603812"/>
              <a:ext cx="1653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Packaging specification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528715" y="5765400"/>
            <a:ext cx="1556713" cy="535126"/>
            <a:chOff x="528715" y="1345685"/>
            <a:chExt cx="1556713" cy="535126"/>
          </a:xfrm>
        </p:grpSpPr>
        <p:sp>
          <p:nvSpPr>
            <p:cNvPr id="60" name="TextBox 59"/>
            <p:cNvSpPr txBox="1"/>
            <p:nvPr/>
          </p:nvSpPr>
          <p:spPr>
            <a:xfrm>
              <a:off x="603591" y="1345685"/>
              <a:ext cx="1481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设计师邮箱：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03591" y="1603812"/>
              <a:ext cx="13728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Designer‘s mailbox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28715" y="1530351"/>
            <a:ext cx="1447723" cy="535126"/>
            <a:chOff x="528715" y="1345685"/>
            <a:chExt cx="1447723" cy="535126"/>
          </a:xfrm>
        </p:grpSpPr>
        <p:sp>
          <p:nvSpPr>
            <p:cNvPr id="64" name="TextBox 63"/>
            <p:cNvSpPr txBox="1"/>
            <p:nvPr/>
          </p:nvSpPr>
          <p:spPr>
            <a:xfrm>
              <a:off x="603592" y="1345685"/>
              <a:ext cx="1149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产品名称：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03591" y="1603812"/>
              <a:ext cx="13728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Name of product 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1963420" y="4998085"/>
            <a:ext cx="17348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+mj-ea"/>
                <a:ea typeface="+mj-ea"/>
              </a:rPr>
              <a:t>9*2.5*14cm</a:t>
            </a:r>
            <a:endParaRPr lang="en-US" altLang="zh-CN" sz="1400" dirty="0">
              <a:latin typeface="+mj-ea"/>
              <a:ea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330" y="3607435"/>
            <a:ext cx="1257300" cy="18510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22220" y="3645535"/>
            <a:ext cx="4861560" cy="3212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粉彩大古葫芦壁瓶</a:t>
            </a:r>
            <a:r>
              <a:rPr lang="en-US" altLang="zh-CN" sz="1600" b="1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·</a:t>
            </a:r>
            <a:r>
              <a:rPr lang="zh-CN" altLang="en-US" sz="1600" b="1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清</a:t>
            </a:r>
            <a:endParaRPr lang="zh-CN" altLang="en-US" sz="1600" b="1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    </a:t>
            </a:r>
            <a:r>
              <a:rPr lang="zh-CN" altLang="en-US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呈扁平式，作葫芦形，口端堆塑一蝙蝠形瓶盖。正面葫芦上下分别有金彩楷书</a:t>
            </a:r>
            <a:r>
              <a:rPr lang="en-US" altLang="zh-CN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“</a:t>
            </a:r>
            <a:r>
              <a:rPr lang="zh-CN" altLang="en-US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大</a:t>
            </a:r>
            <a:r>
              <a:rPr lang="en-US" altLang="zh-CN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”“</a:t>
            </a:r>
            <a:r>
              <a:rPr lang="zh-CN" altLang="en-US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吉</a:t>
            </a:r>
            <a:r>
              <a:rPr lang="en-US" altLang="zh-CN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”</a:t>
            </a:r>
            <a:r>
              <a:rPr lang="zh-CN" altLang="en-US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二字。用金彩在珊瑚红釉上绘锦地万字纹，代表</a:t>
            </a:r>
            <a:r>
              <a:rPr lang="en-US" altLang="zh-CN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“</a:t>
            </a:r>
            <a:r>
              <a:rPr lang="zh-CN" altLang="en-US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万福连绵</a:t>
            </a:r>
            <a:r>
              <a:rPr lang="en-US" altLang="zh-CN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”</a:t>
            </a:r>
            <a:r>
              <a:rPr lang="zh-CN" altLang="en-US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。围绕字体各饰绿釉蝙蝠五只，寓意</a:t>
            </a:r>
            <a:r>
              <a:rPr lang="en-US" altLang="zh-CN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“</a:t>
            </a:r>
            <a:r>
              <a:rPr lang="zh-CN" altLang="en-US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五蝠捧寿</a:t>
            </a:r>
            <a:r>
              <a:rPr lang="en-US" altLang="zh-CN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”</a:t>
            </a:r>
            <a:r>
              <a:rPr lang="zh-CN" altLang="en-US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。葫芦的肩及腹部有对称而弯曲的绶带，</a:t>
            </a:r>
            <a:r>
              <a:rPr lang="en-US" altLang="zh-CN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“</a:t>
            </a:r>
            <a:r>
              <a:rPr lang="zh-CN" altLang="en-US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绶</a:t>
            </a:r>
            <a:r>
              <a:rPr lang="en-US" altLang="zh-CN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”</a:t>
            </a:r>
            <a:r>
              <a:rPr lang="zh-CN" altLang="en-US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谐音</a:t>
            </a:r>
            <a:r>
              <a:rPr lang="en-US" altLang="zh-CN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“</a:t>
            </a:r>
            <a:r>
              <a:rPr lang="zh-CN" altLang="en-US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寿</a:t>
            </a:r>
            <a:r>
              <a:rPr lang="en-US" altLang="zh-CN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”</a:t>
            </a:r>
            <a:r>
              <a:rPr lang="zh-CN" altLang="en-US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，象征长寿。底部带有仿木式底座，施黑褐色釉，呈如意形。</a:t>
            </a:r>
            <a:endParaRPr lang="zh-CN" altLang="en-US" sz="1200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44" b="84587"/>
          <a:stretch>
            <a:fillRect/>
          </a:stretch>
        </p:blipFill>
        <p:spPr>
          <a:xfrm>
            <a:off x="0" y="0"/>
            <a:ext cx="432216" cy="1057013"/>
          </a:xfrm>
          <a:prstGeom prst="rect">
            <a:avLst/>
          </a:prstGeom>
        </p:spPr>
      </p:pic>
      <p:grpSp>
        <p:nvGrpSpPr>
          <p:cNvPr id="7" name="组合 8"/>
          <p:cNvGrpSpPr/>
          <p:nvPr/>
        </p:nvGrpSpPr>
        <p:grpSpPr>
          <a:xfrm>
            <a:off x="471714" y="331910"/>
            <a:ext cx="1679641" cy="523220"/>
            <a:chOff x="2382993" y="331910"/>
            <a:chExt cx="1679641" cy="523220"/>
          </a:xfrm>
        </p:grpSpPr>
        <p:sp>
          <p:nvSpPr>
            <p:cNvPr id="11" name="TextBox 11"/>
            <p:cNvSpPr txBox="1"/>
            <p:nvPr/>
          </p:nvSpPr>
          <p:spPr>
            <a:xfrm>
              <a:off x="2382993" y="331910"/>
              <a:ext cx="16796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文物选择</a:t>
              </a:r>
              <a:endPara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016915" y="331910"/>
              <a:ext cx="45719" cy="52322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660" y="1244600"/>
            <a:ext cx="1630045" cy="240093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44" b="84587"/>
          <a:stretch>
            <a:fillRect/>
          </a:stretch>
        </p:blipFill>
        <p:spPr>
          <a:xfrm>
            <a:off x="0" y="0"/>
            <a:ext cx="432216" cy="1057013"/>
          </a:xfrm>
          <a:prstGeom prst="rect">
            <a:avLst/>
          </a:prstGeom>
        </p:spPr>
      </p:pic>
      <p:grpSp>
        <p:nvGrpSpPr>
          <p:cNvPr id="7" name="组合 8"/>
          <p:cNvGrpSpPr/>
          <p:nvPr/>
        </p:nvGrpSpPr>
        <p:grpSpPr>
          <a:xfrm>
            <a:off x="471714" y="331910"/>
            <a:ext cx="1679641" cy="523220"/>
            <a:chOff x="2382993" y="331910"/>
            <a:chExt cx="1679641" cy="523220"/>
          </a:xfrm>
        </p:grpSpPr>
        <p:sp>
          <p:nvSpPr>
            <p:cNvPr id="11" name="TextBox 11"/>
            <p:cNvSpPr txBox="1"/>
            <p:nvPr/>
          </p:nvSpPr>
          <p:spPr>
            <a:xfrm>
              <a:off x="2382993" y="331910"/>
              <a:ext cx="1679641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设计解说</a:t>
              </a:r>
              <a:endPara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016915" y="331910"/>
              <a:ext cx="45719" cy="52322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Box 13"/>
          <p:cNvSpPr txBox="1"/>
          <p:nvPr/>
        </p:nvSpPr>
        <p:spPr>
          <a:xfrm>
            <a:off x="2257425" y="440690"/>
            <a:ext cx="42119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灵感、寓意</a:t>
            </a:r>
            <a:endParaRPr lang="en-US" altLang="zh-CN" sz="14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415" y="1200150"/>
            <a:ext cx="8389620" cy="3212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zh-CN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    </a:t>
            </a:r>
            <a:r>
              <a:rPr lang="zh-CN" altLang="en-US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本款葫芦挂件，灵感源自【粉彩大吉葫芦壁瓶】的吉祥形制与华美配色，以现代设计语言与精致工艺，将经典福禄寓意融入日常佩饰。</a:t>
            </a:r>
            <a:endParaRPr lang="zh-CN" altLang="en-US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    </a:t>
            </a:r>
            <a:r>
              <a:rPr lang="zh-CN" altLang="en-US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设计巧妙还原了延续了文物经典的柔美粉釉，温润雅致；中间层则以一抹清新绿意点缀，宛如为福气注入了盎然生机，暗合</a:t>
            </a:r>
            <a:r>
              <a:rPr lang="en-US" altLang="zh-CN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“</a:t>
            </a:r>
            <a:r>
              <a:rPr lang="zh-CN" altLang="en-US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福禄绵长，生生不息</a:t>
            </a:r>
            <a:r>
              <a:rPr lang="en-US" altLang="zh-CN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”</a:t>
            </a:r>
            <a:r>
              <a:rPr lang="zh-CN" altLang="en-US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之美意。</a:t>
            </a:r>
            <a:endParaRPr lang="zh-CN" altLang="en-US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愿这枚小小的福禄挂件，伴您左右，纳吉迎祥，见证每一份平凡生活中的</a:t>
            </a:r>
            <a:r>
              <a:rPr lang="en-US" altLang="zh-CN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“</a:t>
            </a:r>
            <a:r>
              <a:rPr lang="zh-CN" altLang="en-US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大吉</a:t>
            </a:r>
            <a:r>
              <a:rPr lang="en-US" altLang="zh-CN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”</a:t>
            </a:r>
            <a:r>
              <a:rPr lang="zh-CN" altLang="en-US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时光。</a:t>
            </a:r>
            <a:endParaRPr lang="zh-CN" altLang="en-US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44" b="84587"/>
          <a:stretch>
            <a:fillRect/>
          </a:stretch>
        </p:blipFill>
        <p:spPr>
          <a:xfrm>
            <a:off x="0" y="0"/>
            <a:ext cx="432216" cy="1057013"/>
          </a:xfrm>
          <a:prstGeom prst="rect">
            <a:avLst/>
          </a:prstGeom>
        </p:spPr>
      </p:pic>
      <p:grpSp>
        <p:nvGrpSpPr>
          <p:cNvPr id="7" name="组合 8"/>
          <p:cNvGrpSpPr/>
          <p:nvPr/>
        </p:nvGrpSpPr>
        <p:grpSpPr>
          <a:xfrm>
            <a:off x="471714" y="331910"/>
            <a:ext cx="1679641" cy="523220"/>
            <a:chOff x="2382993" y="331910"/>
            <a:chExt cx="1679641" cy="523220"/>
          </a:xfrm>
        </p:grpSpPr>
        <p:sp>
          <p:nvSpPr>
            <p:cNvPr id="11" name="TextBox 11"/>
            <p:cNvSpPr txBox="1"/>
            <p:nvPr/>
          </p:nvSpPr>
          <p:spPr>
            <a:xfrm>
              <a:off x="2382993" y="331910"/>
              <a:ext cx="1679641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产品展示</a:t>
              </a:r>
              <a:endPara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016915" y="331910"/>
              <a:ext cx="45719" cy="52322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Box 13"/>
          <p:cNvSpPr txBox="1"/>
          <p:nvPr/>
        </p:nvSpPr>
        <p:spPr>
          <a:xfrm>
            <a:off x="2257425" y="440690"/>
            <a:ext cx="42119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</a:t>
            </a:r>
            <a:endParaRPr lang="en-US" altLang="zh-CN" sz="14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 descr="皮质挂件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32105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44" b="84587"/>
          <a:stretch>
            <a:fillRect/>
          </a:stretch>
        </p:blipFill>
        <p:spPr>
          <a:xfrm>
            <a:off x="0" y="0"/>
            <a:ext cx="432216" cy="1057013"/>
          </a:xfrm>
          <a:prstGeom prst="rect">
            <a:avLst/>
          </a:prstGeom>
        </p:spPr>
      </p:pic>
      <p:grpSp>
        <p:nvGrpSpPr>
          <p:cNvPr id="7" name="组合 8"/>
          <p:cNvGrpSpPr/>
          <p:nvPr/>
        </p:nvGrpSpPr>
        <p:grpSpPr>
          <a:xfrm>
            <a:off x="471714" y="331910"/>
            <a:ext cx="1679641" cy="523220"/>
            <a:chOff x="2382993" y="331910"/>
            <a:chExt cx="1679641" cy="523220"/>
          </a:xfrm>
        </p:grpSpPr>
        <p:sp>
          <p:nvSpPr>
            <p:cNvPr id="11" name="TextBox 11"/>
            <p:cNvSpPr txBox="1"/>
            <p:nvPr/>
          </p:nvSpPr>
          <p:spPr>
            <a:xfrm>
              <a:off x="2382993" y="331910"/>
              <a:ext cx="1679641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产品包装</a:t>
              </a:r>
              <a:endPara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016915" y="331910"/>
              <a:ext cx="45719" cy="52322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Box 13"/>
          <p:cNvSpPr txBox="1"/>
          <p:nvPr/>
        </p:nvSpPr>
        <p:spPr>
          <a:xfrm>
            <a:off x="2275205" y="360680"/>
            <a:ext cx="42119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福禄大吉包装结构</a:t>
            </a:r>
            <a:endParaRPr lang="zh-CN" altLang="en-US" sz="14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248446" y="618295"/>
            <a:ext cx="6417945" cy="30670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1400" dirty="0"/>
              <a:t>尺寸</a:t>
            </a:r>
            <a:r>
              <a:rPr lang="zh-CN" altLang="en-US" sz="1400" dirty="0" smtClean="0"/>
              <a:t>：</a:t>
            </a:r>
            <a:r>
              <a:rPr lang="en-US" altLang="zh-CN" sz="1400" dirty="0">
                <a:latin typeface="+mj-ea"/>
                <a:ea typeface="+mj-ea"/>
                <a:sym typeface="+mn-ea"/>
              </a:rPr>
              <a:t>9</a:t>
            </a:r>
            <a:r>
              <a:rPr lang="en-US" altLang="zh-CN" sz="1400" dirty="0">
                <a:latin typeface="+mj-ea"/>
                <a:ea typeface="+mj-ea"/>
                <a:sym typeface="+mn-ea"/>
              </a:rPr>
              <a:t>*2.5*14cm</a:t>
            </a:r>
            <a:endParaRPr lang="en-US" sz="1400" dirty="0">
              <a:sym typeface="+mn-ea"/>
            </a:endParaRPr>
          </a:p>
        </p:txBody>
      </p:sp>
      <p:pic>
        <p:nvPicPr>
          <p:cNvPr id="5" name="图片 4" descr="10.15葫芦皮标-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110" y="838200"/>
            <a:ext cx="5295265" cy="585851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44" b="84587"/>
          <a:stretch>
            <a:fillRect/>
          </a:stretch>
        </p:blipFill>
        <p:spPr>
          <a:xfrm>
            <a:off x="0" y="0"/>
            <a:ext cx="432216" cy="1057013"/>
          </a:xfrm>
          <a:prstGeom prst="rect">
            <a:avLst/>
          </a:prstGeom>
        </p:spPr>
      </p:pic>
      <p:grpSp>
        <p:nvGrpSpPr>
          <p:cNvPr id="7" name="组合 8"/>
          <p:cNvGrpSpPr/>
          <p:nvPr/>
        </p:nvGrpSpPr>
        <p:grpSpPr>
          <a:xfrm>
            <a:off x="471714" y="331910"/>
            <a:ext cx="1679641" cy="523220"/>
            <a:chOff x="2382993" y="331910"/>
            <a:chExt cx="1679641" cy="523220"/>
          </a:xfrm>
        </p:grpSpPr>
        <p:sp>
          <p:nvSpPr>
            <p:cNvPr id="11" name="TextBox 11"/>
            <p:cNvSpPr txBox="1"/>
            <p:nvPr/>
          </p:nvSpPr>
          <p:spPr>
            <a:xfrm>
              <a:off x="2382993" y="331910"/>
              <a:ext cx="1679641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效果图</a:t>
              </a:r>
              <a:endPara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723545" y="331910"/>
              <a:ext cx="45719" cy="52322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 descr="组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0" y="571500"/>
            <a:ext cx="4507865" cy="60121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965" y="2885440"/>
            <a:ext cx="1696720" cy="10534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9670" y="3119008"/>
            <a:ext cx="7871867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500" b="1" dirty="0">
                <a:solidFill>
                  <a:srgbClr val="A6754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元浪产品审核 </a:t>
            </a:r>
            <a:r>
              <a:rPr lang="en-US" altLang="zh-CN" sz="3500" b="1" dirty="0">
                <a:solidFill>
                  <a:srgbClr val="A6754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 </a:t>
            </a:r>
            <a:r>
              <a:rPr lang="zh-CN" altLang="en-US" sz="3500" b="1" dirty="0">
                <a:solidFill>
                  <a:srgbClr val="A6754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吉羊方尊毛绒手机</a:t>
            </a:r>
            <a:r>
              <a:rPr lang="zh-CN" altLang="en-US" sz="3500" b="1" dirty="0">
                <a:solidFill>
                  <a:srgbClr val="A6754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背夹</a:t>
            </a:r>
            <a:endParaRPr lang="zh-CN" altLang="en-US" sz="3500" b="1" dirty="0">
              <a:solidFill>
                <a:srgbClr val="A6754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673590" y="2816225"/>
            <a:ext cx="133985" cy="1191895"/>
          </a:xfrm>
          <a:prstGeom prst="rect">
            <a:avLst/>
          </a:prstGeom>
          <a:solidFill>
            <a:srgbClr val="A67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7"/>
          <a:stretch>
            <a:fillRect/>
          </a:stretch>
        </p:blipFill>
        <p:spPr>
          <a:xfrm>
            <a:off x="102624" y="0"/>
            <a:ext cx="9700752" cy="1057013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5431125" y="2326826"/>
            <a:ext cx="1447723" cy="535126"/>
            <a:chOff x="528715" y="1345685"/>
            <a:chExt cx="1447723" cy="535126"/>
          </a:xfrm>
        </p:grpSpPr>
        <p:sp>
          <p:nvSpPr>
            <p:cNvPr id="13" name="TextBox 12"/>
            <p:cNvSpPr txBox="1"/>
            <p:nvPr/>
          </p:nvSpPr>
          <p:spPr>
            <a:xfrm>
              <a:off x="603592" y="1345685"/>
              <a:ext cx="1149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销售数量：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3591" y="1603812"/>
              <a:ext cx="13728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Sales volumes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431125" y="3123301"/>
            <a:ext cx="1727924" cy="535126"/>
            <a:chOff x="528715" y="1345685"/>
            <a:chExt cx="1727924" cy="535126"/>
          </a:xfrm>
        </p:grpSpPr>
        <p:sp>
          <p:nvSpPr>
            <p:cNvPr id="18" name="TextBox 17"/>
            <p:cNvSpPr txBox="1"/>
            <p:nvPr/>
          </p:nvSpPr>
          <p:spPr>
            <a:xfrm>
              <a:off x="603592" y="1345685"/>
              <a:ext cx="1149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销售渠道：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3591" y="1603812"/>
              <a:ext cx="1653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Distribution channel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431125" y="4172448"/>
            <a:ext cx="1447723" cy="535126"/>
            <a:chOff x="528715" y="1345685"/>
            <a:chExt cx="1447723" cy="535126"/>
          </a:xfrm>
        </p:grpSpPr>
        <p:sp>
          <p:nvSpPr>
            <p:cNvPr id="22" name="TextBox 21"/>
            <p:cNvSpPr txBox="1"/>
            <p:nvPr/>
          </p:nvSpPr>
          <p:spPr>
            <a:xfrm>
              <a:off x="603592" y="1345685"/>
              <a:ext cx="13728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使用</a:t>
              </a:r>
              <a:r>
                <a:rPr lang="en-US" altLang="zh-CN" b="1" dirty="0">
                  <a:solidFill>
                    <a:srgbClr val="C00000"/>
                  </a:solidFill>
                </a:rPr>
                <a:t>IP</a:t>
              </a:r>
              <a:r>
                <a:rPr lang="zh-CN" altLang="en-US" b="1" dirty="0">
                  <a:solidFill>
                    <a:srgbClr val="C00000"/>
                  </a:solidFill>
                </a:rPr>
                <a:t>素材：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3591" y="1603812"/>
              <a:ext cx="13728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Use IP material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431125" y="5765400"/>
            <a:ext cx="1447723" cy="535126"/>
            <a:chOff x="528715" y="1345685"/>
            <a:chExt cx="1447723" cy="535126"/>
          </a:xfrm>
        </p:grpSpPr>
        <p:sp>
          <p:nvSpPr>
            <p:cNvPr id="30" name="TextBox 29"/>
            <p:cNvSpPr txBox="1"/>
            <p:nvPr/>
          </p:nvSpPr>
          <p:spPr>
            <a:xfrm>
              <a:off x="603591" y="1345685"/>
              <a:ext cx="1149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商标使用：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03591" y="1603812"/>
              <a:ext cx="13728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Trademark usage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431125" y="1530351"/>
            <a:ext cx="1447723" cy="535126"/>
            <a:chOff x="528715" y="1345685"/>
            <a:chExt cx="1447723" cy="535126"/>
          </a:xfrm>
        </p:grpSpPr>
        <p:sp>
          <p:nvSpPr>
            <p:cNvPr id="34" name="TextBox 33"/>
            <p:cNvSpPr txBox="1"/>
            <p:nvPr/>
          </p:nvSpPr>
          <p:spPr>
            <a:xfrm>
              <a:off x="603592" y="1345685"/>
              <a:ext cx="1149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产品单价：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3591" y="1603812"/>
              <a:ext cx="13728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Product price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963156" y="1580015"/>
            <a:ext cx="247482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国包艺展系列</a:t>
            </a:r>
            <a:r>
              <a:rPr lang="zh-CN" altLang="en-US" b="1" dirty="0">
                <a:latin typeface="+mj-ea"/>
                <a:ea typeface="+mj-ea"/>
              </a:rPr>
              <a:t>盲盒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963157" y="5869636"/>
            <a:ext cx="1915927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+mj-ea"/>
                <a:ea typeface="+mj-ea"/>
              </a:rPr>
              <a:t>1356969615@qq.com</a:t>
            </a:r>
            <a:endParaRPr lang="zh-CN" altLang="en-US" sz="1400" dirty="0">
              <a:latin typeface="+mj-ea"/>
              <a:ea typeface="+mj-ea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256790" y="2912745"/>
            <a:ext cx="329946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+mj-ea"/>
                <a:ea typeface="+mj-ea"/>
              </a:rPr>
              <a:t>绿釉鸱吻</a:t>
            </a:r>
            <a:r>
              <a:rPr lang="en-US" altLang="zh-CN" sz="1200" dirty="0">
                <a:latin typeface="+mj-ea"/>
                <a:ea typeface="+mj-ea"/>
              </a:rPr>
              <a:t>-</a:t>
            </a:r>
            <a:r>
              <a:rPr lang="zh-CN" altLang="en-US" sz="1200" dirty="0">
                <a:latin typeface="+mj-ea"/>
                <a:ea typeface="+mj-ea"/>
              </a:rPr>
              <a:t>尺寸：约</a:t>
            </a:r>
            <a:r>
              <a:rPr lang="en-US" altLang="zh-CN" sz="1200" dirty="0">
                <a:latin typeface="+mj-ea"/>
                <a:ea typeface="+mj-ea"/>
              </a:rPr>
              <a:t>7.2*9cm </a:t>
            </a:r>
            <a:endParaRPr lang="en-US" altLang="zh-CN" sz="1200" dirty="0">
              <a:latin typeface="+mj-ea"/>
              <a:ea typeface="+mj-ea"/>
            </a:endParaRPr>
          </a:p>
          <a:p>
            <a:r>
              <a:rPr lang="zh-CN" altLang="en-US" sz="1200" dirty="0">
                <a:latin typeface="+mj-ea"/>
                <a:ea typeface="+mj-ea"/>
              </a:rPr>
              <a:t>青瓷莲花尊</a:t>
            </a:r>
            <a:r>
              <a:rPr lang="en-US" altLang="zh-CN" sz="1200" dirty="0">
                <a:latin typeface="+mj-ea"/>
                <a:ea typeface="+mj-ea"/>
              </a:rPr>
              <a:t>-</a:t>
            </a:r>
            <a:r>
              <a:rPr lang="zh-CN" altLang="en-US" sz="1200" dirty="0">
                <a:latin typeface="+mj-ea"/>
                <a:ea typeface="+mj-ea"/>
              </a:rPr>
              <a:t>尺寸：约</a:t>
            </a:r>
            <a:r>
              <a:rPr lang="en-US" altLang="zh-CN" sz="1200" dirty="0">
                <a:latin typeface="+mj-ea"/>
                <a:ea typeface="+mj-ea"/>
              </a:rPr>
              <a:t>7*9cm </a:t>
            </a:r>
            <a:endParaRPr lang="en-US" altLang="zh-CN" sz="1200" dirty="0">
              <a:latin typeface="+mj-ea"/>
              <a:ea typeface="+mj-ea"/>
            </a:endParaRPr>
          </a:p>
          <a:p>
            <a:r>
              <a:rPr lang="zh-CN" altLang="en-US" sz="1200" dirty="0">
                <a:latin typeface="+mj-ea"/>
                <a:ea typeface="+mj-ea"/>
              </a:rPr>
              <a:t>霁青釉金彩海晏河清尊</a:t>
            </a:r>
            <a:r>
              <a:rPr lang="en-US" altLang="zh-CN" sz="1200" dirty="0">
                <a:latin typeface="+mj-ea"/>
                <a:ea typeface="+mj-ea"/>
              </a:rPr>
              <a:t>-</a:t>
            </a:r>
            <a:r>
              <a:rPr lang="zh-CN" altLang="en-US" sz="1200" dirty="0">
                <a:latin typeface="+mj-ea"/>
                <a:ea typeface="+mj-ea"/>
              </a:rPr>
              <a:t>尺寸：约</a:t>
            </a:r>
            <a:r>
              <a:rPr lang="en-US" altLang="zh-CN" sz="1200" dirty="0">
                <a:latin typeface="+mj-ea"/>
                <a:ea typeface="+mj-ea"/>
              </a:rPr>
              <a:t>7.5*7cm </a:t>
            </a:r>
            <a:endParaRPr lang="en-US" altLang="zh-CN" sz="1200" dirty="0">
              <a:latin typeface="+mj-ea"/>
              <a:ea typeface="+mj-ea"/>
            </a:endParaRPr>
          </a:p>
          <a:p>
            <a:r>
              <a:rPr lang="zh-CN" altLang="en-US" sz="1200" dirty="0">
                <a:latin typeface="+mj-ea"/>
                <a:ea typeface="+mj-ea"/>
              </a:rPr>
              <a:t>状元及第</a:t>
            </a:r>
            <a:r>
              <a:rPr lang="en-US" altLang="zh-CN" sz="1200" dirty="0">
                <a:latin typeface="+mj-ea"/>
                <a:ea typeface="+mj-ea"/>
              </a:rPr>
              <a:t>-</a:t>
            </a:r>
            <a:r>
              <a:rPr lang="zh-CN" altLang="en-US" sz="1200" dirty="0">
                <a:latin typeface="+mj-ea"/>
                <a:ea typeface="+mj-ea"/>
              </a:rPr>
              <a:t>尺寸：约</a:t>
            </a:r>
            <a:r>
              <a:rPr lang="en-US" altLang="zh-CN" sz="1200" dirty="0">
                <a:latin typeface="+mj-ea"/>
                <a:ea typeface="+mj-ea"/>
              </a:rPr>
              <a:t>8*8cm </a:t>
            </a:r>
            <a:endParaRPr lang="en-US" altLang="zh-CN" sz="1200" dirty="0">
              <a:latin typeface="+mj-ea"/>
              <a:ea typeface="+mj-ea"/>
            </a:endParaRPr>
          </a:p>
          <a:p>
            <a:r>
              <a:rPr lang="en-US" altLang="zh-CN" sz="1200" dirty="0">
                <a:latin typeface="+mj-ea"/>
                <a:ea typeface="+mj-ea"/>
              </a:rPr>
              <a:t>“</a:t>
            </a:r>
            <a:r>
              <a:rPr lang="zh-CN" altLang="en-US" sz="1200" dirty="0">
                <a:latin typeface="+mj-ea"/>
                <a:ea typeface="+mj-ea"/>
              </a:rPr>
              <a:t>后母戊</a:t>
            </a:r>
            <a:r>
              <a:rPr lang="en-US" altLang="zh-CN" sz="1200" dirty="0">
                <a:latin typeface="+mj-ea"/>
                <a:ea typeface="+mj-ea"/>
              </a:rPr>
              <a:t>”</a:t>
            </a:r>
            <a:r>
              <a:rPr lang="zh-CN" altLang="en-US" sz="1200" dirty="0">
                <a:latin typeface="+mj-ea"/>
                <a:ea typeface="+mj-ea"/>
              </a:rPr>
              <a:t>青铜方鼎</a:t>
            </a:r>
            <a:r>
              <a:rPr lang="en-US" altLang="zh-CN" sz="1200" dirty="0">
                <a:latin typeface="+mj-ea"/>
                <a:ea typeface="+mj-ea"/>
              </a:rPr>
              <a:t>-</a:t>
            </a:r>
            <a:r>
              <a:rPr lang="zh-CN" altLang="en-US" sz="1200" dirty="0">
                <a:latin typeface="+mj-ea"/>
                <a:ea typeface="+mj-ea"/>
              </a:rPr>
              <a:t>尺寸：约</a:t>
            </a:r>
            <a:r>
              <a:rPr lang="en-US" altLang="zh-CN" sz="1200" dirty="0">
                <a:latin typeface="+mj-ea"/>
                <a:ea typeface="+mj-ea"/>
              </a:rPr>
              <a:t>8*7cm </a:t>
            </a:r>
            <a:endParaRPr lang="en-US" altLang="zh-CN" sz="1200" dirty="0">
              <a:latin typeface="+mj-ea"/>
              <a:ea typeface="+mj-ea"/>
            </a:endParaRPr>
          </a:p>
          <a:p>
            <a:r>
              <a:rPr lang="zh-CN" altLang="en-US" sz="1200" dirty="0">
                <a:latin typeface="+mj-ea"/>
                <a:ea typeface="+mj-ea"/>
              </a:rPr>
              <a:t>鹰形陶鼎</a:t>
            </a:r>
            <a:r>
              <a:rPr lang="en-US" altLang="zh-CN" sz="1200" dirty="0">
                <a:latin typeface="+mj-ea"/>
                <a:ea typeface="+mj-ea"/>
              </a:rPr>
              <a:t>-</a:t>
            </a:r>
            <a:r>
              <a:rPr lang="zh-CN" altLang="en-US" sz="1200" dirty="0">
                <a:latin typeface="+mj-ea"/>
                <a:ea typeface="+mj-ea"/>
              </a:rPr>
              <a:t>尺寸：约</a:t>
            </a:r>
            <a:r>
              <a:rPr lang="en-US" altLang="zh-CN" sz="1200" dirty="0">
                <a:latin typeface="+mj-ea"/>
                <a:ea typeface="+mj-ea"/>
              </a:rPr>
              <a:t>8*9cm</a:t>
            </a:r>
            <a:endParaRPr lang="en-US" altLang="zh-CN" sz="1200" dirty="0">
              <a:latin typeface="+mj-ea"/>
              <a:ea typeface="+mj-ea"/>
            </a:endParaRPr>
          </a:p>
          <a:p>
            <a:r>
              <a:rPr lang="zh-CN" altLang="en-US" sz="1200" dirty="0">
                <a:latin typeface="+mj-ea"/>
                <a:ea typeface="+mj-ea"/>
              </a:rPr>
              <a:t>（因是</a:t>
            </a:r>
            <a:r>
              <a:rPr lang="zh-CN" altLang="en-US" sz="1200" dirty="0">
                <a:latin typeface="+mj-ea"/>
                <a:ea typeface="+mj-ea"/>
              </a:rPr>
              <a:t>毛绒，实物会有几毫米误差）</a:t>
            </a:r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63157" y="4296559"/>
            <a:ext cx="990674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+mj-ea"/>
                <a:ea typeface="+mj-ea"/>
              </a:rPr>
              <a:t>纸质</a:t>
            </a:r>
            <a:endParaRPr lang="zh-CN" altLang="en-US" sz="1400" dirty="0">
              <a:latin typeface="+mj-ea"/>
              <a:ea typeface="+mj-ea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963156" y="2374234"/>
            <a:ext cx="2081862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400" dirty="0">
                <a:latin typeface="+mj-ea"/>
                <a:ea typeface="+mj-ea"/>
              </a:rPr>
              <a:t>毛绒</a:t>
            </a:r>
            <a:endParaRPr lang="zh-CN" altLang="en-US" sz="1400" dirty="0">
              <a:latin typeface="+mj-ea"/>
              <a:ea typeface="+mj-ea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528715" y="2326826"/>
            <a:ext cx="1447723" cy="535126"/>
            <a:chOff x="528715" y="1345685"/>
            <a:chExt cx="1447723" cy="535126"/>
          </a:xfrm>
        </p:grpSpPr>
        <p:sp>
          <p:nvSpPr>
            <p:cNvPr id="44" name="TextBox 43"/>
            <p:cNvSpPr txBox="1"/>
            <p:nvPr/>
          </p:nvSpPr>
          <p:spPr>
            <a:xfrm>
              <a:off x="603592" y="1345685"/>
              <a:ext cx="1149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产品材质：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03591" y="1603812"/>
              <a:ext cx="13728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Product material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528715" y="3123301"/>
            <a:ext cx="1727924" cy="535126"/>
            <a:chOff x="528715" y="1345685"/>
            <a:chExt cx="1727924" cy="535126"/>
          </a:xfrm>
        </p:grpSpPr>
        <p:sp>
          <p:nvSpPr>
            <p:cNvPr id="48" name="TextBox 47"/>
            <p:cNvSpPr txBox="1"/>
            <p:nvPr/>
          </p:nvSpPr>
          <p:spPr>
            <a:xfrm>
              <a:off x="603592" y="1345685"/>
              <a:ext cx="1149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产品规格：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03591" y="1603812"/>
              <a:ext cx="1653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Product specification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528715" y="4172448"/>
            <a:ext cx="1447723" cy="535126"/>
            <a:chOff x="528715" y="1345685"/>
            <a:chExt cx="1447723" cy="535126"/>
          </a:xfrm>
        </p:grpSpPr>
        <p:sp>
          <p:nvSpPr>
            <p:cNvPr id="52" name="TextBox 51"/>
            <p:cNvSpPr txBox="1"/>
            <p:nvPr/>
          </p:nvSpPr>
          <p:spPr>
            <a:xfrm>
              <a:off x="603592" y="1345685"/>
              <a:ext cx="1149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包装材质：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03591" y="1603812"/>
              <a:ext cx="13728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Packaging material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528715" y="4968923"/>
            <a:ext cx="1727924" cy="535126"/>
            <a:chOff x="528715" y="1345685"/>
            <a:chExt cx="1727924" cy="535126"/>
          </a:xfrm>
        </p:grpSpPr>
        <p:sp>
          <p:nvSpPr>
            <p:cNvPr id="56" name="TextBox 55"/>
            <p:cNvSpPr txBox="1"/>
            <p:nvPr/>
          </p:nvSpPr>
          <p:spPr>
            <a:xfrm>
              <a:off x="603592" y="1345685"/>
              <a:ext cx="1149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包装规格：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03591" y="1603812"/>
              <a:ext cx="1653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Packaging specification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528715" y="5765400"/>
            <a:ext cx="1556713" cy="535126"/>
            <a:chOff x="528715" y="1345685"/>
            <a:chExt cx="1556713" cy="535126"/>
          </a:xfrm>
        </p:grpSpPr>
        <p:sp>
          <p:nvSpPr>
            <p:cNvPr id="60" name="TextBox 59"/>
            <p:cNvSpPr txBox="1"/>
            <p:nvPr/>
          </p:nvSpPr>
          <p:spPr>
            <a:xfrm>
              <a:off x="603591" y="1345685"/>
              <a:ext cx="1481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设计师邮箱：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03591" y="1603812"/>
              <a:ext cx="13728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Designer‘s mailbox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28715" y="1530351"/>
            <a:ext cx="1447723" cy="535126"/>
            <a:chOff x="528715" y="1345685"/>
            <a:chExt cx="1447723" cy="535126"/>
          </a:xfrm>
        </p:grpSpPr>
        <p:sp>
          <p:nvSpPr>
            <p:cNvPr id="64" name="TextBox 63"/>
            <p:cNvSpPr txBox="1"/>
            <p:nvPr/>
          </p:nvSpPr>
          <p:spPr>
            <a:xfrm>
              <a:off x="603592" y="1345685"/>
              <a:ext cx="1149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产品名称：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03591" y="1603812"/>
              <a:ext cx="13728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Name of product 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1963420" y="4998085"/>
            <a:ext cx="17348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+mj-ea"/>
                <a:ea typeface="+mj-ea"/>
              </a:rPr>
              <a:t>8.5*8.5*11cm</a:t>
            </a:r>
            <a:endParaRPr lang="en-US" altLang="zh-CN" sz="1400" dirty="0">
              <a:latin typeface="+mj-ea"/>
              <a:ea typeface="+mj-ea"/>
            </a:endParaRPr>
          </a:p>
        </p:txBody>
      </p:sp>
      <p:pic>
        <p:nvPicPr>
          <p:cNvPr id="6" name="图片 5" descr="国博文创设计方案-05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2365" y="3800475"/>
            <a:ext cx="561340" cy="861695"/>
          </a:xfrm>
          <a:prstGeom prst="rect">
            <a:avLst/>
          </a:prstGeom>
        </p:spPr>
      </p:pic>
      <p:pic>
        <p:nvPicPr>
          <p:cNvPr id="7" name="图片 6" descr="国博文创设计方案-06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2365" y="4893310"/>
            <a:ext cx="643255" cy="958850"/>
          </a:xfrm>
          <a:prstGeom prst="rect">
            <a:avLst/>
          </a:prstGeom>
        </p:spPr>
      </p:pic>
      <p:pic>
        <p:nvPicPr>
          <p:cNvPr id="8" name="图片 7" descr="国博文创设计方案-07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1765" y="4859020"/>
            <a:ext cx="990600" cy="1018540"/>
          </a:xfrm>
          <a:prstGeom prst="rect">
            <a:avLst/>
          </a:prstGeom>
        </p:spPr>
      </p:pic>
      <p:pic>
        <p:nvPicPr>
          <p:cNvPr id="10" name="图片 9" descr="国博文创设计方案-08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5255" y="3860165"/>
            <a:ext cx="880745" cy="927735"/>
          </a:xfrm>
          <a:prstGeom prst="rect">
            <a:avLst/>
          </a:prstGeom>
        </p:spPr>
      </p:pic>
      <p:pic>
        <p:nvPicPr>
          <p:cNvPr id="12" name="图片 11" descr="国博文创设计方案-09 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8955" y="3926205"/>
            <a:ext cx="811530" cy="861695"/>
          </a:xfrm>
          <a:prstGeom prst="rect">
            <a:avLst/>
          </a:prstGeom>
        </p:spPr>
      </p:pic>
      <p:pic>
        <p:nvPicPr>
          <p:cNvPr id="14" name="图片 13" descr="国博文创设计方案-04 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8955" y="4893310"/>
            <a:ext cx="876300" cy="97663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7"/>
          <a:stretch>
            <a:fillRect/>
          </a:stretch>
        </p:blipFill>
        <p:spPr>
          <a:xfrm>
            <a:off x="102624" y="0"/>
            <a:ext cx="9700752" cy="1057013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5431125" y="2326826"/>
            <a:ext cx="1447723" cy="535126"/>
            <a:chOff x="528715" y="1345685"/>
            <a:chExt cx="1447723" cy="535126"/>
          </a:xfrm>
        </p:grpSpPr>
        <p:sp>
          <p:nvSpPr>
            <p:cNvPr id="13" name="TextBox 12"/>
            <p:cNvSpPr txBox="1"/>
            <p:nvPr/>
          </p:nvSpPr>
          <p:spPr>
            <a:xfrm>
              <a:off x="603592" y="1345685"/>
              <a:ext cx="1149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销售数量：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3591" y="1603812"/>
              <a:ext cx="13728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Sales volumes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431125" y="3123301"/>
            <a:ext cx="1727924" cy="535126"/>
            <a:chOff x="528715" y="1345685"/>
            <a:chExt cx="1727924" cy="535126"/>
          </a:xfrm>
        </p:grpSpPr>
        <p:sp>
          <p:nvSpPr>
            <p:cNvPr id="18" name="TextBox 17"/>
            <p:cNvSpPr txBox="1"/>
            <p:nvPr/>
          </p:nvSpPr>
          <p:spPr>
            <a:xfrm>
              <a:off x="603592" y="1345685"/>
              <a:ext cx="1149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销售渠道：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3591" y="1603812"/>
              <a:ext cx="1653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Distribution channel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431125" y="4172448"/>
            <a:ext cx="1447723" cy="535126"/>
            <a:chOff x="528715" y="1345685"/>
            <a:chExt cx="1447723" cy="535126"/>
          </a:xfrm>
        </p:grpSpPr>
        <p:sp>
          <p:nvSpPr>
            <p:cNvPr id="22" name="TextBox 21"/>
            <p:cNvSpPr txBox="1"/>
            <p:nvPr/>
          </p:nvSpPr>
          <p:spPr>
            <a:xfrm>
              <a:off x="603592" y="1345685"/>
              <a:ext cx="13728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使用</a:t>
              </a:r>
              <a:r>
                <a:rPr lang="en-US" altLang="zh-CN" b="1" dirty="0">
                  <a:solidFill>
                    <a:srgbClr val="C00000"/>
                  </a:solidFill>
                </a:rPr>
                <a:t>IP</a:t>
              </a:r>
              <a:r>
                <a:rPr lang="zh-CN" altLang="en-US" b="1" dirty="0">
                  <a:solidFill>
                    <a:srgbClr val="C00000"/>
                  </a:solidFill>
                </a:rPr>
                <a:t>素材：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3591" y="1603812"/>
              <a:ext cx="13728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Use IP material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431125" y="5765400"/>
            <a:ext cx="1447723" cy="535126"/>
            <a:chOff x="528715" y="1345685"/>
            <a:chExt cx="1447723" cy="535126"/>
          </a:xfrm>
        </p:grpSpPr>
        <p:sp>
          <p:nvSpPr>
            <p:cNvPr id="30" name="TextBox 29"/>
            <p:cNvSpPr txBox="1"/>
            <p:nvPr/>
          </p:nvSpPr>
          <p:spPr>
            <a:xfrm>
              <a:off x="603591" y="1345685"/>
              <a:ext cx="1149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商标使用：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03591" y="1603812"/>
              <a:ext cx="13728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Trademark usage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431125" y="1530351"/>
            <a:ext cx="1447723" cy="535126"/>
            <a:chOff x="528715" y="1345685"/>
            <a:chExt cx="1447723" cy="535126"/>
          </a:xfrm>
        </p:grpSpPr>
        <p:sp>
          <p:nvSpPr>
            <p:cNvPr id="34" name="TextBox 33"/>
            <p:cNvSpPr txBox="1"/>
            <p:nvPr/>
          </p:nvSpPr>
          <p:spPr>
            <a:xfrm>
              <a:off x="603592" y="1345685"/>
              <a:ext cx="1149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产品单价：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3591" y="1603812"/>
              <a:ext cx="13728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Product price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963420" y="1579880"/>
            <a:ext cx="29152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吉羊方尊</a:t>
            </a:r>
            <a:r>
              <a:rPr lang="en-US" altLang="zh-CN" b="1" dirty="0">
                <a:latin typeface="+mj-ea"/>
                <a:ea typeface="+mj-ea"/>
              </a:rPr>
              <a:t>·</a:t>
            </a:r>
            <a:r>
              <a:rPr lang="zh-CN" altLang="en-US" b="1" dirty="0">
                <a:latin typeface="+mj-ea"/>
                <a:ea typeface="+mj-ea"/>
              </a:rPr>
              <a:t>毛绒</a:t>
            </a:r>
            <a:r>
              <a:rPr lang="zh-CN" altLang="en-US" b="1" dirty="0">
                <a:latin typeface="+mj-ea"/>
                <a:ea typeface="+mj-ea"/>
              </a:rPr>
              <a:t>手机背夹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963157" y="5869636"/>
            <a:ext cx="1915927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+mj-ea"/>
                <a:ea typeface="+mj-ea"/>
              </a:rPr>
              <a:t>1356969615@qq.com</a:t>
            </a:r>
            <a:endParaRPr lang="zh-CN" altLang="en-US" sz="1400" dirty="0">
              <a:latin typeface="+mj-ea"/>
              <a:ea typeface="+mj-ea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256790" y="3123565"/>
            <a:ext cx="32994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ea"/>
                <a:ea typeface="+mj-ea"/>
              </a:rPr>
              <a:t>13*8cm</a:t>
            </a:r>
            <a:endParaRPr lang="en-US" sz="1200" dirty="0">
              <a:latin typeface="+mj-ea"/>
              <a:ea typeface="+mj-ea"/>
            </a:endParaRPr>
          </a:p>
          <a:p>
            <a:r>
              <a:rPr lang="zh-CN" altLang="en-US" sz="1200" dirty="0">
                <a:latin typeface="+mj-ea"/>
                <a:ea typeface="+mj-ea"/>
              </a:rPr>
              <a:t>（因是</a:t>
            </a:r>
            <a:r>
              <a:rPr lang="zh-CN" altLang="en-US" sz="1200" dirty="0">
                <a:latin typeface="+mj-ea"/>
                <a:ea typeface="+mj-ea"/>
              </a:rPr>
              <a:t>毛绒，实物会有几毫米误差）</a:t>
            </a:r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63420" y="4296410"/>
            <a:ext cx="22809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+mj-ea"/>
                <a:ea typeface="+mj-ea"/>
              </a:rPr>
              <a:t>pvc</a:t>
            </a:r>
            <a:r>
              <a:rPr lang="zh-CN" altLang="en-US" sz="1400" dirty="0">
                <a:latin typeface="+mj-ea"/>
                <a:ea typeface="+mj-ea"/>
              </a:rPr>
              <a:t>透明盒子</a:t>
            </a:r>
            <a:r>
              <a:rPr lang="en-US" altLang="zh-CN" sz="1400" dirty="0">
                <a:latin typeface="+mj-ea"/>
                <a:ea typeface="+mj-ea"/>
              </a:rPr>
              <a:t>+</a:t>
            </a:r>
            <a:r>
              <a:rPr lang="zh-CN" altLang="en-US" sz="1400" dirty="0">
                <a:latin typeface="+mj-ea"/>
                <a:ea typeface="+mj-ea"/>
              </a:rPr>
              <a:t>纸质背卡</a:t>
            </a:r>
            <a:endParaRPr lang="zh-CN" altLang="en-US" sz="1400" dirty="0">
              <a:latin typeface="+mj-ea"/>
              <a:ea typeface="+mj-ea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963156" y="2374234"/>
            <a:ext cx="2081862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400" dirty="0">
                <a:latin typeface="+mj-ea"/>
                <a:ea typeface="+mj-ea"/>
              </a:rPr>
              <a:t>聚酯纤维</a:t>
            </a:r>
            <a:endParaRPr lang="zh-CN" altLang="en-US" sz="1400" dirty="0">
              <a:latin typeface="+mj-ea"/>
              <a:ea typeface="+mj-ea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528715" y="2326826"/>
            <a:ext cx="1447723" cy="535126"/>
            <a:chOff x="528715" y="1345685"/>
            <a:chExt cx="1447723" cy="535126"/>
          </a:xfrm>
        </p:grpSpPr>
        <p:sp>
          <p:nvSpPr>
            <p:cNvPr id="44" name="TextBox 43"/>
            <p:cNvSpPr txBox="1"/>
            <p:nvPr/>
          </p:nvSpPr>
          <p:spPr>
            <a:xfrm>
              <a:off x="603592" y="1345685"/>
              <a:ext cx="1149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产品材质：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03591" y="1603812"/>
              <a:ext cx="13728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Product material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528715" y="3123301"/>
            <a:ext cx="1727924" cy="535126"/>
            <a:chOff x="528715" y="1345685"/>
            <a:chExt cx="1727924" cy="535126"/>
          </a:xfrm>
        </p:grpSpPr>
        <p:sp>
          <p:nvSpPr>
            <p:cNvPr id="48" name="TextBox 47"/>
            <p:cNvSpPr txBox="1"/>
            <p:nvPr/>
          </p:nvSpPr>
          <p:spPr>
            <a:xfrm>
              <a:off x="603592" y="1345685"/>
              <a:ext cx="1149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产品规格：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03591" y="1603812"/>
              <a:ext cx="1653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Product specification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528715" y="4172448"/>
            <a:ext cx="1447723" cy="535126"/>
            <a:chOff x="528715" y="1345685"/>
            <a:chExt cx="1447723" cy="535126"/>
          </a:xfrm>
        </p:grpSpPr>
        <p:sp>
          <p:nvSpPr>
            <p:cNvPr id="52" name="TextBox 51"/>
            <p:cNvSpPr txBox="1"/>
            <p:nvPr/>
          </p:nvSpPr>
          <p:spPr>
            <a:xfrm>
              <a:off x="603592" y="1345685"/>
              <a:ext cx="1149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包装材质：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03591" y="1603812"/>
              <a:ext cx="13728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Packaging material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528715" y="4968923"/>
            <a:ext cx="1727924" cy="535126"/>
            <a:chOff x="528715" y="1345685"/>
            <a:chExt cx="1727924" cy="535126"/>
          </a:xfrm>
        </p:grpSpPr>
        <p:sp>
          <p:nvSpPr>
            <p:cNvPr id="56" name="TextBox 55"/>
            <p:cNvSpPr txBox="1"/>
            <p:nvPr/>
          </p:nvSpPr>
          <p:spPr>
            <a:xfrm>
              <a:off x="603592" y="1345685"/>
              <a:ext cx="1149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包装规格：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03591" y="1603812"/>
              <a:ext cx="1653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Packaging specification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528715" y="5765400"/>
            <a:ext cx="1556713" cy="535126"/>
            <a:chOff x="528715" y="1345685"/>
            <a:chExt cx="1556713" cy="535126"/>
          </a:xfrm>
        </p:grpSpPr>
        <p:sp>
          <p:nvSpPr>
            <p:cNvPr id="60" name="TextBox 59"/>
            <p:cNvSpPr txBox="1"/>
            <p:nvPr/>
          </p:nvSpPr>
          <p:spPr>
            <a:xfrm>
              <a:off x="603591" y="1345685"/>
              <a:ext cx="1481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设计师邮箱：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03591" y="1603812"/>
              <a:ext cx="13728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Designer‘s mailbox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28715" y="1530351"/>
            <a:ext cx="1447723" cy="535126"/>
            <a:chOff x="528715" y="1345685"/>
            <a:chExt cx="1447723" cy="535126"/>
          </a:xfrm>
        </p:grpSpPr>
        <p:sp>
          <p:nvSpPr>
            <p:cNvPr id="64" name="TextBox 63"/>
            <p:cNvSpPr txBox="1"/>
            <p:nvPr/>
          </p:nvSpPr>
          <p:spPr>
            <a:xfrm>
              <a:off x="603592" y="1345685"/>
              <a:ext cx="1149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产品名称：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03591" y="1603812"/>
              <a:ext cx="13728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Name of product 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1963420" y="4998085"/>
            <a:ext cx="17348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+mj-ea"/>
                <a:ea typeface="+mj-ea"/>
              </a:rPr>
              <a:t>13*8*17.8cm</a:t>
            </a:r>
            <a:endParaRPr lang="en-US" altLang="zh-CN" sz="1400" dirty="0">
              <a:latin typeface="+mj-ea"/>
              <a:ea typeface="+mj-ea"/>
            </a:endParaRPr>
          </a:p>
        </p:txBody>
      </p:sp>
      <p:pic>
        <p:nvPicPr>
          <p:cNvPr id="3" name="图片 2" descr="89144987bdfff5f2e889b29b6873490d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100" y="3771900"/>
            <a:ext cx="1638935" cy="145542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32435" y="3645535"/>
            <a:ext cx="8977630" cy="3212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四羊青铜</a:t>
            </a:r>
            <a:r>
              <a:rPr lang="zh-CN" altLang="en-US" sz="1600" b="1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方尊</a:t>
            </a:r>
            <a:endParaRPr lang="zh-CN" altLang="en-US" sz="1600" b="1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    </a:t>
            </a:r>
            <a:r>
              <a:rPr lang="zh-CN" altLang="en-US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四羊青铜方尊，在现存商代青铜方尊之中体型最大。造型雄奇，肩部、腹部与足部作为一体被巧妙地设计成四只卷角羊，各据一隅，在庄静中突出动感，匠心独运。整器花纹精丽，线条光洁刚劲。通体以细密云雷纹为地，颈部饰由龙纹组成的蕉叶纹与带状饕餐纹，肩上饰四条高浮雕式盘龙，羊前身饰长冠鸟纹，圈足饰龙纹。方尊边角及各面中心线，均置耸起的扉棱，既用以掩盖合范痕迹，又可改善器物边角的单调，增强了造型气势，浑然一体。</a:t>
            </a:r>
            <a:endParaRPr lang="zh-CN" altLang="en-US" sz="1200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    </a:t>
            </a:r>
            <a:r>
              <a:rPr lang="zh-CN" altLang="en-US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此器采用了圆雕与浮雕相结合的装饰手法，将四羊与器身巧妙地结合为一体，使原本造型死板的器物，变得十分生动，将器用与动物造型有机地结合成一体，并擅于把握平面纹饰与立体雕塑之间的处理，达到了技术与艺术的完美结合。出土器物的湖南洞庭湖周围地区在商代是三苗活动区，在此地发现造型与中原近似的铜尊，表明商文化的影响已远及长江以南的地区。</a:t>
            </a:r>
            <a:endParaRPr lang="zh-CN" altLang="en-US" sz="1200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44" b="84587"/>
          <a:stretch>
            <a:fillRect/>
          </a:stretch>
        </p:blipFill>
        <p:spPr>
          <a:xfrm>
            <a:off x="0" y="0"/>
            <a:ext cx="432216" cy="1057013"/>
          </a:xfrm>
          <a:prstGeom prst="rect">
            <a:avLst/>
          </a:prstGeom>
        </p:spPr>
      </p:pic>
      <p:grpSp>
        <p:nvGrpSpPr>
          <p:cNvPr id="7" name="组合 8"/>
          <p:cNvGrpSpPr/>
          <p:nvPr/>
        </p:nvGrpSpPr>
        <p:grpSpPr>
          <a:xfrm>
            <a:off x="471714" y="331910"/>
            <a:ext cx="1679641" cy="523220"/>
            <a:chOff x="2382993" y="331910"/>
            <a:chExt cx="1679641" cy="523220"/>
          </a:xfrm>
        </p:grpSpPr>
        <p:sp>
          <p:nvSpPr>
            <p:cNvPr id="11" name="TextBox 11"/>
            <p:cNvSpPr txBox="1"/>
            <p:nvPr/>
          </p:nvSpPr>
          <p:spPr>
            <a:xfrm>
              <a:off x="2382993" y="331910"/>
              <a:ext cx="16796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文物选择</a:t>
              </a:r>
              <a:endPara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016915" y="331910"/>
              <a:ext cx="45719" cy="52322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 descr="89144987bdfff5f2e889b29b6873490d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605" y="1190625"/>
            <a:ext cx="2764155" cy="245491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44" b="84587"/>
          <a:stretch>
            <a:fillRect/>
          </a:stretch>
        </p:blipFill>
        <p:spPr>
          <a:xfrm>
            <a:off x="0" y="0"/>
            <a:ext cx="432216" cy="1057013"/>
          </a:xfrm>
          <a:prstGeom prst="rect">
            <a:avLst/>
          </a:prstGeom>
        </p:spPr>
      </p:pic>
      <p:grpSp>
        <p:nvGrpSpPr>
          <p:cNvPr id="7" name="组合 8"/>
          <p:cNvGrpSpPr/>
          <p:nvPr/>
        </p:nvGrpSpPr>
        <p:grpSpPr>
          <a:xfrm>
            <a:off x="471714" y="331910"/>
            <a:ext cx="1679641" cy="523220"/>
            <a:chOff x="2382993" y="331910"/>
            <a:chExt cx="1679641" cy="523220"/>
          </a:xfrm>
        </p:grpSpPr>
        <p:sp>
          <p:nvSpPr>
            <p:cNvPr id="11" name="TextBox 11"/>
            <p:cNvSpPr txBox="1"/>
            <p:nvPr/>
          </p:nvSpPr>
          <p:spPr>
            <a:xfrm>
              <a:off x="2382993" y="331910"/>
              <a:ext cx="1679641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设计解说</a:t>
              </a:r>
              <a:endPara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016915" y="331910"/>
              <a:ext cx="45719" cy="52322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Box 13"/>
          <p:cNvSpPr txBox="1"/>
          <p:nvPr/>
        </p:nvSpPr>
        <p:spPr>
          <a:xfrm>
            <a:off x="2257425" y="440690"/>
            <a:ext cx="42119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灵感、寓意</a:t>
            </a:r>
            <a:endParaRPr lang="en-US" altLang="zh-CN" sz="14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415" y="1200150"/>
            <a:ext cx="8389620" cy="34798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zh-CN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    </a:t>
            </a:r>
            <a:r>
              <a:rPr lang="zh-CN" altLang="en-US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本设计深入萃取商周青铜瑰宝「四羊方尊」的造型精髓，以现代萌趣美学予以全新诠释。威严庄重的羊首，在此化身为圆润亲和的守护小羊，其面部的旋转纹饰不仅还原了青铜器上的神秘符号，更如同荡漾开来的笑意，为古老图腾注入了灵动生机。</a:t>
            </a:r>
            <a:endParaRPr lang="en-US" altLang="zh-CN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    </a:t>
            </a:r>
            <a:r>
              <a:rPr lang="zh-CN" altLang="en-US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精选柔软绒料，赋予文物触手可及的温暖。搭配的同色系斜挎绳，在兼顾实用功能的同时，更延续了整体设计的流畅美感。让这只承载着千年祥瑞的</a:t>
            </a:r>
            <a:r>
              <a:rPr lang="en-US" altLang="zh-CN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“</a:t>
            </a:r>
            <a:r>
              <a:rPr lang="zh-CN" altLang="en-US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旋福小羊</a:t>
            </a:r>
            <a:r>
              <a:rPr lang="en-US" altLang="zh-CN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”</a:t>
            </a:r>
            <a:r>
              <a:rPr lang="zh-CN" altLang="en-US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，成为您日常生活中的贴心守护，时刻陪伴，福运绵长。</a:t>
            </a:r>
            <a:endParaRPr lang="zh-CN" altLang="en-US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44" b="84587"/>
          <a:stretch>
            <a:fillRect/>
          </a:stretch>
        </p:blipFill>
        <p:spPr>
          <a:xfrm>
            <a:off x="0" y="0"/>
            <a:ext cx="432216" cy="1057013"/>
          </a:xfrm>
          <a:prstGeom prst="rect">
            <a:avLst/>
          </a:prstGeom>
        </p:spPr>
      </p:pic>
      <p:grpSp>
        <p:nvGrpSpPr>
          <p:cNvPr id="7" name="组合 8"/>
          <p:cNvGrpSpPr/>
          <p:nvPr/>
        </p:nvGrpSpPr>
        <p:grpSpPr>
          <a:xfrm>
            <a:off x="471714" y="331910"/>
            <a:ext cx="1679641" cy="523220"/>
            <a:chOff x="2382993" y="331910"/>
            <a:chExt cx="1679641" cy="523220"/>
          </a:xfrm>
        </p:grpSpPr>
        <p:sp>
          <p:nvSpPr>
            <p:cNvPr id="11" name="TextBox 11"/>
            <p:cNvSpPr txBox="1"/>
            <p:nvPr/>
          </p:nvSpPr>
          <p:spPr>
            <a:xfrm>
              <a:off x="2382993" y="331910"/>
              <a:ext cx="1679641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产品展示</a:t>
              </a:r>
              <a:endPara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016915" y="331910"/>
              <a:ext cx="45719" cy="52322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Box 13"/>
          <p:cNvSpPr txBox="1"/>
          <p:nvPr/>
        </p:nvSpPr>
        <p:spPr>
          <a:xfrm>
            <a:off x="2257425" y="440690"/>
            <a:ext cx="42119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</a:t>
            </a:r>
            <a:endParaRPr lang="en-US" altLang="zh-CN" sz="14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 descr="羊P图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380" y="747395"/>
            <a:ext cx="6003925" cy="600392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包装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51380" y="188595"/>
            <a:ext cx="5553710" cy="64801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44" b="84587"/>
          <a:stretch>
            <a:fillRect/>
          </a:stretch>
        </p:blipFill>
        <p:spPr>
          <a:xfrm>
            <a:off x="0" y="0"/>
            <a:ext cx="432216" cy="1057013"/>
          </a:xfrm>
          <a:prstGeom prst="rect">
            <a:avLst/>
          </a:prstGeom>
        </p:spPr>
      </p:pic>
      <p:grpSp>
        <p:nvGrpSpPr>
          <p:cNvPr id="7" name="组合 8"/>
          <p:cNvGrpSpPr/>
          <p:nvPr/>
        </p:nvGrpSpPr>
        <p:grpSpPr>
          <a:xfrm>
            <a:off x="471714" y="331910"/>
            <a:ext cx="1679641" cy="523220"/>
            <a:chOff x="2382993" y="331910"/>
            <a:chExt cx="1679641" cy="523220"/>
          </a:xfrm>
        </p:grpSpPr>
        <p:sp>
          <p:nvSpPr>
            <p:cNvPr id="11" name="TextBox 11"/>
            <p:cNvSpPr txBox="1"/>
            <p:nvPr/>
          </p:nvSpPr>
          <p:spPr>
            <a:xfrm>
              <a:off x="2382993" y="331910"/>
              <a:ext cx="1679641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产品包装</a:t>
              </a:r>
              <a:endPara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016915" y="331910"/>
              <a:ext cx="45719" cy="52322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Box 13"/>
          <p:cNvSpPr txBox="1"/>
          <p:nvPr/>
        </p:nvSpPr>
        <p:spPr>
          <a:xfrm>
            <a:off x="2275205" y="360680"/>
            <a:ext cx="42119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吉羊</a:t>
            </a:r>
            <a:r>
              <a:rPr lang="zh-CN" altLang="en-US" sz="1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方尊包装结构</a:t>
            </a:r>
            <a:endParaRPr lang="zh-CN" altLang="en-US" sz="14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248446" y="618295"/>
            <a:ext cx="6417945" cy="30670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1400" dirty="0"/>
              <a:t>尺寸</a:t>
            </a:r>
            <a:r>
              <a:rPr lang="zh-CN" altLang="en-US" sz="1400" dirty="0" smtClean="0"/>
              <a:t>：</a:t>
            </a:r>
            <a:r>
              <a:rPr lang="en-US" altLang="zh-CN" sz="1400" dirty="0">
                <a:latin typeface="+mj-ea"/>
                <a:ea typeface="+mj-ea"/>
                <a:sym typeface="+mn-ea"/>
              </a:rPr>
              <a:t>13</a:t>
            </a:r>
            <a:r>
              <a:rPr lang="en-US" altLang="zh-CN" sz="1400" dirty="0">
                <a:latin typeface="+mj-ea"/>
                <a:ea typeface="+mj-ea"/>
                <a:sym typeface="+mn-ea"/>
              </a:rPr>
              <a:t>*8*17.8cm</a:t>
            </a:r>
            <a:endParaRPr lang="en-US" sz="1400" dirty="0">
              <a:sym typeface="+mn-e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44" b="84587"/>
          <a:stretch>
            <a:fillRect/>
          </a:stretch>
        </p:blipFill>
        <p:spPr>
          <a:xfrm>
            <a:off x="0" y="0"/>
            <a:ext cx="432216" cy="1057013"/>
          </a:xfrm>
          <a:prstGeom prst="rect">
            <a:avLst/>
          </a:prstGeom>
        </p:spPr>
      </p:pic>
      <p:grpSp>
        <p:nvGrpSpPr>
          <p:cNvPr id="7" name="组合 8"/>
          <p:cNvGrpSpPr/>
          <p:nvPr/>
        </p:nvGrpSpPr>
        <p:grpSpPr>
          <a:xfrm>
            <a:off x="471714" y="331910"/>
            <a:ext cx="1679641" cy="523220"/>
            <a:chOff x="2382993" y="331910"/>
            <a:chExt cx="1679641" cy="523220"/>
          </a:xfrm>
        </p:grpSpPr>
        <p:sp>
          <p:nvSpPr>
            <p:cNvPr id="11" name="TextBox 11"/>
            <p:cNvSpPr txBox="1"/>
            <p:nvPr/>
          </p:nvSpPr>
          <p:spPr>
            <a:xfrm>
              <a:off x="2382993" y="331910"/>
              <a:ext cx="1679641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效果图</a:t>
              </a:r>
              <a:endPara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723545" y="331910"/>
              <a:ext cx="45719" cy="52322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 descr="效果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315" y="722630"/>
            <a:ext cx="6135370" cy="613537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53415" y="3235960"/>
            <a:ext cx="2686050" cy="3212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鹰形陶鼎</a:t>
            </a:r>
            <a:endParaRPr lang="zh-CN" altLang="en-US" sz="1600" b="1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    </a:t>
            </a:r>
            <a:r>
              <a:rPr lang="zh-CN" altLang="en-US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此陶鼎采用伫足站立的雄鹰造型。鹰体健硕，双腿粗壮，两翼贴于身体两侧，尾部下垂至地，与两只鹰腿构成三个稳定的支点。鹰眼圆睁，喙部有力呈钩状，结构简洁，威武雄壮，彰显出一种强大的张力。鼎口设置于背部与两翼之间，紧密结合似背抱状，将鼎形器物特征与鹰的动物美感巧妙地融为一体。</a:t>
            </a:r>
            <a:endParaRPr lang="zh-CN" altLang="en-US" sz="1200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44" b="84587"/>
          <a:stretch>
            <a:fillRect/>
          </a:stretch>
        </p:blipFill>
        <p:spPr>
          <a:xfrm>
            <a:off x="0" y="0"/>
            <a:ext cx="432216" cy="1057013"/>
          </a:xfrm>
          <a:prstGeom prst="rect">
            <a:avLst/>
          </a:prstGeom>
        </p:spPr>
      </p:pic>
      <p:grpSp>
        <p:nvGrpSpPr>
          <p:cNvPr id="7" name="组合 8"/>
          <p:cNvGrpSpPr/>
          <p:nvPr/>
        </p:nvGrpSpPr>
        <p:grpSpPr>
          <a:xfrm>
            <a:off x="471714" y="331910"/>
            <a:ext cx="1679641" cy="523220"/>
            <a:chOff x="2382993" y="331910"/>
            <a:chExt cx="1679641" cy="523220"/>
          </a:xfrm>
        </p:grpSpPr>
        <p:sp>
          <p:nvSpPr>
            <p:cNvPr id="11" name="TextBox 11"/>
            <p:cNvSpPr txBox="1"/>
            <p:nvPr/>
          </p:nvSpPr>
          <p:spPr>
            <a:xfrm>
              <a:off x="2382993" y="331910"/>
              <a:ext cx="16796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文物选择</a:t>
              </a:r>
              <a:endPara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016915" y="331910"/>
              <a:ext cx="45719" cy="52322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 descr="国博文创设计方案-05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390" y="781050"/>
            <a:ext cx="1558290" cy="2392680"/>
          </a:xfrm>
          <a:prstGeom prst="rect">
            <a:avLst/>
          </a:prstGeom>
        </p:spPr>
      </p:pic>
      <p:pic>
        <p:nvPicPr>
          <p:cNvPr id="4" name="图片 3" descr="国博文创设计方案-08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445" y="908050"/>
            <a:ext cx="2150745" cy="2265680"/>
          </a:xfrm>
          <a:prstGeom prst="rect">
            <a:avLst/>
          </a:prstGeom>
        </p:spPr>
      </p:pic>
      <p:pic>
        <p:nvPicPr>
          <p:cNvPr id="12" name="图片 11" descr="国博文创设计方案-09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25" y="1057275"/>
            <a:ext cx="1992630" cy="2116455"/>
          </a:xfrm>
          <a:prstGeom prst="rect">
            <a:avLst/>
          </a:prstGeom>
        </p:spPr>
      </p:pic>
      <p:sp>
        <p:nvSpPr>
          <p:cNvPr id="5" name="TextBox 9"/>
          <p:cNvSpPr txBox="1"/>
          <p:nvPr/>
        </p:nvSpPr>
        <p:spPr>
          <a:xfrm>
            <a:off x="3609975" y="3235960"/>
            <a:ext cx="2686050" cy="3212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50000"/>
              </a:lnSpc>
            </a:pPr>
            <a:r>
              <a:rPr lang="zh-CN" altLang="en-US" sz="1600" b="1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绿釉鸱吻</a:t>
            </a:r>
            <a:endParaRPr lang="zh-CN" altLang="en-US" sz="1600" b="1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    </a:t>
            </a:r>
            <a:r>
              <a:rPr lang="zh-CN" altLang="en-US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此物为建筑构件，形体高大，呈龙首鱼身状，龙首与鱼身系分别烧制成型，通体饰鳞纹，施绿釉，釉面光亮，威猛生动。</a:t>
            </a:r>
            <a:endParaRPr lang="zh-CN" altLang="en-US" sz="1200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6722110" y="3235960"/>
            <a:ext cx="2686050" cy="3212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1600" b="1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“</a:t>
            </a:r>
            <a:r>
              <a:rPr lang="zh-CN" altLang="en-US" sz="1600" b="1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后母戊</a:t>
            </a:r>
            <a:r>
              <a:rPr lang="en-US" altLang="zh-CN" sz="1600" b="1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”</a:t>
            </a:r>
            <a:r>
              <a:rPr lang="zh-CN" altLang="en-US" sz="1600" b="1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青铜方鼎</a:t>
            </a:r>
            <a:endParaRPr lang="zh-CN" altLang="en-US" sz="1600" b="1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    </a:t>
            </a:r>
            <a:r>
              <a:rPr lang="zh-CN" altLang="en-US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器厚立耳，折沿，腹部呈长方形，下承四柱足。器腹四转角、上下缘中部、足上部均置扉棱。以云雷纹为地，器耳上饰一列浮雕式鱼纹，耳外侧饰浮雕式双虎食人首纹，腹部</a:t>
            </a:r>
            <a:endParaRPr lang="zh-CN" altLang="en-US" sz="1200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周缘饰饕餮纹，柱足上部饰浮雕式饕餐纹，下部饰两周凸弦纹。</a:t>
            </a:r>
            <a:endParaRPr lang="zh-CN" altLang="en-US" sz="1200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53415" y="3235960"/>
            <a:ext cx="2686050" cy="3212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霁青釉金彩海晏河清尊</a:t>
            </a:r>
            <a:endParaRPr lang="zh-CN" altLang="en-US" sz="1600" b="1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    </a:t>
            </a:r>
            <a:r>
              <a:rPr lang="zh-CN" altLang="en-US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这件瓷尊是景德镇御窑为圆明园海晏堂烧制的陈设品，敞口，短颈，丰肩，鼓腹，腹下部内敛，肩颈之间雕贴一对白色的展翅剪尾燕子作为耳。外壁施霁青色釉，以金彩绘蕉叶、缠枝花卉等纹饰，近足部饰粉彩仰莲纹及联珠纹。外底有青花篆书</a:t>
            </a:r>
            <a:r>
              <a:rPr lang="en-US" altLang="zh-CN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“</a:t>
            </a:r>
            <a:r>
              <a:rPr lang="zh-CN" altLang="en-US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大清乾隆年制</a:t>
            </a:r>
            <a:r>
              <a:rPr lang="en-US" altLang="zh-CN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”</a:t>
            </a:r>
            <a:r>
              <a:rPr lang="zh-CN" altLang="en-US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六字款。</a:t>
            </a:r>
            <a:endParaRPr lang="zh-CN" altLang="en-US" sz="1200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44" b="84587"/>
          <a:stretch>
            <a:fillRect/>
          </a:stretch>
        </p:blipFill>
        <p:spPr>
          <a:xfrm>
            <a:off x="0" y="0"/>
            <a:ext cx="432216" cy="1057013"/>
          </a:xfrm>
          <a:prstGeom prst="rect">
            <a:avLst/>
          </a:prstGeom>
        </p:spPr>
      </p:pic>
      <p:grpSp>
        <p:nvGrpSpPr>
          <p:cNvPr id="7" name="组合 8"/>
          <p:cNvGrpSpPr/>
          <p:nvPr/>
        </p:nvGrpSpPr>
        <p:grpSpPr>
          <a:xfrm>
            <a:off x="471714" y="331910"/>
            <a:ext cx="1679641" cy="523220"/>
            <a:chOff x="2382993" y="331910"/>
            <a:chExt cx="1679641" cy="523220"/>
          </a:xfrm>
        </p:grpSpPr>
        <p:sp>
          <p:nvSpPr>
            <p:cNvPr id="11" name="TextBox 11"/>
            <p:cNvSpPr txBox="1"/>
            <p:nvPr/>
          </p:nvSpPr>
          <p:spPr>
            <a:xfrm>
              <a:off x="2382993" y="331910"/>
              <a:ext cx="16796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文物选择</a:t>
              </a:r>
              <a:endPara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016915" y="331910"/>
              <a:ext cx="45719" cy="52322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TextBox 9"/>
          <p:cNvSpPr txBox="1"/>
          <p:nvPr/>
        </p:nvSpPr>
        <p:spPr>
          <a:xfrm>
            <a:off x="3609975" y="3235960"/>
            <a:ext cx="2686050" cy="3212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50000"/>
              </a:lnSpc>
            </a:pPr>
            <a:r>
              <a:rPr lang="zh-CN" altLang="en-US" sz="1600" b="1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青瓷莲花尊</a:t>
            </a:r>
            <a:endParaRPr lang="zh-CN" altLang="en-US" sz="1600" b="1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    </a:t>
            </a:r>
            <a:r>
              <a:rPr lang="zh-CN" altLang="en-US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+mn-ea"/>
              </a:rPr>
              <a:t>这件青瓷莲花尊侈口、长颈、圆腹，高圈足。器身上下遍布纹饰，颈下部两侧各有</a:t>
            </a:r>
            <a:r>
              <a:rPr lang="en-US" altLang="zh-CN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+mn-ea"/>
              </a:rPr>
              <a:t>2</a:t>
            </a:r>
            <a:r>
              <a:rPr lang="zh-CN" altLang="en-US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+mn-ea"/>
              </a:rPr>
              <a:t>尊交脚并坐的佛像，佛像有背光。两侧佛像上方各有一个飞天，飞天两侧有云纹、莲花纹。佛像两侧有莲花纹。肩部有复式双系耳</a:t>
            </a:r>
            <a:r>
              <a:rPr lang="en-US" altLang="zh-CN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+mn-ea"/>
              </a:rPr>
              <a:t>6</a:t>
            </a:r>
            <a:r>
              <a:rPr lang="zh-CN" altLang="en-US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+mn-ea"/>
              </a:rPr>
              <a:t>个。腹部饰凸雕莲花</a:t>
            </a:r>
            <a:r>
              <a:rPr lang="en-US" altLang="zh-CN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+mn-ea"/>
              </a:rPr>
              <a:t>4</a:t>
            </a:r>
            <a:r>
              <a:rPr lang="zh-CN" altLang="en-US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+mn-ea"/>
              </a:rPr>
              <a:t>层，上</a:t>
            </a:r>
            <a:r>
              <a:rPr lang="en-US" altLang="zh-CN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+mn-ea"/>
              </a:rPr>
              <a:t>3</a:t>
            </a:r>
            <a:r>
              <a:rPr lang="zh-CN" altLang="en-US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+mn-ea"/>
              </a:rPr>
              <a:t>层为覆莲，下一层为仰莲。</a:t>
            </a:r>
            <a:endParaRPr lang="zh-CN" altLang="en-US" sz="1200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6722110" y="3235960"/>
            <a:ext cx="2686050" cy="3212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1600" b="1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“</a:t>
            </a:r>
            <a:r>
              <a:rPr lang="zh-CN" altLang="en-US" sz="1600" b="1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状元及第</a:t>
            </a:r>
            <a:r>
              <a:rPr lang="en-US" altLang="zh-CN" sz="1600" b="1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”</a:t>
            </a:r>
            <a:r>
              <a:rPr lang="zh-CN" altLang="en-US" sz="1600" b="1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铜镜</a:t>
            </a:r>
            <a:endParaRPr lang="zh-CN" altLang="en-US" sz="1600" b="1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    </a:t>
            </a:r>
            <a:r>
              <a:rPr lang="zh-CN" altLang="en-US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在中国</a:t>
            </a:r>
            <a:r>
              <a:rPr lang="en-US" altLang="zh-CN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,</a:t>
            </a:r>
            <a:r>
              <a:rPr lang="zh-CN" altLang="en-US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科举制从隋代开始</a:t>
            </a:r>
            <a:r>
              <a:rPr lang="en-US" altLang="zh-CN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,</a:t>
            </a:r>
            <a:r>
              <a:rPr lang="zh-CN" altLang="en-US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一直延续到清光绪州年</a:t>
            </a:r>
            <a:r>
              <a:rPr lang="en-US" altLang="zh-CN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,</a:t>
            </a:r>
            <a:r>
              <a:rPr lang="zh-CN" altLang="en-US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前后历经一千三百余年</a:t>
            </a:r>
            <a:r>
              <a:rPr lang="en-US" altLang="zh-CN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,</a:t>
            </a:r>
            <a:r>
              <a:rPr lang="zh-CN" altLang="en-US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成为全世界延续时间最长的选拔人才的办法。从而</a:t>
            </a:r>
            <a:r>
              <a:rPr lang="en-US" altLang="zh-CN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,</a:t>
            </a:r>
            <a:r>
              <a:rPr lang="zh-CN" altLang="en-US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无论官方还是民间</a:t>
            </a:r>
            <a:r>
              <a:rPr lang="en-US" altLang="zh-CN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,</a:t>
            </a:r>
            <a:r>
              <a:rPr lang="zh-CN" altLang="en-US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工艺美术品都受到了这一制度的影响。这块明代状元及第铜镜是典型的明清时吉语镜</a:t>
            </a:r>
            <a:r>
              <a:rPr lang="en-US" altLang="zh-CN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,</a:t>
            </a:r>
            <a:r>
              <a:rPr lang="zh-CN" altLang="en-US" sz="12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曾一度发展成铜镜纹饰的主流。</a:t>
            </a:r>
            <a:endParaRPr lang="zh-CN" altLang="en-US" sz="1200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</p:txBody>
      </p:sp>
      <p:pic>
        <p:nvPicPr>
          <p:cNvPr id="2" name="图片 1" descr="国博文创设计方案-07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75" y="1057275"/>
            <a:ext cx="2259330" cy="2322195"/>
          </a:xfrm>
          <a:prstGeom prst="rect">
            <a:avLst/>
          </a:prstGeom>
        </p:spPr>
      </p:pic>
      <p:pic>
        <p:nvPicPr>
          <p:cNvPr id="9" name="图片 8" descr="国博文创设计方案-06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885" y="633730"/>
            <a:ext cx="1840865" cy="2745740"/>
          </a:xfrm>
          <a:prstGeom prst="rect">
            <a:avLst/>
          </a:prstGeom>
        </p:spPr>
      </p:pic>
      <p:pic>
        <p:nvPicPr>
          <p:cNvPr id="14" name="图片 13" descr="国博文创设计方案-04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9935" y="1170940"/>
            <a:ext cx="1797685" cy="20027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44" b="84587"/>
          <a:stretch>
            <a:fillRect/>
          </a:stretch>
        </p:blipFill>
        <p:spPr>
          <a:xfrm>
            <a:off x="0" y="0"/>
            <a:ext cx="432216" cy="1057013"/>
          </a:xfrm>
          <a:prstGeom prst="rect">
            <a:avLst/>
          </a:prstGeom>
        </p:spPr>
      </p:pic>
      <p:grpSp>
        <p:nvGrpSpPr>
          <p:cNvPr id="7" name="组合 8"/>
          <p:cNvGrpSpPr/>
          <p:nvPr/>
        </p:nvGrpSpPr>
        <p:grpSpPr>
          <a:xfrm>
            <a:off x="471714" y="331910"/>
            <a:ext cx="1679641" cy="523220"/>
            <a:chOff x="2382993" y="331910"/>
            <a:chExt cx="1679641" cy="523220"/>
          </a:xfrm>
        </p:grpSpPr>
        <p:sp>
          <p:nvSpPr>
            <p:cNvPr id="11" name="TextBox 11"/>
            <p:cNvSpPr txBox="1"/>
            <p:nvPr/>
          </p:nvSpPr>
          <p:spPr>
            <a:xfrm>
              <a:off x="2382993" y="331910"/>
              <a:ext cx="1679641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设计解说</a:t>
              </a:r>
              <a:endPara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016915" y="331910"/>
              <a:ext cx="45719" cy="52322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Box 13"/>
          <p:cNvSpPr txBox="1"/>
          <p:nvPr/>
        </p:nvSpPr>
        <p:spPr>
          <a:xfrm>
            <a:off x="2257425" y="440690"/>
            <a:ext cx="42119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灵感、寓意</a:t>
            </a:r>
            <a:endParaRPr lang="en-US" altLang="zh-CN" sz="14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415" y="1200150"/>
            <a:ext cx="8389620" cy="3212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zh-CN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    </a:t>
            </a:r>
            <a:r>
              <a:rPr lang="zh-CN" altLang="en-US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本系列旨在打破博物馆与日常生活的边界，将厚重的历史文物，转化为温暖、可触碰的日常陪伴。我们以国家博物馆六件珍贵文物为灵感，用毛绒材质进行全新演绎，打造一场属于每个人的、可自由策展的</a:t>
            </a:r>
            <a:r>
              <a:rPr lang="en-US" altLang="zh-CN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“</a:t>
            </a:r>
            <a:r>
              <a:rPr lang="zh-CN" altLang="en-US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微型艺术展</a:t>
            </a:r>
            <a:r>
              <a:rPr lang="en-US" altLang="zh-CN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”</a:t>
            </a:r>
            <a:r>
              <a:rPr lang="zh-CN" altLang="en-US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。</a:t>
            </a:r>
            <a:endParaRPr lang="zh-CN" altLang="en-US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    </a:t>
            </a:r>
            <a:r>
              <a:rPr lang="zh-CN" altLang="en-US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我们</a:t>
            </a:r>
            <a:r>
              <a:rPr lang="zh-CN" altLang="en-US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设计的不仅是一套文创产品，更是一种文化体验和情感连接。它让收藏国宝成为一种趣事，让展示历史成为一种时尚，让每一位用户都能在日常生活中，轻松拥有一方属于自己的、充满童趣与文化底蕴的精神角落。</a:t>
            </a:r>
            <a:endParaRPr lang="zh-CN" altLang="en-US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44" b="84587"/>
          <a:stretch>
            <a:fillRect/>
          </a:stretch>
        </p:blipFill>
        <p:spPr>
          <a:xfrm>
            <a:off x="0" y="0"/>
            <a:ext cx="432216" cy="1057013"/>
          </a:xfrm>
          <a:prstGeom prst="rect">
            <a:avLst/>
          </a:prstGeom>
        </p:spPr>
      </p:pic>
      <p:grpSp>
        <p:nvGrpSpPr>
          <p:cNvPr id="7" name="组合 8"/>
          <p:cNvGrpSpPr/>
          <p:nvPr/>
        </p:nvGrpSpPr>
        <p:grpSpPr>
          <a:xfrm>
            <a:off x="471714" y="331910"/>
            <a:ext cx="1679641" cy="523220"/>
            <a:chOff x="2382993" y="331910"/>
            <a:chExt cx="1679641" cy="523220"/>
          </a:xfrm>
        </p:grpSpPr>
        <p:sp>
          <p:nvSpPr>
            <p:cNvPr id="11" name="TextBox 11"/>
            <p:cNvSpPr txBox="1"/>
            <p:nvPr/>
          </p:nvSpPr>
          <p:spPr>
            <a:xfrm>
              <a:off x="2382993" y="331910"/>
              <a:ext cx="1679641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产品展示</a:t>
              </a:r>
              <a:endPara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016915" y="331910"/>
              <a:ext cx="45719" cy="52322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Box 13"/>
          <p:cNvSpPr txBox="1"/>
          <p:nvPr/>
        </p:nvSpPr>
        <p:spPr>
          <a:xfrm>
            <a:off x="2257425" y="440690"/>
            <a:ext cx="42119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</a:t>
            </a:r>
            <a:endParaRPr lang="en-US" altLang="zh-CN" sz="14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5" name="图片 14" descr="冰箱贴抠图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" y="1640840"/>
            <a:ext cx="1909445" cy="1909445"/>
          </a:xfrm>
          <a:prstGeom prst="rect">
            <a:avLst/>
          </a:prstGeom>
        </p:spPr>
      </p:pic>
      <p:pic>
        <p:nvPicPr>
          <p:cNvPr id="22" name="图片 21" descr="冰箱贴抠图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580" y="4001770"/>
            <a:ext cx="2377440" cy="2377440"/>
          </a:xfrm>
          <a:prstGeom prst="rect">
            <a:avLst/>
          </a:prstGeom>
        </p:spPr>
      </p:pic>
      <p:pic>
        <p:nvPicPr>
          <p:cNvPr id="3" name="图片 2" descr="毛绒冰箱贴设计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300" y="1237615"/>
            <a:ext cx="2672080" cy="2672080"/>
          </a:xfrm>
          <a:prstGeom prst="rect">
            <a:avLst/>
          </a:prstGeom>
        </p:spPr>
      </p:pic>
      <p:pic>
        <p:nvPicPr>
          <p:cNvPr id="4" name="图片 3" descr="1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4315" y="4020820"/>
            <a:ext cx="2313940" cy="2313940"/>
          </a:xfrm>
          <a:prstGeom prst="rect">
            <a:avLst/>
          </a:prstGeom>
        </p:spPr>
      </p:pic>
      <p:pic>
        <p:nvPicPr>
          <p:cNvPr id="5" name="图片 4" descr="毛绒冰箱贴设计 (3) 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8940" y="1237615"/>
            <a:ext cx="2672080" cy="2672080"/>
          </a:xfrm>
          <a:prstGeom prst="rect">
            <a:avLst/>
          </a:prstGeom>
        </p:spPr>
      </p:pic>
      <p:pic>
        <p:nvPicPr>
          <p:cNvPr id="10" name="图片 9" descr="2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280" y="3745865"/>
            <a:ext cx="2633345" cy="263334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44" b="84587"/>
          <a:stretch>
            <a:fillRect/>
          </a:stretch>
        </p:blipFill>
        <p:spPr>
          <a:xfrm>
            <a:off x="0" y="0"/>
            <a:ext cx="432216" cy="1057013"/>
          </a:xfrm>
          <a:prstGeom prst="rect">
            <a:avLst/>
          </a:prstGeom>
        </p:spPr>
      </p:pic>
      <p:grpSp>
        <p:nvGrpSpPr>
          <p:cNvPr id="7" name="组合 8"/>
          <p:cNvGrpSpPr/>
          <p:nvPr/>
        </p:nvGrpSpPr>
        <p:grpSpPr>
          <a:xfrm>
            <a:off x="471714" y="331910"/>
            <a:ext cx="1679641" cy="523220"/>
            <a:chOff x="2382993" y="331910"/>
            <a:chExt cx="1679641" cy="523220"/>
          </a:xfrm>
        </p:grpSpPr>
        <p:sp>
          <p:nvSpPr>
            <p:cNvPr id="11" name="TextBox 11"/>
            <p:cNvSpPr txBox="1"/>
            <p:nvPr/>
          </p:nvSpPr>
          <p:spPr>
            <a:xfrm>
              <a:off x="2382993" y="331910"/>
              <a:ext cx="1679641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产品包装</a:t>
              </a:r>
              <a:endPara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016915" y="331910"/>
              <a:ext cx="45719" cy="52322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Box 13"/>
          <p:cNvSpPr txBox="1"/>
          <p:nvPr/>
        </p:nvSpPr>
        <p:spPr>
          <a:xfrm>
            <a:off x="2275205" y="360680"/>
            <a:ext cx="42119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国宝艺</a:t>
            </a:r>
            <a:r>
              <a:rPr lang="zh-CN" altLang="en-US" sz="1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展包装结构</a:t>
            </a:r>
            <a:endParaRPr lang="zh-CN" altLang="en-US" sz="14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248446" y="618295"/>
            <a:ext cx="6417945" cy="30670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1400" dirty="0"/>
              <a:t>尺寸</a:t>
            </a:r>
            <a:r>
              <a:rPr lang="zh-CN" altLang="en-US" sz="1400" dirty="0" smtClean="0"/>
              <a:t>：</a:t>
            </a:r>
            <a:r>
              <a:rPr lang="en-US" altLang="zh-CN" sz="1400" dirty="0">
                <a:latin typeface="+mj-ea"/>
                <a:ea typeface="+mj-ea"/>
                <a:sym typeface="+mn-ea"/>
              </a:rPr>
              <a:t>8.5*8.5*11cm</a:t>
            </a:r>
            <a:endParaRPr lang="en-US" sz="1400" dirty="0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535" y="1057275"/>
            <a:ext cx="5200650" cy="57492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44" b="84587"/>
          <a:stretch>
            <a:fillRect/>
          </a:stretch>
        </p:blipFill>
        <p:spPr>
          <a:xfrm>
            <a:off x="0" y="0"/>
            <a:ext cx="432216" cy="1057013"/>
          </a:xfrm>
          <a:prstGeom prst="rect">
            <a:avLst/>
          </a:prstGeom>
        </p:spPr>
      </p:pic>
      <p:grpSp>
        <p:nvGrpSpPr>
          <p:cNvPr id="7" name="组合 8"/>
          <p:cNvGrpSpPr/>
          <p:nvPr/>
        </p:nvGrpSpPr>
        <p:grpSpPr>
          <a:xfrm>
            <a:off x="471714" y="331910"/>
            <a:ext cx="1679641" cy="523220"/>
            <a:chOff x="2382993" y="331910"/>
            <a:chExt cx="1679641" cy="523220"/>
          </a:xfrm>
        </p:grpSpPr>
        <p:sp>
          <p:nvSpPr>
            <p:cNvPr id="11" name="TextBox 11"/>
            <p:cNvSpPr txBox="1"/>
            <p:nvPr/>
          </p:nvSpPr>
          <p:spPr>
            <a:xfrm>
              <a:off x="2382993" y="331910"/>
              <a:ext cx="1679641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文物卡</a:t>
              </a:r>
              <a:endPara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723545" y="331910"/>
              <a:ext cx="45719" cy="52322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TextBox 13"/>
          <p:cNvSpPr txBox="1"/>
          <p:nvPr/>
        </p:nvSpPr>
        <p:spPr>
          <a:xfrm>
            <a:off x="1990725" y="440690"/>
            <a:ext cx="42119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300g白卡 正反面覆</a:t>
            </a:r>
            <a:r>
              <a:rPr lang="zh-CN" altLang="en-US" sz="1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亮膜</a:t>
            </a:r>
            <a:endParaRPr lang="zh-CN" altLang="en-US" sz="14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1400" dirty="0">
                <a:sym typeface="+mn-ea"/>
              </a:rPr>
              <a:t>尺寸</a:t>
            </a:r>
            <a:r>
              <a:rPr lang="zh-CN" altLang="en-US" sz="1400" dirty="0" smtClean="0">
                <a:sym typeface="+mn-ea"/>
              </a:rPr>
              <a:t>：</a:t>
            </a:r>
            <a:r>
              <a:rPr lang="en-US" altLang="zh-CN" sz="1400" dirty="0">
                <a:latin typeface="+mj-ea"/>
                <a:ea typeface="+mj-ea"/>
                <a:sym typeface="+mn-ea"/>
              </a:rPr>
              <a:t>8*8</a:t>
            </a:r>
            <a:r>
              <a:rPr lang="en-US" altLang="zh-CN" sz="1400" dirty="0">
                <a:latin typeface="+mj-ea"/>
                <a:ea typeface="+mj-ea"/>
                <a:sym typeface="+mn-ea"/>
              </a:rPr>
              <a:t>cm</a:t>
            </a:r>
            <a:endParaRPr lang="en-US" altLang="zh-CN" sz="1400" dirty="0">
              <a:latin typeface="+mj-ea"/>
              <a:ea typeface="+mj-ea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555" y="1057275"/>
            <a:ext cx="8137525" cy="543369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44" b="84587"/>
          <a:stretch>
            <a:fillRect/>
          </a:stretch>
        </p:blipFill>
        <p:spPr>
          <a:xfrm>
            <a:off x="0" y="0"/>
            <a:ext cx="432216" cy="1057013"/>
          </a:xfrm>
          <a:prstGeom prst="rect">
            <a:avLst/>
          </a:prstGeom>
        </p:spPr>
      </p:pic>
      <p:grpSp>
        <p:nvGrpSpPr>
          <p:cNvPr id="7" name="组合 8"/>
          <p:cNvGrpSpPr/>
          <p:nvPr/>
        </p:nvGrpSpPr>
        <p:grpSpPr>
          <a:xfrm>
            <a:off x="471714" y="331910"/>
            <a:ext cx="1679641" cy="523220"/>
            <a:chOff x="2382993" y="331910"/>
            <a:chExt cx="1679641" cy="523220"/>
          </a:xfrm>
        </p:grpSpPr>
        <p:sp>
          <p:nvSpPr>
            <p:cNvPr id="11" name="TextBox 11"/>
            <p:cNvSpPr txBox="1"/>
            <p:nvPr/>
          </p:nvSpPr>
          <p:spPr>
            <a:xfrm>
              <a:off x="2382993" y="331910"/>
              <a:ext cx="1679641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效果图</a:t>
              </a:r>
              <a:endPara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723545" y="331910"/>
              <a:ext cx="45719" cy="52322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50" y="1057275"/>
            <a:ext cx="8317865" cy="541909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3127</Words>
  <Application>WPS 演示</Application>
  <PresentationFormat>A4 纸张(210x297 毫米)</PresentationFormat>
  <Paragraphs>282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汉仪旗黑</vt:lpstr>
      <vt:lpstr>新宋体</vt:lpstr>
      <vt:lpstr>方正书宋_GBK</vt:lpstr>
      <vt:lpstr>Calibri</vt:lpstr>
      <vt:lpstr>Helvetica Neue</vt:lpstr>
      <vt:lpstr>宋体</vt:lpstr>
      <vt:lpstr>Arial Unicode MS</vt:lpstr>
      <vt:lpstr>汉仪书宋二KW</vt:lpstr>
      <vt:lpstr>Calibri Light</vt:lpstr>
      <vt:lpstr>微软雅黑</vt:lpstr>
      <vt:lpstr>新宋体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Q</dc:creator>
  <cp:lastModifiedBy>小陌.rar</cp:lastModifiedBy>
  <cp:revision>328</cp:revision>
  <dcterms:created xsi:type="dcterms:W3CDTF">2025-10-25T01:32:08Z</dcterms:created>
  <dcterms:modified xsi:type="dcterms:W3CDTF">2025-10-25T01:32:08Z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2052-12.1.22553.22553</vt:lpwstr>
  </property>
  <property fmtid="{D5CDD505-2E9C-101B-9397-08002B2CF9AE}" pid="3" name="ICV">
    <vt:lpwstr>CFB6EB908D3E402BAC6AAFBAC692AEAB_13</vt:lpwstr>
  </property>
</Properties>
</file>