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-1-1.jpg" ContentType="image/jpg"/>
  <Override PartName="/ppt/media/image-10-1.jpg" ContentType="image/jpg"/>
  <Override PartName="/ppt/media/image-10-2.jpg" ContentType="image/jpg"/>
  <Override PartName="/ppt/media/image-11-1.jpg" ContentType="image/jpg"/>
  <Override PartName="/ppt/media/image-11-2.jpg" ContentType="image/jpg"/>
  <Override PartName="/ppt/media/image-13-1.jpg" ContentType="image/jpg"/>
  <Override PartName="/ppt/media/image-5-1.jpg" ContentType="image/jpg"/>
  <Override PartName="/ppt/media/image-8-2.jpg" ContentType="image/jpg"/>
  <Override PartName="/ppt/media/image-9-2.jpg" ContentType="image/jpg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notesMasterIdLst>
    <p:notesMasterId r:id="rId1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20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image" Target="../media/image-10-1.jpg"/><Relationship Id="rId2" Type="http://schemas.openxmlformats.org/officeDocument/2006/relationships/image" Target="../media/image-10-2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image" Target="../media/image-11-1.jpg"/><Relationship Id="rId2" Type="http://schemas.openxmlformats.org/officeDocument/2006/relationships/image" Target="../media/image-11-2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-13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image" Target="../media/image-5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image" Target="../media/image-7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image" Target="../media/image-8-1.jpeg"/><Relationship Id="rId2" Type="http://schemas.openxmlformats.org/officeDocument/2006/relationships/image" Target="../media/image-8-2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image" Target="../media/image-9-1.jpeg"/><Relationship Id="rId2" Type="http://schemas.openxmlformats.org/officeDocument/2006/relationships/image" Target="../media/image-9-2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17120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7120F"/>
          </a:solidFill>
          <a:ln w="12700">
            <a:solidFill>
              <a:srgbClr val="17120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6263640" cy="6858000"/>
          </a:xfrm>
          <a:prstGeom prst="rect">
            <a:avLst/>
          </a:prstGeom>
          <a:solidFill>
            <a:srgbClr val="1C1511"/>
          </a:solidFill>
          <a:ln w="12700">
            <a:solidFill>
              <a:srgbClr val="1C151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621792" y="603504"/>
            <a:ext cx="3474720" cy="20116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900" b="1" dirty="0">
                <a:solidFill>
                  <a:srgbClr val="D1A45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CULTURAL MUSEUM IP</a:t>
            </a:r>
            <a:endParaRPr lang="en-US" sz="900" dirty="0"/>
          </a:p>
        </p:txBody>
      </p:sp>
      <p:sp>
        <p:nvSpPr>
          <p:cNvPr id="5" name="Text 3"/>
          <p:cNvSpPr/>
          <p:nvPr/>
        </p:nvSpPr>
        <p:spPr>
          <a:xfrm>
            <a:off x="585216" y="1078992"/>
            <a:ext cx="5257800" cy="129844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3900" b="1" dirty="0">
                <a:solidFill>
                  <a:srgbClr val="F8EBD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文博IP文创商品</a:t>
            </a:r>
            <a:endParaRPr lang="en-US" sz="3900" dirty="0"/>
          </a:p>
          <a:p>
            <a:pPr indent="0" marL="0">
              <a:buNone/>
            </a:pPr>
            <a:r>
              <a:rPr lang="en-US" sz="3900" b="1" dirty="0">
                <a:solidFill>
                  <a:srgbClr val="F8EBD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开发体系</a:t>
            </a:r>
            <a:endParaRPr lang="en-US" sz="3900" dirty="0"/>
          </a:p>
        </p:txBody>
      </p:sp>
      <p:sp>
        <p:nvSpPr>
          <p:cNvPr id="6" name="Text 4"/>
          <p:cNvSpPr/>
          <p:nvPr/>
        </p:nvSpPr>
        <p:spPr>
          <a:xfrm>
            <a:off x="621792" y="2587752"/>
            <a:ext cx="4572000" cy="329184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700" dirty="0">
                <a:solidFill>
                  <a:srgbClr val="E6D2B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从文化资源到可销售的商品体系</a:t>
            </a:r>
            <a:endParaRPr lang="en-US" sz="1700" dirty="0"/>
          </a:p>
        </p:txBody>
      </p:sp>
      <p:sp>
        <p:nvSpPr>
          <p:cNvPr id="7" name="Text 5"/>
          <p:cNvSpPr/>
          <p:nvPr/>
        </p:nvSpPr>
        <p:spPr>
          <a:xfrm>
            <a:off x="640080" y="3200400"/>
            <a:ext cx="4617720" cy="53035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400" dirty="0">
                <a:solidFill>
                  <a:srgbClr val="CDB99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让文化资源进入真实消费场景，形成可购买、可使用、可传播的商品体系。</a:t>
            </a:r>
            <a:endParaRPr lang="en-US" sz="1400" dirty="0"/>
          </a:p>
        </p:txBody>
      </p:sp>
      <p:sp>
        <p:nvSpPr>
          <p:cNvPr id="8" name="Shape 6"/>
          <p:cNvSpPr/>
          <p:nvPr/>
        </p:nvSpPr>
        <p:spPr>
          <a:xfrm>
            <a:off x="658368" y="4133088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8B622B"/>
          </a:solidFill>
          <a:ln w="12700">
            <a:solidFill>
              <a:srgbClr val="8B622B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713232" y="4201668"/>
            <a:ext cx="103327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文化资源</a:t>
            </a:r>
            <a:endParaRPr lang="en-US" sz="1000" dirty="0"/>
          </a:p>
        </p:txBody>
      </p:sp>
      <p:sp>
        <p:nvSpPr>
          <p:cNvPr id="10" name="Shape 8"/>
          <p:cNvSpPr/>
          <p:nvPr/>
        </p:nvSpPr>
        <p:spPr>
          <a:xfrm>
            <a:off x="1993392" y="4133088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8B622B"/>
          </a:solidFill>
          <a:ln w="12700">
            <a:solidFill>
              <a:srgbClr val="8B622B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2048256" y="4201668"/>
            <a:ext cx="103327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商品体系</a:t>
            </a:r>
            <a:endParaRPr lang="en-US" sz="1000" dirty="0"/>
          </a:p>
        </p:txBody>
      </p:sp>
      <p:sp>
        <p:nvSpPr>
          <p:cNvPr id="12" name="Shape 10"/>
          <p:cNvSpPr/>
          <p:nvPr/>
        </p:nvSpPr>
        <p:spPr>
          <a:xfrm>
            <a:off x="3337560" y="4133088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8B622B"/>
          </a:solidFill>
          <a:ln w="12700">
            <a:solidFill>
              <a:srgbClr val="8B622B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3392424" y="4201668"/>
            <a:ext cx="103327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销售表达</a:t>
            </a:r>
            <a:endParaRPr lang="en-US" sz="1000" dirty="0"/>
          </a:p>
        </p:txBody>
      </p:sp>
      <p:sp>
        <p:nvSpPr>
          <p:cNvPr id="14" name="Shape 12"/>
          <p:cNvSpPr/>
          <p:nvPr/>
        </p:nvSpPr>
        <p:spPr>
          <a:xfrm>
            <a:off x="6720840" y="1097280"/>
            <a:ext cx="4389120" cy="3794760"/>
          </a:xfrm>
          <a:prstGeom prst="roundRect">
            <a:avLst>
              <a:gd name="adj" fmla="val 2410"/>
            </a:avLst>
          </a:prstGeom>
          <a:solidFill>
            <a:srgbClr val="FFFFFF"/>
          </a:solidFill>
          <a:ln w="12700">
            <a:solidFill>
              <a:srgbClr val="725A33"/>
            </a:solidFill>
            <a:prstDash val="solid"/>
          </a:ln>
        </p:spPr>
      </p:sp>
      <p:pic>
        <p:nvPicPr>
          <p:cNvPr id="15" name="Image 0" descr="img_34c79690f033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67144" y="1661169"/>
            <a:ext cx="4096512" cy="2356086"/>
          </a:xfrm>
          <a:prstGeom prst="rect">
            <a:avLst/>
          </a:prstGeom>
        </p:spPr>
      </p:pic>
      <p:sp>
        <p:nvSpPr>
          <p:cNvPr id="16" name="Text 13"/>
          <p:cNvSpPr/>
          <p:nvPr/>
        </p:nvSpPr>
        <p:spPr>
          <a:xfrm>
            <a:off x="6867144" y="4526280"/>
            <a:ext cx="409651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2A2118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文博IP商品体系示例</a:t>
            </a:r>
            <a:endParaRPr lang="en-US" sz="1100" dirty="0"/>
          </a:p>
        </p:txBody>
      </p:sp>
      <p:sp>
        <p:nvSpPr>
          <p:cNvPr id="17" name="Text 14"/>
          <p:cNvSpPr/>
          <p:nvPr/>
        </p:nvSpPr>
        <p:spPr>
          <a:xfrm>
            <a:off x="6867144" y="4709160"/>
            <a:ext cx="4096512" cy="11887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9A82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不同IP视觉语言与商品化表达</a:t>
            </a:r>
            <a:endParaRPr lang="en-US" sz="750" dirty="0"/>
          </a:p>
        </p:txBody>
      </p:sp>
      <p:sp>
        <p:nvSpPr>
          <p:cNvPr id="18" name="Text 15"/>
          <p:cNvSpPr/>
          <p:nvPr/>
        </p:nvSpPr>
        <p:spPr>
          <a:xfrm>
            <a:off x="640080" y="6016752"/>
            <a:ext cx="1463040" cy="2286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400" b="1" dirty="0">
                <a:solidFill>
                  <a:srgbClr val="D1A45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万物有灵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74320" y="91440"/>
            <a:ext cx="54864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900" b="0">
                <a:solidFill>
                  <a:srgbClr val="666666"/>
                </a:solidFill>
              </a:defRPr>
            </a:pPr>
            <a:r>
              <a:t>杭州万物有灵文化科技有限公司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972800" y="6400800"/>
            <a:ext cx="109728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900">
                <a:solidFill>
                  <a:srgbClr val="666666"/>
                </a:solidFill>
              </a:defRPr>
            </a:pPr>
            <a:r>
              <a:t>1 / 14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4320" y="6400800"/>
            <a:ext cx="27432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800">
                <a:solidFill>
                  <a:srgbClr val="999999"/>
                </a:solidFill>
              </a:defRPr>
            </a:pPr>
            <a:r>
              <a:t>万物有灵｜文博IP文创商品开发体系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BF7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01752"/>
            <a:ext cx="2926080" cy="21031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950" b="1" dirty="0">
                <a:solidFill>
                  <a:srgbClr val="A36F2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10  场景化产品</a:t>
            </a:r>
            <a:endParaRPr lang="en-US" sz="950" dirty="0"/>
          </a:p>
        </p:txBody>
      </p:sp>
      <p:sp>
        <p:nvSpPr>
          <p:cNvPr id="3" name="Text 1"/>
          <p:cNvSpPr/>
          <p:nvPr/>
        </p:nvSpPr>
        <p:spPr>
          <a:xfrm>
            <a:off x="548640" y="576072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2800" b="1" dirty="0">
                <a:solidFill>
                  <a:srgbClr val="1B171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花鸟纹样：从图案到家居场景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566928" y="1042416"/>
            <a:ext cx="8412480" cy="29260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75665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让文化元素进入家居、桌面和礼赠场景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749808" y="1554480"/>
            <a:ext cx="4846320" cy="3657600"/>
          </a:xfrm>
          <a:prstGeom prst="roundRect">
            <a:avLst>
              <a:gd name="adj" fmla="val 2500"/>
            </a:avLst>
          </a:prstGeom>
          <a:solidFill>
            <a:srgbClr val="FFFFFF"/>
          </a:solidFill>
          <a:ln w="12700">
            <a:solidFill>
              <a:srgbClr val="E2D5C1"/>
            </a:solidFill>
            <a:prstDash val="solid"/>
          </a:ln>
        </p:spPr>
      </p:sp>
      <p:pic>
        <p:nvPicPr>
          <p:cNvPr id="6" name="Image 0" descr="img_be51131d693d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5920" y="1700784"/>
            <a:ext cx="3054096" cy="3054096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896112" y="4846320"/>
            <a:ext cx="455371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2A2118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花鸟纹样花瓶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896112" y="5029200"/>
            <a:ext cx="4553712" cy="11887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9A82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家居陈设</a:t>
            </a:r>
            <a:endParaRPr lang="en-US" sz="750" dirty="0"/>
          </a:p>
        </p:txBody>
      </p:sp>
      <p:sp>
        <p:nvSpPr>
          <p:cNvPr id="9" name="Shape 6"/>
          <p:cNvSpPr/>
          <p:nvPr/>
        </p:nvSpPr>
        <p:spPr>
          <a:xfrm>
            <a:off x="6355080" y="1554480"/>
            <a:ext cx="4846320" cy="3657600"/>
          </a:xfrm>
          <a:prstGeom prst="roundRect">
            <a:avLst>
              <a:gd name="adj" fmla="val 2500"/>
            </a:avLst>
          </a:prstGeom>
          <a:solidFill>
            <a:srgbClr val="FFFFFF"/>
          </a:solidFill>
          <a:ln w="12700">
            <a:solidFill>
              <a:srgbClr val="E2D5C1"/>
            </a:solidFill>
            <a:prstDash val="solid"/>
          </a:ln>
        </p:spPr>
      </p:sp>
      <p:pic>
        <p:nvPicPr>
          <p:cNvPr id="10" name="Image 1" descr="img_5901368be9d5.jp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1192" y="1700784"/>
            <a:ext cx="3054096" cy="3054096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6501384" y="4846320"/>
            <a:ext cx="455371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2A2118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花鸟拼图灯</a:t>
            </a:r>
            <a:endParaRPr lang="en-US" sz="1100" dirty="0"/>
          </a:p>
        </p:txBody>
      </p:sp>
      <p:sp>
        <p:nvSpPr>
          <p:cNvPr id="12" name="Text 8"/>
          <p:cNvSpPr/>
          <p:nvPr/>
        </p:nvSpPr>
        <p:spPr>
          <a:xfrm>
            <a:off x="6501384" y="5029200"/>
            <a:ext cx="4553712" cy="11887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9A82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亮灯场景</a:t>
            </a:r>
            <a:endParaRPr lang="en-US" sz="750" dirty="0"/>
          </a:p>
        </p:txBody>
      </p:sp>
      <p:sp>
        <p:nvSpPr>
          <p:cNvPr id="13" name="Text 9"/>
          <p:cNvSpPr/>
          <p:nvPr/>
        </p:nvSpPr>
        <p:spPr>
          <a:xfrm>
            <a:off x="1024128" y="5559552"/>
            <a:ext cx="10149840" cy="310896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3A2B1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同一审美元素可以从平面纹样延伸到空间产品，形成“可摆放、可使用、可送礼”的消费场景。</a:t>
            </a:r>
            <a:endParaRPr lang="en-US" sz="1800" dirty="0"/>
          </a:p>
        </p:txBody>
      </p:sp>
      <p:sp>
        <p:nvSpPr>
          <p:cNvPr id="14" name="Text 10"/>
          <p:cNvSpPr/>
          <p:nvPr/>
        </p:nvSpPr>
        <p:spPr>
          <a:xfrm>
            <a:off x="548640" y="6473952"/>
            <a:ext cx="4206240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800" dirty="0">
                <a:solidFill>
                  <a:srgbClr val="9B8A7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万物有灵｜文博IP文创商品开发体系</a:t>
            </a:r>
            <a:endParaRPr lang="en-US" sz="800" dirty="0"/>
          </a:p>
        </p:txBody>
      </p:sp>
      <p:sp>
        <p:nvSpPr>
          <p:cNvPr id="15" name="Text 11"/>
          <p:cNvSpPr/>
          <p:nvPr/>
        </p:nvSpPr>
        <p:spPr>
          <a:xfrm>
            <a:off x="11064240" y="6419088"/>
            <a:ext cx="502920" cy="20116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9B8A7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08</a:t>
            </a:r>
            <a:endParaRPr lang="en-US" sz="900" dirty="0"/>
          </a:p>
        </p:txBody>
      </p:sp>
      <p:sp>
        <p:nvSpPr>
          <p:cNvPr id="16" name="TextBox 15"/>
          <p:cNvSpPr txBox="1"/>
          <p:nvPr/>
        </p:nvSpPr>
        <p:spPr>
          <a:xfrm>
            <a:off x="274320" y="91440"/>
            <a:ext cx="54864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900" b="0">
                <a:solidFill>
                  <a:srgbClr val="666666"/>
                </a:solidFill>
              </a:defRPr>
            </a:pPr>
            <a:r>
              <a:t>杭州万物有灵文化科技有限公司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972800" y="6400800"/>
            <a:ext cx="109728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900">
                <a:solidFill>
                  <a:srgbClr val="666666"/>
                </a:solidFill>
              </a:defRPr>
            </a:pPr>
            <a:r>
              <a:t>10 / 14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4320" y="6400800"/>
            <a:ext cx="27432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800">
                <a:solidFill>
                  <a:srgbClr val="999999"/>
                </a:solidFill>
              </a:defRPr>
            </a:pPr>
            <a:r>
              <a:t>万物有灵｜文博IP文创商品开发体系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7F1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01752"/>
            <a:ext cx="2926080" cy="21031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950" b="1" dirty="0">
                <a:solidFill>
                  <a:srgbClr val="A36F2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11  场景化产品</a:t>
            </a:r>
            <a:endParaRPr lang="en-US" sz="950" dirty="0"/>
          </a:p>
        </p:txBody>
      </p:sp>
      <p:sp>
        <p:nvSpPr>
          <p:cNvPr id="3" name="Text 1"/>
          <p:cNvSpPr/>
          <p:nvPr/>
        </p:nvSpPr>
        <p:spPr>
          <a:xfrm>
            <a:off x="548640" y="576072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2800" b="1" dirty="0">
                <a:solidFill>
                  <a:srgbClr val="1B171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互动与桌面产品开发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566928" y="1042416"/>
            <a:ext cx="8412480" cy="29260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75665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从观赏性延伸到使用性、互动性和体验感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749808" y="1554480"/>
            <a:ext cx="4846320" cy="3657600"/>
          </a:xfrm>
          <a:prstGeom prst="roundRect">
            <a:avLst>
              <a:gd name="adj" fmla="val 2500"/>
            </a:avLst>
          </a:prstGeom>
          <a:solidFill>
            <a:srgbClr val="FFFFFF"/>
          </a:solidFill>
          <a:ln w="12700">
            <a:solidFill>
              <a:srgbClr val="E2D5C1"/>
            </a:solidFill>
            <a:prstDash val="solid"/>
          </a:ln>
        </p:spPr>
      </p:sp>
      <p:pic>
        <p:nvPicPr>
          <p:cNvPr id="6" name="Image 0" descr="img_1400834afdb6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7232" y="1700784"/>
            <a:ext cx="4411472" cy="3054096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896112" y="4846320"/>
            <a:ext cx="455371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2A2118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卷轴灯光装置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896112" y="5029200"/>
            <a:ext cx="4553712" cy="11887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9A82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互动/观赏</a:t>
            </a:r>
            <a:endParaRPr lang="en-US" sz="750" dirty="0"/>
          </a:p>
        </p:txBody>
      </p:sp>
      <p:sp>
        <p:nvSpPr>
          <p:cNvPr id="9" name="Shape 6"/>
          <p:cNvSpPr/>
          <p:nvPr/>
        </p:nvSpPr>
        <p:spPr>
          <a:xfrm>
            <a:off x="6355080" y="1554480"/>
            <a:ext cx="4846320" cy="3657600"/>
          </a:xfrm>
          <a:prstGeom prst="roundRect">
            <a:avLst>
              <a:gd name="adj" fmla="val 2500"/>
            </a:avLst>
          </a:prstGeom>
          <a:solidFill>
            <a:srgbClr val="FFFFFF"/>
          </a:solidFill>
          <a:ln w="12700">
            <a:solidFill>
              <a:srgbClr val="E2D5C1"/>
            </a:solidFill>
            <a:prstDash val="solid"/>
          </a:ln>
        </p:spPr>
      </p:sp>
      <p:pic>
        <p:nvPicPr>
          <p:cNvPr id="10" name="Image 1" descr="img_b82c024e9420.jp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5671" y="1700784"/>
            <a:ext cx="3285139" cy="3054096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6501384" y="4846320"/>
            <a:ext cx="455371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2A2118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桌面摆件/香插</a:t>
            </a:r>
            <a:endParaRPr lang="en-US" sz="1100" dirty="0"/>
          </a:p>
        </p:txBody>
      </p:sp>
      <p:sp>
        <p:nvSpPr>
          <p:cNvPr id="12" name="Text 8"/>
          <p:cNvSpPr/>
          <p:nvPr/>
        </p:nvSpPr>
        <p:spPr>
          <a:xfrm>
            <a:off x="6501384" y="5029200"/>
            <a:ext cx="4553712" cy="11887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9A82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礼赠陈列</a:t>
            </a:r>
            <a:endParaRPr lang="en-US" sz="750" dirty="0"/>
          </a:p>
        </p:txBody>
      </p:sp>
      <p:sp>
        <p:nvSpPr>
          <p:cNvPr id="13" name="Text 9"/>
          <p:cNvSpPr/>
          <p:nvPr/>
        </p:nvSpPr>
        <p:spPr>
          <a:xfrm>
            <a:off x="1005840" y="5559552"/>
            <a:ext cx="10195560" cy="310896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3A2B1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通过结构、光效和桌面陈列方式，让文博内容从“被观看”转化为“被互动、被使用、被摆放”。</a:t>
            </a:r>
            <a:endParaRPr lang="en-US" sz="1800" dirty="0"/>
          </a:p>
        </p:txBody>
      </p:sp>
      <p:sp>
        <p:nvSpPr>
          <p:cNvPr id="14" name="Text 10"/>
          <p:cNvSpPr/>
          <p:nvPr/>
        </p:nvSpPr>
        <p:spPr>
          <a:xfrm>
            <a:off x="548640" y="6473952"/>
            <a:ext cx="4206240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800" dirty="0">
                <a:solidFill>
                  <a:srgbClr val="9B8A7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万物有灵｜文博IP文创商品开发体系</a:t>
            </a:r>
            <a:endParaRPr lang="en-US" sz="800" dirty="0"/>
          </a:p>
        </p:txBody>
      </p:sp>
      <p:sp>
        <p:nvSpPr>
          <p:cNvPr id="15" name="Text 11"/>
          <p:cNvSpPr/>
          <p:nvPr/>
        </p:nvSpPr>
        <p:spPr>
          <a:xfrm>
            <a:off x="11064240" y="6419088"/>
            <a:ext cx="502920" cy="20116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9B8A7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09</a:t>
            </a:r>
            <a:endParaRPr lang="en-US" sz="900" dirty="0"/>
          </a:p>
        </p:txBody>
      </p:sp>
      <p:sp>
        <p:nvSpPr>
          <p:cNvPr id="16" name="TextBox 15"/>
          <p:cNvSpPr txBox="1"/>
          <p:nvPr/>
        </p:nvSpPr>
        <p:spPr>
          <a:xfrm>
            <a:off x="274320" y="91440"/>
            <a:ext cx="54864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900" b="0">
                <a:solidFill>
                  <a:srgbClr val="666666"/>
                </a:solidFill>
              </a:defRPr>
            </a:pPr>
            <a:r>
              <a:t>杭州万物有灵文化科技有限公司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972800" y="6400800"/>
            <a:ext cx="109728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900">
                <a:solidFill>
                  <a:srgbClr val="666666"/>
                </a:solidFill>
              </a:defRPr>
            </a:pPr>
            <a:r>
              <a:t>11 / 14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4320" y="6400800"/>
            <a:ext cx="27432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800">
                <a:solidFill>
                  <a:srgbClr val="999999"/>
                </a:solidFill>
              </a:defRPr>
            </a:pPr>
            <a:r>
              <a:t>万物有灵｜文博IP文创商品开发体系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BF7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01752"/>
            <a:ext cx="2926080" cy="21031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950" b="1" dirty="0">
                <a:solidFill>
                  <a:srgbClr val="A36F2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12  系列与包装</a:t>
            </a:r>
            <a:endParaRPr lang="en-US" sz="950" dirty="0"/>
          </a:p>
        </p:txBody>
      </p:sp>
      <p:sp>
        <p:nvSpPr>
          <p:cNvPr id="3" name="Text 1"/>
          <p:cNvSpPr/>
          <p:nvPr/>
        </p:nvSpPr>
        <p:spPr>
          <a:xfrm>
            <a:off x="548640" y="576072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2800" b="1" dirty="0">
                <a:solidFill>
                  <a:srgbClr val="1B171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从单品到可销售商品系统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566928" y="1042416"/>
            <a:ext cx="8412480" cy="29260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75665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通过系列命名、包装视觉和产品组合完成销售表达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749808" y="1554480"/>
            <a:ext cx="4846320" cy="3657600"/>
          </a:xfrm>
          <a:prstGeom prst="roundRect">
            <a:avLst>
              <a:gd name="adj" fmla="val 2500"/>
            </a:avLst>
          </a:prstGeom>
          <a:solidFill>
            <a:srgbClr val="FFFFFF"/>
          </a:solidFill>
          <a:ln w="12700">
            <a:solidFill>
              <a:srgbClr val="E2D5C1"/>
            </a:solidFill>
            <a:prstDash val="solid"/>
          </a:ln>
        </p:spPr>
      </p:sp>
      <p:pic>
        <p:nvPicPr>
          <p:cNvPr id="6" name="Image 0" descr="image45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68728" y="1700784"/>
            <a:ext cx="2408481" cy="3054096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896112" y="4846320"/>
            <a:ext cx="455371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2A2118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器韵发夹包装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896112" y="5029200"/>
            <a:ext cx="4553712" cy="11887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9A82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同一品类多系列</a:t>
            </a:r>
            <a:endParaRPr lang="en-US" sz="750" dirty="0"/>
          </a:p>
        </p:txBody>
      </p:sp>
      <p:sp>
        <p:nvSpPr>
          <p:cNvPr id="9" name="Shape 6"/>
          <p:cNvSpPr/>
          <p:nvPr/>
        </p:nvSpPr>
        <p:spPr>
          <a:xfrm>
            <a:off x="6355080" y="1554480"/>
            <a:ext cx="4846320" cy="3657600"/>
          </a:xfrm>
          <a:prstGeom prst="roundRect">
            <a:avLst>
              <a:gd name="adj" fmla="val 2500"/>
            </a:avLst>
          </a:prstGeom>
          <a:solidFill>
            <a:srgbClr val="FFFFFF"/>
          </a:solidFill>
          <a:ln w="12700">
            <a:solidFill>
              <a:srgbClr val="E2D5C1"/>
            </a:solidFill>
            <a:prstDash val="solid"/>
          </a:ln>
        </p:spPr>
      </p:sp>
      <p:pic>
        <p:nvPicPr>
          <p:cNvPr id="10" name="Image 1" descr="image46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4000" y="1700784"/>
            <a:ext cx="2408481" cy="3054096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6501384" y="4846320"/>
            <a:ext cx="455371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2A2118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海晏河清尊包装</a:t>
            </a:r>
            <a:endParaRPr lang="en-US" sz="1100" dirty="0"/>
          </a:p>
        </p:txBody>
      </p:sp>
      <p:sp>
        <p:nvSpPr>
          <p:cNvPr id="12" name="Text 8"/>
          <p:cNvSpPr/>
          <p:nvPr/>
        </p:nvSpPr>
        <p:spPr>
          <a:xfrm>
            <a:off x="6501384" y="5029200"/>
            <a:ext cx="4553712" cy="11887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9A82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器物识别与陈列</a:t>
            </a:r>
            <a:endParaRPr lang="en-US" sz="750" dirty="0"/>
          </a:p>
        </p:txBody>
      </p:sp>
      <p:sp>
        <p:nvSpPr>
          <p:cNvPr id="13" name="Text 9"/>
          <p:cNvSpPr/>
          <p:nvPr/>
        </p:nvSpPr>
        <p:spPr>
          <a:xfrm>
            <a:off x="1051560" y="5559552"/>
            <a:ext cx="10104120" cy="310896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3A2B1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包装不只是外盒，而是承担文化解释、礼赠价值、渠道陈列与系列识别的销售表达系统。</a:t>
            </a:r>
            <a:endParaRPr lang="en-US" sz="1800" dirty="0"/>
          </a:p>
        </p:txBody>
      </p:sp>
      <p:sp>
        <p:nvSpPr>
          <p:cNvPr id="14" name="Text 10"/>
          <p:cNvSpPr/>
          <p:nvPr/>
        </p:nvSpPr>
        <p:spPr>
          <a:xfrm>
            <a:off x="548640" y="6473952"/>
            <a:ext cx="4206240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800" dirty="0">
                <a:solidFill>
                  <a:srgbClr val="9B8A7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万物有灵｜文博IP文创商品开发体系</a:t>
            </a:r>
            <a:endParaRPr lang="en-US" sz="800" dirty="0"/>
          </a:p>
        </p:txBody>
      </p:sp>
      <p:sp>
        <p:nvSpPr>
          <p:cNvPr id="15" name="Text 11"/>
          <p:cNvSpPr/>
          <p:nvPr/>
        </p:nvSpPr>
        <p:spPr>
          <a:xfrm>
            <a:off x="11064240" y="6419088"/>
            <a:ext cx="502920" cy="20116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9B8A7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10</a:t>
            </a:r>
            <a:endParaRPr lang="en-US" sz="900" dirty="0"/>
          </a:p>
        </p:txBody>
      </p:sp>
      <p:sp>
        <p:nvSpPr>
          <p:cNvPr id="16" name="TextBox 15"/>
          <p:cNvSpPr txBox="1"/>
          <p:nvPr/>
        </p:nvSpPr>
        <p:spPr>
          <a:xfrm>
            <a:off x="274320" y="91440"/>
            <a:ext cx="54864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900" b="0">
                <a:solidFill>
                  <a:srgbClr val="666666"/>
                </a:solidFill>
              </a:defRPr>
            </a:pPr>
            <a:r>
              <a:t>杭州万物有灵文化科技有限公司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972800" y="6400800"/>
            <a:ext cx="109728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900">
                <a:solidFill>
                  <a:srgbClr val="666666"/>
                </a:solidFill>
              </a:defRPr>
            </a:pPr>
            <a:r>
              <a:t>12 / 14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4320" y="6400800"/>
            <a:ext cx="27432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800">
                <a:solidFill>
                  <a:srgbClr val="999999"/>
                </a:solidFill>
              </a:defRPr>
            </a:pPr>
            <a:r>
              <a:t>万物有灵｜文博IP文创商品开发体系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7120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01752"/>
            <a:ext cx="2926080" cy="21031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950" b="1" dirty="0">
                <a:solidFill>
                  <a:srgbClr val="D1A45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13  不同IP视觉语言</a:t>
            </a:r>
            <a:endParaRPr lang="en-US" sz="950" dirty="0"/>
          </a:p>
        </p:txBody>
      </p:sp>
      <p:sp>
        <p:nvSpPr>
          <p:cNvPr id="3" name="Text 1"/>
          <p:cNvSpPr/>
          <p:nvPr/>
        </p:nvSpPr>
        <p:spPr>
          <a:xfrm>
            <a:off x="548640" y="576072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2800" b="1" dirty="0">
                <a:solidFill>
                  <a:srgbClr val="F7EBD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从国博精致到兵马俑硬朗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566928" y="1042416"/>
            <a:ext cx="8412480" cy="29260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D7C2A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根据不同IP气质切换不同设计语言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749808" y="1389888"/>
            <a:ext cx="10607040" cy="36576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350" dirty="0">
                <a:solidFill>
                  <a:srgbClr val="E2D0B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不同文博IP拥有不同的精神气质。国博更偏精致、典雅与器物审美；兵马俑更偏硬朗、力量感与秦文化记忆。</a:t>
            </a:r>
            <a:endParaRPr lang="en-US" sz="1350" dirty="0"/>
          </a:p>
        </p:txBody>
      </p:sp>
      <p:sp>
        <p:nvSpPr>
          <p:cNvPr id="6" name="Shape 4"/>
          <p:cNvSpPr/>
          <p:nvPr/>
        </p:nvSpPr>
        <p:spPr>
          <a:xfrm>
            <a:off x="868680" y="2011680"/>
            <a:ext cx="4800600" cy="3474720"/>
          </a:xfrm>
          <a:prstGeom prst="roundRect">
            <a:avLst>
              <a:gd name="adj" fmla="val 2632"/>
            </a:avLst>
          </a:prstGeom>
          <a:solidFill>
            <a:srgbClr val="FFFFFF"/>
          </a:solidFill>
          <a:ln w="12700">
            <a:solidFill>
              <a:srgbClr val="D1A45E"/>
            </a:solidFill>
            <a:prstDash val="solid"/>
          </a:ln>
        </p:spPr>
      </p:sp>
      <p:pic>
        <p:nvPicPr>
          <p:cNvPr id="7" name="Image 0" descr="img_34c79690f033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4984" y="2297219"/>
            <a:ext cx="4507992" cy="2592747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014984" y="5120640"/>
            <a:ext cx="450799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2A2118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兵马俑方向：俑动大秦</a:t>
            </a:r>
            <a:endParaRPr lang="en-US" sz="1100" dirty="0"/>
          </a:p>
        </p:txBody>
      </p:sp>
      <p:sp>
        <p:nvSpPr>
          <p:cNvPr id="9" name="Text 6"/>
          <p:cNvSpPr/>
          <p:nvPr/>
        </p:nvSpPr>
        <p:spPr>
          <a:xfrm>
            <a:off x="1014984" y="5303520"/>
            <a:ext cx="4507992" cy="11887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9A82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硬朗 / 力量感 / 秦文化 / 互动纪念</a:t>
            </a:r>
            <a:endParaRPr lang="en-US" sz="750" dirty="0"/>
          </a:p>
        </p:txBody>
      </p:sp>
      <p:sp>
        <p:nvSpPr>
          <p:cNvPr id="10" name="Shape 7"/>
          <p:cNvSpPr/>
          <p:nvPr/>
        </p:nvSpPr>
        <p:spPr>
          <a:xfrm>
            <a:off x="6263640" y="2011680"/>
            <a:ext cx="4846320" cy="3474720"/>
          </a:xfrm>
          <a:prstGeom prst="roundRect">
            <a:avLst>
              <a:gd name="adj" fmla="val 3158"/>
            </a:avLst>
          </a:prstGeom>
          <a:solidFill>
            <a:srgbClr val="251D17"/>
          </a:solidFill>
          <a:ln w="12700">
            <a:solidFill>
              <a:srgbClr val="6B4B25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583680" y="2395728"/>
            <a:ext cx="4251960" cy="32004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2000" b="1" dirty="0">
                <a:solidFill>
                  <a:srgbClr val="D1A45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视觉语言切换能力</a:t>
            </a:r>
            <a:endParaRPr lang="en-US" sz="2000" dirty="0"/>
          </a:p>
        </p:txBody>
      </p:sp>
      <p:sp>
        <p:nvSpPr>
          <p:cNvPr id="12" name="Text 9"/>
          <p:cNvSpPr/>
          <p:nvPr/>
        </p:nvSpPr>
        <p:spPr>
          <a:xfrm>
            <a:off x="6583680" y="2971800"/>
            <a:ext cx="3977640" cy="109728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300" dirty="0">
                <a:solidFill>
                  <a:srgbClr val="D7C2A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面对不同文博IP，我们不套用同一套审美模板，而是根据IP精神气质、受众人群和消费场景，切换产品造型、色彩、材质与互动方式。</a:t>
            </a:r>
            <a:endParaRPr lang="en-US" sz="1300" dirty="0"/>
          </a:p>
        </p:txBody>
      </p:sp>
      <p:sp>
        <p:nvSpPr>
          <p:cNvPr id="13" name="Text 10"/>
          <p:cNvSpPr/>
          <p:nvPr/>
        </p:nvSpPr>
        <p:spPr>
          <a:xfrm>
            <a:off x="6583680" y="4462272"/>
            <a:ext cx="3977640" cy="47548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250" b="1" dirty="0">
                <a:solidFill>
                  <a:srgbClr val="F7EBD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国博：精致、典雅、器物审美</a:t>
            </a:r>
            <a:endParaRPr lang="en-US" sz="1250" dirty="0"/>
          </a:p>
          <a:p>
            <a:pPr indent="0" marL="0">
              <a:buNone/>
            </a:pPr>
            <a:r>
              <a:rPr lang="en-US" sz="1250" b="1" dirty="0">
                <a:solidFill>
                  <a:srgbClr val="F7EBD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兵马俑：硬朗、力量感、秦文化记忆</a:t>
            </a:r>
            <a:endParaRPr lang="en-US" sz="1250" dirty="0"/>
          </a:p>
        </p:txBody>
      </p:sp>
      <p:sp>
        <p:nvSpPr>
          <p:cNvPr id="14" name="Text 11"/>
          <p:cNvSpPr/>
          <p:nvPr/>
        </p:nvSpPr>
        <p:spPr>
          <a:xfrm>
            <a:off x="11064240" y="6419088"/>
            <a:ext cx="502920" cy="20116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9B8A7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13</a:t>
            </a:r>
            <a:endParaRPr lang="en-US" sz="900" dirty="0"/>
          </a:p>
        </p:txBody>
      </p:sp>
      <p:sp>
        <p:nvSpPr>
          <p:cNvPr id="15" name="TextBox 14"/>
          <p:cNvSpPr txBox="1"/>
          <p:nvPr/>
        </p:nvSpPr>
        <p:spPr>
          <a:xfrm>
            <a:off x="274320" y="91440"/>
            <a:ext cx="54864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900" b="0">
                <a:solidFill>
                  <a:srgbClr val="666666"/>
                </a:solidFill>
              </a:defRPr>
            </a:pPr>
            <a:r>
              <a:t>杭州万物有灵文化科技有限公司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972800" y="6400800"/>
            <a:ext cx="109728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900">
                <a:solidFill>
                  <a:srgbClr val="666666"/>
                </a:solidFill>
              </a:defRPr>
            </a:pPr>
            <a:r>
              <a:t>13 / 14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4320" y="6400800"/>
            <a:ext cx="27432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800">
                <a:solidFill>
                  <a:srgbClr val="999999"/>
                </a:solidFill>
              </a:defRPr>
            </a:pPr>
            <a:r>
              <a:t>万物有灵｜文博IP文创商品开发体系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7F1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01752"/>
            <a:ext cx="2926080" cy="21031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950" b="1" dirty="0">
                <a:solidFill>
                  <a:srgbClr val="A36F2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14  结尾总结</a:t>
            </a:r>
            <a:endParaRPr lang="en-US" sz="950" dirty="0"/>
          </a:p>
        </p:txBody>
      </p:sp>
      <p:sp>
        <p:nvSpPr>
          <p:cNvPr id="3" name="Text 1"/>
          <p:cNvSpPr/>
          <p:nvPr/>
        </p:nvSpPr>
        <p:spPr>
          <a:xfrm>
            <a:off x="548640" y="576072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2800" b="1" dirty="0">
                <a:solidFill>
                  <a:srgbClr val="1B171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从文博IP到商品体系再到销售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566928" y="1042416"/>
            <a:ext cx="8412480" cy="29260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75665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以体系化开发，让文化资源形成持续销售价值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1051560" y="1417320"/>
            <a:ext cx="10012680" cy="713232"/>
          </a:xfrm>
          <a:prstGeom prst="roundRect">
            <a:avLst>
              <a:gd name="adj" fmla="val 12821"/>
            </a:avLst>
          </a:prstGeom>
          <a:solidFill>
            <a:srgbClr val="FFFFFF"/>
          </a:solidFill>
          <a:ln w="12700">
            <a:solidFill>
              <a:srgbClr val="E3D6C3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1051560" y="1417320"/>
            <a:ext cx="73152" cy="713232"/>
          </a:xfrm>
          <a:prstGeom prst="rect">
            <a:avLst/>
          </a:prstGeom>
          <a:solidFill>
            <a:srgbClr val="A36F2C"/>
          </a:solidFill>
          <a:ln w="12700">
            <a:solidFill>
              <a:srgbClr val="A36F2C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1252728" y="1563624"/>
            <a:ext cx="9692640" cy="25603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420" b="1" dirty="0">
                <a:solidFill>
                  <a:srgbClr val="1E181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我们理解文化资源</a:t>
            </a:r>
            <a:endParaRPr lang="en-US" sz="1420" dirty="0"/>
          </a:p>
        </p:txBody>
      </p:sp>
      <p:sp>
        <p:nvSpPr>
          <p:cNvPr id="8" name="Text 6"/>
          <p:cNvSpPr/>
          <p:nvPr/>
        </p:nvSpPr>
        <p:spPr>
          <a:xfrm>
            <a:off x="1252728" y="1892808"/>
            <a:ext cx="9665208" cy="164592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30" dirty="0">
                <a:solidFill>
                  <a:srgbClr val="6D5E4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从文物、纹样、故事和IP气质中找到可商品化的核心元素。</a:t>
            </a:r>
            <a:endParaRPr lang="en-US" sz="1030" dirty="0"/>
          </a:p>
        </p:txBody>
      </p:sp>
      <p:sp>
        <p:nvSpPr>
          <p:cNvPr id="9" name="Shape 7"/>
          <p:cNvSpPr/>
          <p:nvPr/>
        </p:nvSpPr>
        <p:spPr>
          <a:xfrm>
            <a:off x="1051560" y="2350008"/>
            <a:ext cx="10012680" cy="713232"/>
          </a:xfrm>
          <a:prstGeom prst="roundRect">
            <a:avLst>
              <a:gd name="adj" fmla="val 12821"/>
            </a:avLst>
          </a:prstGeom>
          <a:solidFill>
            <a:srgbClr val="FFFFFF"/>
          </a:solidFill>
          <a:ln w="12700">
            <a:solidFill>
              <a:srgbClr val="E3D6C3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1051560" y="2350008"/>
            <a:ext cx="73152" cy="713232"/>
          </a:xfrm>
          <a:prstGeom prst="rect">
            <a:avLst/>
          </a:prstGeom>
          <a:solidFill>
            <a:srgbClr val="B68A45"/>
          </a:solidFill>
          <a:ln w="12700">
            <a:solidFill>
              <a:srgbClr val="B68A45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1252728" y="2496312"/>
            <a:ext cx="9692640" cy="25603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420" b="1" dirty="0">
                <a:solidFill>
                  <a:srgbClr val="1E181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我们建立商品体系</a:t>
            </a:r>
            <a:endParaRPr lang="en-US" sz="1420" dirty="0"/>
          </a:p>
        </p:txBody>
      </p:sp>
      <p:sp>
        <p:nvSpPr>
          <p:cNvPr id="12" name="Text 10"/>
          <p:cNvSpPr/>
          <p:nvPr/>
        </p:nvSpPr>
        <p:spPr>
          <a:xfrm>
            <a:off x="1252728" y="2825496"/>
            <a:ext cx="9665208" cy="164592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30" dirty="0">
                <a:solidFill>
                  <a:srgbClr val="6D5E4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围绕文物系列、寓意系列、场景系列和包装系统形成产品矩阵。</a:t>
            </a:r>
            <a:endParaRPr lang="en-US" sz="1030" dirty="0"/>
          </a:p>
        </p:txBody>
      </p:sp>
      <p:sp>
        <p:nvSpPr>
          <p:cNvPr id="13" name="Shape 11"/>
          <p:cNvSpPr/>
          <p:nvPr/>
        </p:nvSpPr>
        <p:spPr>
          <a:xfrm>
            <a:off x="1051560" y="3282696"/>
            <a:ext cx="10012680" cy="713232"/>
          </a:xfrm>
          <a:prstGeom prst="roundRect">
            <a:avLst>
              <a:gd name="adj" fmla="val 12821"/>
            </a:avLst>
          </a:prstGeom>
          <a:solidFill>
            <a:srgbClr val="FFFFFF"/>
          </a:solidFill>
          <a:ln w="12700">
            <a:solidFill>
              <a:srgbClr val="E3D6C3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1051560" y="3282696"/>
            <a:ext cx="73152" cy="713232"/>
          </a:xfrm>
          <a:prstGeom prst="rect">
            <a:avLst/>
          </a:prstGeom>
          <a:solidFill>
            <a:srgbClr val="A36F2C"/>
          </a:solidFill>
          <a:ln w="12700">
            <a:solidFill>
              <a:srgbClr val="A36F2C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1252728" y="3429000"/>
            <a:ext cx="9692640" cy="25603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420" b="1" dirty="0">
                <a:solidFill>
                  <a:srgbClr val="1E181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我们推进设计落地</a:t>
            </a:r>
            <a:endParaRPr lang="en-US" sz="1420" dirty="0"/>
          </a:p>
        </p:txBody>
      </p:sp>
      <p:sp>
        <p:nvSpPr>
          <p:cNvPr id="16" name="Text 14"/>
          <p:cNvSpPr/>
          <p:nvPr/>
        </p:nvSpPr>
        <p:spPr>
          <a:xfrm>
            <a:off x="1252728" y="3758184"/>
            <a:ext cx="9665208" cy="164592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30" dirty="0">
                <a:solidFill>
                  <a:srgbClr val="6D5E4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从设计图、结构方案到样品实物，完成材质、工艺和功能转化。</a:t>
            </a:r>
            <a:endParaRPr lang="en-US" sz="1030" dirty="0"/>
          </a:p>
        </p:txBody>
      </p:sp>
      <p:sp>
        <p:nvSpPr>
          <p:cNvPr id="17" name="Shape 15"/>
          <p:cNvSpPr/>
          <p:nvPr/>
        </p:nvSpPr>
        <p:spPr>
          <a:xfrm>
            <a:off x="1051560" y="4215384"/>
            <a:ext cx="10012680" cy="713232"/>
          </a:xfrm>
          <a:prstGeom prst="roundRect">
            <a:avLst>
              <a:gd name="adj" fmla="val 12821"/>
            </a:avLst>
          </a:prstGeom>
          <a:solidFill>
            <a:srgbClr val="FFFFFF"/>
          </a:solidFill>
          <a:ln w="12700">
            <a:solidFill>
              <a:srgbClr val="E3D6C3"/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1051560" y="4215384"/>
            <a:ext cx="73152" cy="713232"/>
          </a:xfrm>
          <a:prstGeom prst="rect">
            <a:avLst/>
          </a:prstGeom>
          <a:solidFill>
            <a:srgbClr val="B68A45"/>
          </a:solidFill>
          <a:ln w="12700">
            <a:solidFill>
              <a:srgbClr val="B68A45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1252728" y="4361688"/>
            <a:ext cx="9692640" cy="25603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420" b="1" dirty="0">
                <a:solidFill>
                  <a:srgbClr val="1E181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我们承接销售表达</a:t>
            </a:r>
            <a:endParaRPr lang="en-US" sz="1420" dirty="0"/>
          </a:p>
        </p:txBody>
      </p:sp>
      <p:sp>
        <p:nvSpPr>
          <p:cNvPr id="20" name="Text 18"/>
          <p:cNvSpPr/>
          <p:nvPr/>
        </p:nvSpPr>
        <p:spPr>
          <a:xfrm>
            <a:off x="1252728" y="4690872"/>
            <a:ext cx="9665208" cy="164592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30" dirty="0">
                <a:solidFill>
                  <a:srgbClr val="6D5E4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通过命名、包装、产品图、场景图和陈列组合，帮助商品进入真实销售场景。</a:t>
            </a:r>
            <a:endParaRPr lang="en-US" sz="1030" dirty="0"/>
          </a:p>
        </p:txBody>
      </p:sp>
      <p:sp>
        <p:nvSpPr>
          <p:cNvPr id="21" name="Text 19"/>
          <p:cNvSpPr/>
          <p:nvPr/>
        </p:nvSpPr>
        <p:spPr>
          <a:xfrm>
            <a:off x="1234440" y="5687568"/>
            <a:ext cx="9692640" cy="41148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2400" b="1" dirty="0">
                <a:solidFill>
                  <a:srgbClr val="3A2B1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让文化资源成为可被购买、使用和传播的商品体系。</a:t>
            </a:r>
            <a:endParaRPr lang="en-US" sz="2400" dirty="0"/>
          </a:p>
        </p:txBody>
      </p:sp>
      <p:sp>
        <p:nvSpPr>
          <p:cNvPr id="22" name="Text 20"/>
          <p:cNvSpPr/>
          <p:nvPr/>
        </p:nvSpPr>
        <p:spPr>
          <a:xfrm>
            <a:off x="548640" y="6473952"/>
            <a:ext cx="4206240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800" dirty="0">
                <a:solidFill>
                  <a:srgbClr val="9B8A7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万物有灵｜文博IP文创商品开发体系</a:t>
            </a:r>
            <a:endParaRPr lang="en-US" sz="800" dirty="0"/>
          </a:p>
        </p:txBody>
      </p:sp>
      <p:sp>
        <p:nvSpPr>
          <p:cNvPr id="23" name="Text 21"/>
          <p:cNvSpPr/>
          <p:nvPr/>
        </p:nvSpPr>
        <p:spPr>
          <a:xfrm>
            <a:off x="11064240" y="6419088"/>
            <a:ext cx="502920" cy="20116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9B8A7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11</a:t>
            </a:r>
            <a:endParaRPr lang="en-US" sz="900" dirty="0"/>
          </a:p>
        </p:txBody>
      </p:sp>
      <p:sp>
        <p:nvSpPr>
          <p:cNvPr id="24" name="TextBox 23"/>
          <p:cNvSpPr txBox="1"/>
          <p:nvPr/>
        </p:nvSpPr>
        <p:spPr>
          <a:xfrm>
            <a:off x="274320" y="91440"/>
            <a:ext cx="54864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900" b="0">
                <a:solidFill>
                  <a:srgbClr val="666666"/>
                </a:solidFill>
              </a:defRPr>
            </a:pPr>
            <a:r>
              <a:t>杭州万物有灵文化科技有限公司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972800" y="6400800"/>
            <a:ext cx="109728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900">
                <a:solidFill>
                  <a:srgbClr val="666666"/>
                </a:solidFill>
              </a:defRPr>
            </a:pPr>
            <a:r>
              <a:t>14 / 14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74320" y="6400800"/>
            <a:ext cx="27432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800">
                <a:solidFill>
                  <a:srgbClr val="999999"/>
                </a:solidFill>
              </a:defRPr>
            </a:pPr>
            <a:r>
              <a:t>万物有灵｜文博IP文创商品开发体系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7F1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01752"/>
            <a:ext cx="2926080" cy="21031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950" b="1" dirty="0">
                <a:solidFill>
                  <a:srgbClr val="A36F2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  总体路径</a:t>
            </a:r>
            <a:endParaRPr lang="en-US" sz="950" dirty="0"/>
          </a:p>
        </p:txBody>
      </p:sp>
      <p:sp>
        <p:nvSpPr>
          <p:cNvPr id="3" name="Text 1"/>
          <p:cNvSpPr/>
          <p:nvPr/>
        </p:nvSpPr>
        <p:spPr>
          <a:xfrm>
            <a:off x="548640" y="576072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2800" b="1" dirty="0">
                <a:solidFill>
                  <a:srgbClr val="1B171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从文博资源到商品销售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566928" y="1042416"/>
            <a:ext cx="8412480" cy="29260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75665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把文化资产转化为消费者愿意购买的商品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594360" y="1847088"/>
            <a:ext cx="1865376" cy="2468880"/>
          </a:xfrm>
          <a:prstGeom prst="roundRect">
            <a:avLst>
              <a:gd name="adj" fmla="val 4902"/>
            </a:avLst>
          </a:prstGeom>
          <a:solidFill>
            <a:srgbClr val="F0E3CF"/>
          </a:solidFill>
          <a:ln w="12700">
            <a:solidFill>
              <a:srgbClr val="E2D2BA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740664" y="2029968"/>
            <a:ext cx="502920" cy="27432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B07A2B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1700" dirty="0"/>
          </a:p>
        </p:txBody>
      </p:sp>
      <p:sp>
        <p:nvSpPr>
          <p:cNvPr id="7" name="Text 5"/>
          <p:cNvSpPr/>
          <p:nvPr/>
        </p:nvSpPr>
        <p:spPr>
          <a:xfrm>
            <a:off x="740664" y="2487168"/>
            <a:ext cx="1572768" cy="310896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450" b="1" dirty="0">
                <a:solidFill>
                  <a:srgbClr val="211A1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文化资源识别</a:t>
            </a:r>
            <a:endParaRPr lang="en-US" sz="1450" dirty="0"/>
          </a:p>
        </p:txBody>
      </p:sp>
      <p:sp>
        <p:nvSpPr>
          <p:cNvPr id="8" name="Text 6"/>
          <p:cNvSpPr/>
          <p:nvPr/>
        </p:nvSpPr>
        <p:spPr>
          <a:xfrm>
            <a:off x="740664" y="2926080"/>
            <a:ext cx="1572768" cy="777240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50" dirty="0">
                <a:solidFill>
                  <a:srgbClr val="6B5B4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梳理文物、纹样、故事、色彩与精神气质</a:t>
            </a:r>
            <a:endParaRPr lang="en-US" sz="1050" dirty="0"/>
          </a:p>
        </p:txBody>
      </p:sp>
      <p:sp>
        <p:nvSpPr>
          <p:cNvPr id="9" name="Shape 7"/>
          <p:cNvSpPr/>
          <p:nvPr/>
        </p:nvSpPr>
        <p:spPr>
          <a:xfrm rot="5400000">
            <a:off x="2523744" y="2743200"/>
            <a:ext cx="182880" cy="256032"/>
          </a:xfrm>
          <a:prstGeom prst="triangle">
            <a:avLst/>
          </a:prstGeom>
          <a:solidFill>
            <a:srgbClr val="B89255"/>
          </a:solidFill>
          <a:ln w="12700">
            <a:solidFill>
              <a:srgbClr val="B89255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2862072" y="1847088"/>
            <a:ext cx="1865376" cy="2468880"/>
          </a:xfrm>
          <a:prstGeom prst="roundRect">
            <a:avLst>
              <a:gd name="adj" fmla="val 4902"/>
            </a:avLst>
          </a:prstGeom>
          <a:solidFill>
            <a:srgbClr val="FFFFFF"/>
          </a:solidFill>
          <a:ln w="12700">
            <a:solidFill>
              <a:srgbClr val="E2D2BA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3008376" y="2029968"/>
            <a:ext cx="502920" cy="27432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B07A2B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1700" dirty="0"/>
          </a:p>
        </p:txBody>
      </p:sp>
      <p:sp>
        <p:nvSpPr>
          <p:cNvPr id="12" name="Text 10"/>
          <p:cNvSpPr/>
          <p:nvPr/>
        </p:nvSpPr>
        <p:spPr>
          <a:xfrm>
            <a:off x="3008376" y="2487168"/>
            <a:ext cx="1572768" cy="310896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450" b="1" dirty="0">
                <a:solidFill>
                  <a:srgbClr val="211A1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视觉语言转译</a:t>
            </a:r>
            <a:endParaRPr lang="en-US" sz="1450" dirty="0"/>
          </a:p>
        </p:txBody>
      </p:sp>
      <p:sp>
        <p:nvSpPr>
          <p:cNvPr id="13" name="Text 11"/>
          <p:cNvSpPr/>
          <p:nvPr/>
        </p:nvSpPr>
        <p:spPr>
          <a:xfrm>
            <a:off x="3008376" y="2926080"/>
            <a:ext cx="1572768" cy="777240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50" dirty="0">
                <a:solidFill>
                  <a:srgbClr val="6B5B4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转化为消费者能理解、愿意亲近的视觉语言</a:t>
            </a:r>
            <a:endParaRPr lang="en-US" sz="1050" dirty="0"/>
          </a:p>
        </p:txBody>
      </p:sp>
      <p:sp>
        <p:nvSpPr>
          <p:cNvPr id="14" name="Shape 12"/>
          <p:cNvSpPr/>
          <p:nvPr/>
        </p:nvSpPr>
        <p:spPr>
          <a:xfrm rot="5400000">
            <a:off x="4791456" y="2743200"/>
            <a:ext cx="182880" cy="256032"/>
          </a:xfrm>
          <a:prstGeom prst="triangle">
            <a:avLst/>
          </a:prstGeom>
          <a:solidFill>
            <a:srgbClr val="B89255"/>
          </a:solidFill>
          <a:ln w="12700">
            <a:solidFill>
              <a:srgbClr val="B89255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5129784" y="1847088"/>
            <a:ext cx="1865376" cy="2468880"/>
          </a:xfrm>
          <a:prstGeom prst="roundRect">
            <a:avLst>
              <a:gd name="adj" fmla="val 4902"/>
            </a:avLst>
          </a:prstGeom>
          <a:solidFill>
            <a:srgbClr val="F0E3CF"/>
          </a:solidFill>
          <a:ln w="12700">
            <a:solidFill>
              <a:srgbClr val="E2D2BA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276088" y="2029968"/>
            <a:ext cx="502920" cy="27432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B07A2B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1700" dirty="0"/>
          </a:p>
        </p:txBody>
      </p:sp>
      <p:sp>
        <p:nvSpPr>
          <p:cNvPr id="17" name="Text 15"/>
          <p:cNvSpPr/>
          <p:nvPr/>
        </p:nvSpPr>
        <p:spPr>
          <a:xfrm>
            <a:off x="5276088" y="2487168"/>
            <a:ext cx="1572768" cy="310896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450" b="1" dirty="0">
                <a:solidFill>
                  <a:srgbClr val="211A1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商品系列开发</a:t>
            </a:r>
            <a:endParaRPr lang="en-US" sz="1450" dirty="0"/>
          </a:p>
        </p:txBody>
      </p:sp>
      <p:sp>
        <p:nvSpPr>
          <p:cNvPr id="18" name="Text 16"/>
          <p:cNvSpPr/>
          <p:nvPr/>
        </p:nvSpPr>
        <p:spPr>
          <a:xfrm>
            <a:off x="5276088" y="2926080"/>
            <a:ext cx="1572768" cy="777240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50" dirty="0">
                <a:solidFill>
                  <a:srgbClr val="6B5B4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围绕人群、价格带和使用场景形成产品组合</a:t>
            </a:r>
            <a:endParaRPr lang="en-US" sz="1050" dirty="0"/>
          </a:p>
        </p:txBody>
      </p:sp>
      <p:sp>
        <p:nvSpPr>
          <p:cNvPr id="19" name="Shape 17"/>
          <p:cNvSpPr/>
          <p:nvPr/>
        </p:nvSpPr>
        <p:spPr>
          <a:xfrm rot="5400000">
            <a:off x="7059168" y="2743200"/>
            <a:ext cx="182880" cy="256032"/>
          </a:xfrm>
          <a:prstGeom prst="triangle">
            <a:avLst/>
          </a:prstGeom>
          <a:solidFill>
            <a:srgbClr val="B89255"/>
          </a:solidFill>
          <a:ln w="12700">
            <a:solidFill>
              <a:srgbClr val="B89255"/>
            </a:solidFill>
            <a:prstDash val="solid"/>
          </a:ln>
        </p:spPr>
      </p:sp>
      <p:sp>
        <p:nvSpPr>
          <p:cNvPr id="20" name="Shape 18"/>
          <p:cNvSpPr/>
          <p:nvPr/>
        </p:nvSpPr>
        <p:spPr>
          <a:xfrm>
            <a:off x="7397496" y="1847088"/>
            <a:ext cx="1865376" cy="2468880"/>
          </a:xfrm>
          <a:prstGeom prst="roundRect">
            <a:avLst>
              <a:gd name="adj" fmla="val 4902"/>
            </a:avLst>
          </a:prstGeom>
          <a:solidFill>
            <a:srgbClr val="FFFFFF"/>
          </a:solidFill>
          <a:ln w="12700">
            <a:solidFill>
              <a:srgbClr val="E2D2BA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7543800" y="2029968"/>
            <a:ext cx="502920" cy="27432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B07A2B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1700" dirty="0"/>
          </a:p>
        </p:txBody>
      </p:sp>
      <p:sp>
        <p:nvSpPr>
          <p:cNvPr id="22" name="Text 20"/>
          <p:cNvSpPr/>
          <p:nvPr/>
        </p:nvSpPr>
        <p:spPr>
          <a:xfrm>
            <a:off x="7543800" y="2487168"/>
            <a:ext cx="1572768" cy="310896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450" b="1" dirty="0">
                <a:solidFill>
                  <a:srgbClr val="211A1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工艺与实物落地</a:t>
            </a:r>
            <a:endParaRPr lang="en-US" sz="1450" dirty="0"/>
          </a:p>
        </p:txBody>
      </p:sp>
      <p:sp>
        <p:nvSpPr>
          <p:cNvPr id="23" name="Text 21"/>
          <p:cNvSpPr/>
          <p:nvPr/>
        </p:nvSpPr>
        <p:spPr>
          <a:xfrm>
            <a:off x="7543800" y="2926080"/>
            <a:ext cx="1572768" cy="777240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50" dirty="0">
                <a:solidFill>
                  <a:srgbClr val="6B5B4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推进材质、结构、尺寸、打样和细节优化</a:t>
            </a:r>
            <a:endParaRPr lang="en-US" sz="1050" dirty="0"/>
          </a:p>
        </p:txBody>
      </p:sp>
      <p:sp>
        <p:nvSpPr>
          <p:cNvPr id="24" name="Shape 22"/>
          <p:cNvSpPr/>
          <p:nvPr/>
        </p:nvSpPr>
        <p:spPr>
          <a:xfrm rot="5400000">
            <a:off x="9326880" y="2743200"/>
            <a:ext cx="182880" cy="256032"/>
          </a:xfrm>
          <a:prstGeom prst="triangle">
            <a:avLst/>
          </a:prstGeom>
          <a:solidFill>
            <a:srgbClr val="B89255"/>
          </a:solidFill>
          <a:ln w="12700">
            <a:solidFill>
              <a:srgbClr val="B89255"/>
            </a:solidFill>
            <a:prstDash val="solid"/>
          </a:ln>
        </p:spPr>
      </p:sp>
      <p:sp>
        <p:nvSpPr>
          <p:cNvPr id="25" name="Shape 23"/>
          <p:cNvSpPr/>
          <p:nvPr/>
        </p:nvSpPr>
        <p:spPr>
          <a:xfrm>
            <a:off x="9665208" y="1847088"/>
            <a:ext cx="1865376" cy="2468880"/>
          </a:xfrm>
          <a:prstGeom prst="roundRect">
            <a:avLst>
              <a:gd name="adj" fmla="val 4902"/>
            </a:avLst>
          </a:prstGeom>
          <a:solidFill>
            <a:srgbClr val="F0E3CF"/>
          </a:solidFill>
          <a:ln w="12700">
            <a:solidFill>
              <a:srgbClr val="E2D2BA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9811512" y="2029968"/>
            <a:ext cx="502920" cy="27432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B07A2B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1700" dirty="0"/>
          </a:p>
        </p:txBody>
      </p:sp>
      <p:sp>
        <p:nvSpPr>
          <p:cNvPr id="27" name="Text 25"/>
          <p:cNvSpPr/>
          <p:nvPr/>
        </p:nvSpPr>
        <p:spPr>
          <a:xfrm>
            <a:off x="9811512" y="2487168"/>
            <a:ext cx="1572768" cy="310896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450" b="1" dirty="0">
                <a:solidFill>
                  <a:srgbClr val="211A1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销售表达承接</a:t>
            </a:r>
            <a:endParaRPr lang="en-US" sz="1450" dirty="0"/>
          </a:p>
        </p:txBody>
      </p:sp>
      <p:sp>
        <p:nvSpPr>
          <p:cNvPr id="28" name="Text 26"/>
          <p:cNvSpPr/>
          <p:nvPr/>
        </p:nvSpPr>
        <p:spPr>
          <a:xfrm>
            <a:off x="9811512" y="2926080"/>
            <a:ext cx="1572768" cy="777240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50" dirty="0">
                <a:solidFill>
                  <a:srgbClr val="6B5B4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形成包装、场景图、产品组合和渠道陈列方式</a:t>
            </a:r>
            <a:endParaRPr lang="en-US" sz="1050" dirty="0"/>
          </a:p>
        </p:txBody>
      </p:sp>
      <p:sp>
        <p:nvSpPr>
          <p:cNvPr id="29" name="Text 27"/>
          <p:cNvSpPr/>
          <p:nvPr/>
        </p:nvSpPr>
        <p:spPr>
          <a:xfrm>
            <a:off x="1097280" y="5102352"/>
            <a:ext cx="9966960" cy="41148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3A2B1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文化不只停留在内容表达，而是通过产品系列、工艺细节与销售呈现进入真实消费场景。</a:t>
            </a:r>
            <a:endParaRPr lang="en-US" sz="2000" dirty="0"/>
          </a:p>
        </p:txBody>
      </p:sp>
      <p:sp>
        <p:nvSpPr>
          <p:cNvPr id="30" name="Text 28"/>
          <p:cNvSpPr/>
          <p:nvPr/>
        </p:nvSpPr>
        <p:spPr>
          <a:xfrm>
            <a:off x="548640" y="6473952"/>
            <a:ext cx="4206240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800" dirty="0">
                <a:solidFill>
                  <a:srgbClr val="9B8A7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万物有灵｜文博IP文创商品开发体系</a:t>
            </a:r>
            <a:endParaRPr lang="en-US" sz="800" dirty="0"/>
          </a:p>
        </p:txBody>
      </p:sp>
      <p:sp>
        <p:nvSpPr>
          <p:cNvPr id="31" name="Text 29"/>
          <p:cNvSpPr/>
          <p:nvPr/>
        </p:nvSpPr>
        <p:spPr>
          <a:xfrm>
            <a:off x="11064240" y="6419088"/>
            <a:ext cx="502920" cy="20116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9B8A7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00" dirty="0"/>
          </a:p>
        </p:txBody>
      </p:sp>
      <p:sp>
        <p:nvSpPr>
          <p:cNvPr id="32" name="TextBox 31"/>
          <p:cNvSpPr txBox="1"/>
          <p:nvPr/>
        </p:nvSpPr>
        <p:spPr>
          <a:xfrm>
            <a:off x="274320" y="91440"/>
            <a:ext cx="54864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900" b="0">
                <a:solidFill>
                  <a:srgbClr val="666666"/>
                </a:solidFill>
              </a:defRPr>
            </a:pPr>
            <a:r>
              <a:t>杭州万物有灵文化科技有限公司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972800" y="6400800"/>
            <a:ext cx="109728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900">
                <a:solidFill>
                  <a:srgbClr val="666666"/>
                </a:solidFill>
              </a:defRPr>
            </a:pPr>
            <a:r>
              <a:t>2 / 14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74320" y="6400800"/>
            <a:ext cx="27432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800">
                <a:solidFill>
                  <a:srgbClr val="999999"/>
                </a:solidFill>
              </a:defRPr>
            </a:pPr>
            <a:r>
              <a:t>万物有灵｜文博IP文创商品开发体系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BF7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01752"/>
            <a:ext cx="2926080" cy="21031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950" b="1" dirty="0">
                <a:solidFill>
                  <a:srgbClr val="A36F2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  开发体系</a:t>
            </a:r>
            <a:endParaRPr lang="en-US" sz="950" dirty="0"/>
          </a:p>
        </p:txBody>
      </p:sp>
      <p:sp>
        <p:nvSpPr>
          <p:cNvPr id="3" name="Text 1"/>
          <p:cNvSpPr/>
          <p:nvPr/>
        </p:nvSpPr>
        <p:spPr>
          <a:xfrm>
            <a:off x="548640" y="576072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2800" b="1" dirty="0">
                <a:solidFill>
                  <a:srgbClr val="1B171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从IP元素到产品矩阵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566928" y="1042416"/>
            <a:ext cx="8412480" cy="29260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75665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围绕IP核心元素建立可持续开发的产品矩阵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777240" y="1627632"/>
            <a:ext cx="3063240" cy="1097280"/>
          </a:xfrm>
          <a:prstGeom prst="roundRect">
            <a:avLst>
              <a:gd name="adj" fmla="val 8333"/>
            </a:avLst>
          </a:prstGeom>
          <a:solidFill>
            <a:srgbClr val="FFFFFF"/>
          </a:solidFill>
          <a:ln w="12700">
            <a:solidFill>
              <a:srgbClr val="E3D6C3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777240" y="1627632"/>
            <a:ext cx="73152" cy="1097280"/>
          </a:xfrm>
          <a:prstGeom prst="rect">
            <a:avLst/>
          </a:prstGeom>
          <a:solidFill>
            <a:srgbClr val="A36F2C"/>
          </a:solidFill>
          <a:ln w="12700">
            <a:solidFill>
              <a:srgbClr val="A36F2C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978408" y="1773936"/>
            <a:ext cx="2743200" cy="25603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420" b="1" dirty="0">
                <a:solidFill>
                  <a:srgbClr val="1E181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元素识别</a:t>
            </a:r>
            <a:endParaRPr lang="en-US" sz="1420" dirty="0"/>
          </a:p>
        </p:txBody>
      </p:sp>
      <p:sp>
        <p:nvSpPr>
          <p:cNvPr id="8" name="Text 6"/>
          <p:cNvSpPr/>
          <p:nvPr/>
        </p:nvSpPr>
        <p:spPr>
          <a:xfrm>
            <a:off x="978408" y="2103120"/>
            <a:ext cx="2715768" cy="548640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30" dirty="0">
                <a:solidFill>
                  <a:srgbClr val="6D5E4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文物造型 / 纹样 / 典故 / 色彩</a:t>
            </a:r>
            <a:endParaRPr lang="en-US" sz="1030" dirty="0"/>
          </a:p>
        </p:txBody>
      </p:sp>
      <p:sp>
        <p:nvSpPr>
          <p:cNvPr id="9" name="Shape 7"/>
          <p:cNvSpPr/>
          <p:nvPr/>
        </p:nvSpPr>
        <p:spPr>
          <a:xfrm>
            <a:off x="4526280" y="1627632"/>
            <a:ext cx="3063240" cy="1097280"/>
          </a:xfrm>
          <a:prstGeom prst="roundRect">
            <a:avLst>
              <a:gd name="adj" fmla="val 8333"/>
            </a:avLst>
          </a:prstGeom>
          <a:solidFill>
            <a:srgbClr val="FFFFFF"/>
          </a:solidFill>
          <a:ln w="12700">
            <a:solidFill>
              <a:srgbClr val="E3D6C3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4526280" y="1627632"/>
            <a:ext cx="73152" cy="1097280"/>
          </a:xfrm>
          <a:prstGeom prst="rect">
            <a:avLst/>
          </a:prstGeom>
          <a:solidFill>
            <a:srgbClr val="B68A45"/>
          </a:solidFill>
          <a:ln w="12700">
            <a:solidFill>
              <a:srgbClr val="B68A45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4727448" y="1773936"/>
            <a:ext cx="2743200" cy="25603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420" b="1" dirty="0">
                <a:solidFill>
                  <a:srgbClr val="1E181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消费转译</a:t>
            </a:r>
            <a:endParaRPr lang="en-US" sz="1420" dirty="0"/>
          </a:p>
        </p:txBody>
      </p:sp>
      <p:sp>
        <p:nvSpPr>
          <p:cNvPr id="12" name="Text 10"/>
          <p:cNvSpPr/>
          <p:nvPr/>
        </p:nvSpPr>
        <p:spPr>
          <a:xfrm>
            <a:off x="4727448" y="2103120"/>
            <a:ext cx="2715768" cy="548640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30" dirty="0">
                <a:solidFill>
                  <a:srgbClr val="6D5E4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年轻化 / 亲和化 / 功能化 / 礼赠化</a:t>
            </a:r>
            <a:endParaRPr lang="en-US" sz="1030" dirty="0"/>
          </a:p>
        </p:txBody>
      </p:sp>
      <p:sp>
        <p:nvSpPr>
          <p:cNvPr id="13" name="Shape 11"/>
          <p:cNvSpPr/>
          <p:nvPr/>
        </p:nvSpPr>
        <p:spPr>
          <a:xfrm>
            <a:off x="8275320" y="1627632"/>
            <a:ext cx="3063240" cy="1097280"/>
          </a:xfrm>
          <a:prstGeom prst="roundRect">
            <a:avLst>
              <a:gd name="adj" fmla="val 8333"/>
            </a:avLst>
          </a:prstGeom>
          <a:solidFill>
            <a:srgbClr val="FFFFFF"/>
          </a:solidFill>
          <a:ln w="12700">
            <a:solidFill>
              <a:srgbClr val="E3D6C3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8275320" y="1627632"/>
            <a:ext cx="73152" cy="1097280"/>
          </a:xfrm>
          <a:prstGeom prst="rect">
            <a:avLst/>
          </a:prstGeom>
          <a:solidFill>
            <a:srgbClr val="A36F2C"/>
          </a:solidFill>
          <a:ln w="12700">
            <a:solidFill>
              <a:srgbClr val="A36F2C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8476488" y="1773936"/>
            <a:ext cx="2743200" cy="25603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420" b="1" dirty="0">
                <a:solidFill>
                  <a:srgbClr val="1E181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系列规划</a:t>
            </a:r>
            <a:endParaRPr lang="en-US" sz="1420" dirty="0"/>
          </a:p>
        </p:txBody>
      </p:sp>
      <p:sp>
        <p:nvSpPr>
          <p:cNvPr id="16" name="Text 14"/>
          <p:cNvSpPr/>
          <p:nvPr/>
        </p:nvSpPr>
        <p:spPr>
          <a:xfrm>
            <a:off x="8476488" y="2103120"/>
            <a:ext cx="2715768" cy="548640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30" dirty="0">
                <a:solidFill>
                  <a:srgbClr val="6D5E4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一个文物形成一组产品；一个寓意形成一组产品</a:t>
            </a:r>
            <a:endParaRPr lang="en-US" sz="1030" dirty="0"/>
          </a:p>
        </p:txBody>
      </p:sp>
      <p:sp>
        <p:nvSpPr>
          <p:cNvPr id="17" name="Shape 15"/>
          <p:cNvSpPr/>
          <p:nvPr/>
        </p:nvSpPr>
        <p:spPr>
          <a:xfrm>
            <a:off x="777240" y="3703320"/>
            <a:ext cx="3063240" cy="1097280"/>
          </a:xfrm>
          <a:prstGeom prst="roundRect">
            <a:avLst>
              <a:gd name="adj" fmla="val 8333"/>
            </a:avLst>
          </a:prstGeom>
          <a:solidFill>
            <a:srgbClr val="FFFFFF"/>
          </a:solidFill>
          <a:ln w="12700">
            <a:solidFill>
              <a:srgbClr val="E3D6C3"/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777240" y="3703320"/>
            <a:ext cx="73152" cy="1097280"/>
          </a:xfrm>
          <a:prstGeom prst="rect">
            <a:avLst/>
          </a:prstGeom>
          <a:solidFill>
            <a:srgbClr val="B68A45"/>
          </a:solidFill>
          <a:ln w="12700">
            <a:solidFill>
              <a:srgbClr val="B68A45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978408" y="3849624"/>
            <a:ext cx="2743200" cy="25603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420" b="1" dirty="0">
                <a:solidFill>
                  <a:srgbClr val="1E181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品类落位</a:t>
            </a:r>
            <a:endParaRPr lang="en-US" sz="1420" dirty="0"/>
          </a:p>
        </p:txBody>
      </p:sp>
      <p:sp>
        <p:nvSpPr>
          <p:cNvPr id="20" name="Text 18"/>
          <p:cNvSpPr/>
          <p:nvPr/>
        </p:nvSpPr>
        <p:spPr>
          <a:xfrm>
            <a:off x="978408" y="4178808"/>
            <a:ext cx="2715768" cy="548640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30" dirty="0">
                <a:solidFill>
                  <a:srgbClr val="6D5E4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饰品 / 毛绒 / 包袋 / 家居 / 文具 / 互动纪念品</a:t>
            </a:r>
            <a:endParaRPr lang="en-US" sz="1030" dirty="0"/>
          </a:p>
        </p:txBody>
      </p:sp>
      <p:sp>
        <p:nvSpPr>
          <p:cNvPr id="21" name="Shape 19"/>
          <p:cNvSpPr/>
          <p:nvPr/>
        </p:nvSpPr>
        <p:spPr>
          <a:xfrm>
            <a:off x="4526280" y="3703320"/>
            <a:ext cx="3063240" cy="1097280"/>
          </a:xfrm>
          <a:prstGeom prst="roundRect">
            <a:avLst>
              <a:gd name="adj" fmla="val 8333"/>
            </a:avLst>
          </a:prstGeom>
          <a:solidFill>
            <a:srgbClr val="FFFFFF"/>
          </a:solidFill>
          <a:ln w="12700">
            <a:solidFill>
              <a:srgbClr val="E3D6C3"/>
            </a:solidFill>
            <a:prstDash val="solid"/>
          </a:ln>
        </p:spPr>
      </p:sp>
      <p:sp>
        <p:nvSpPr>
          <p:cNvPr id="22" name="Shape 20"/>
          <p:cNvSpPr/>
          <p:nvPr/>
        </p:nvSpPr>
        <p:spPr>
          <a:xfrm>
            <a:off x="4526280" y="3703320"/>
            <a:ext cx="73152" cy="1097280"/>
          </a:xfrm>
          <a:prstGeom prst="rect">
            <a:avLst/>
          </a:prstGeom>
          <a:solidFill>
            <a:srgbClr val="A36F2C"/>
          </a:solidFill>
          <a:ln w="12700">
            <a:solidFill>
              <a:srgbClr val="A36F2C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4727448" y="3849624"/>
            <a:ext cx="2743200" cy="25603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420" b="1" dirty="0">
                <a:solidFill>
                  <a:srgbClr val="1E181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销售呈现</a:t>
            </a:r>
            <a:endParaRPr lang="en-US" sz="1420" dirty="0"/>
          </a:p>
        </p:txBody>
      </p:sp>
      <p:sp>
        <p:nvSpPr>
          <p:cNvPr id="24" name="Text 22"/>
          <p:cNvSpPr/>
          <p:nvPr/>
        </p:nvSpPr>
        <p:spPr>
          <a:xfrm>
            <a:off x="4727448" y="4178808"/>
            <a:ext cx="2715768" cy="548640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30" dirty="0">
                <a:solidFill>
                  <a:srgbClr val="6D5E4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包装 / 命名 / 场景图 / 陈列组合</a:t>
            </a:r>
            <a:endParaRPr lang="en-US" sz="1030" dirty="0"/>
          </a:p>
        </p:txBody>
      </p:sp>
      <p:sp>
        <p:nvSpPr>
          <p:cNvPr id="25" name="Text 23"/>
          <p:cNvSpPr/>
          <p:nvPr/>
        </p:nvSpPr>
        <p:spPr>
          <a:xfrm>
            <a:off x="1691640" y="5321808"/>
            <a:ext cx="8778240" cy="310896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2100" b="1" dirty="0">
                <a:solidFill>
                  <a:srgbClr val="3A2B1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核心不是“做一个产品”，而是建立可持续延展的商品矩阵。</a:t>
            </a:r>
            <a:endParaRPr lang="en-US" sz="2100" dirty="0"/>
          </a:p>
        </p:txBody>
      </p:sp>
      <p:sp>
        <p:nvSpPr>
          <p:cNvPr id="26" name="Text 24"/>
          <p:cNvSpPr/>
          <p:nvPr/>
        </p:nvSpPr>
        <p:spPr>
          <a:xfrm>
            <a:off x="548640" y="6473952"/>
            <a:ext cx="4206240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800" dirty="0">
                <a:solidFill>
                  <a:srgbClr val="9B8A7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万物有灵｜文博IP文创商品开发体系</a:t>
            </a:r>
            <a:endParaRPr lang="en-US" sz="800" dirty="0"/>
          </a:p>
        </p:txBody>
      </p:sp>
      <p:sp>
        <p:nvSpPr>
          <p:cNvPr id="27" name="Text 25"/>
          <p:cNvSpPr/>
          <p:nvPr/>
        </p:nvSpPr>
        <p:spPr>
          <a:xfrm>
            <a:off x="11064240" y="6419088"/>
            <a:ext cx="502920" cy="20116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9B8A7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00" dirty="0"/>
          </a:p>
        </p:txBody>
      </p:sp>
      <p:sp>
        <p:nvSpPr>
          <p:cNvPr id="28" name="TextBox 27"/>
          <p:cNvSpPr txBox="1"/>
          <p:nvPr/>
        </p:nvSpPr>
        <p:spPr>
          <a:xfrm>
            <a:off x="274320" y="91440"/>
            <a:ext cx="54864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900" b="0">
                <a:solidFill>
                  <a:srgbClr val="666666"/>
                </a:solidFill>
              </a:defRPr>
            </a:pPr>
            <a:r>
              <a:t>杭州万物有灵文化科技有限公司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972800" y="6400800"/>
            <a:ext cx="109728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900">
                <a:solidFill>
                  <a:srgbClr val="666666"/>
                </a:solidFill>
              </a:defRPr>
            </a:pPr>
            <a:r>
              <a:t>3 / 14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74320" y="6400800"/>
            <a:ext cx="27432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800">
                <a:solidFill>
                  <a:srgbClr val="999999"/>
                </a:solidFill>
              </a:defRPr>
            </a:pPr>
            <a:r>
              <a:t>万物有灵｜文博IP文创商品开发体系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1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01752"/>
            <a:ext cx="2926080" cy="21031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950" b="1" dirty="0">
                <a:solidFill>
                  <a:srgbClr val="A36F2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  产品结构总览</a:t>
            </a:r>
            <a:endParaRPr lang="en-US" sz="950" dirty="0"/>
          </a:p>
        </p:txBody>
      </p:sp>
      <p:sp>
        <p:nvSpPr>
          <p:cNvPr id="3" name="Text 1"/>
          <p:cNvSpPr/>
          <p:nvPr/>
        </p:nvSpPr>
        <p:spPr>
          <a:xfrm>
            <a:off x="548640" y="576072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2800" b="1" dirty="0">
                <a:solidFill>
                  <a:srgbClr val="1B171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以系列而非单品组织开发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566928" y="1042416"/>
            <a:ext cx="8412480" cy="29260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75665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从一个文物、一个寓意、一个场景延展出多款商品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960120" y="1664208"/>
            <a:ext cx="4709160" cy="1417320"/>
          </a:xfrm>
          <a:prstGeom prst="roundRect">
            <a:avLst>
              <a:gd name="adj" fmla="val 7742"/>
            </a:avLst>
          </a:prstGeom>
          <a:solidFill>
            <a:srgbClr val="FFFFFF"/>
          </a:solidFill>
          <a:ln w="12700">
            <a:solidFill>
              <a:srgbClr val="E2D4C0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1179576" y="1920240"/>
            <a:ext cx="438912" cy="27432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B07A2B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1700" dirty="0"/>
          </a:p>
        </p:txBody>
      </p:sp>
      <p:sp>
        <p:nvSpPr>
          <p:cNvPr id="7" name="Text 5"/>
          <p:cNvSpPr/>
          <p:nvPr/>
        </p:nvSpPr>
        <p:spPr>
          <a:xfrm>
            <a:off x="1801368" y="1892808"/>
            <a:ext cx="3337560" cy="25603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1E181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文物系列延展</a:t>
            </a:r>
            <a:endParaRPr lang="en-US" sz="1700" dirty="0"/>
          </a:p>
        </p:txBody>
      </p:sp>
      <p:sp>
        <p:nvSpPr>
          <p:cNvPr id="8" name="Text 6"/>
          <p:cNvSpPr/>
          <p:nvPr/>
        </p:nvSpPr>
        <p:spPr>
          <a:xfrm>
            <a:off x="1801368" y="2286000"/>
            <a:ext cx="3429000" cy="420624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080" dirty="0">
                <a:solidFill>
                  <a:srgbClr val="6B5B4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围绕凤冠、桃花洞釉、闹蛾扑花等文物元素，延展出日常应用商品。</a:t>
            </a:r>
            <a:endParaRPr lang="en-US" sz="1080" dirty="0"/>
          </a:p>
        </p:txBody>
      </p:sp>
      <p:sp>
        <p:nvSpPr>
          <p:cNvPr id="9" name="Shape 7"/>
          <p:cNvSpPr/>
          <p:nvPr/>
        </p:nvSpPr>
        <p:spPr>
          <a:xfrm>
            <a:off x="6217920" y="1664208"/>
            <a:ext cx="4709160" cy="1417320"/>
          </a:xfrm>
          <a:prstGeom prst="roundRect">
            <a:avLst>
              <a:gd name="adj" fmla="val 7742"/>
            </a:avLst>
          </a:prstGeom>
          <a:solidFill>
            <a:srgbClr val="FFFFFF"/>
          </a:solidFill>
          <a:ln w="12700">
            <a:solidFill>
              <a:srgbClr val="E2D4C0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6437376" y="1920240"/>
            <a:ext cx="438912" cy="27432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B07A2B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1700" dirty="0"/>
          </a:p>
        </p:txBody>
      </p:sp>
      <p:sp>
        <p:nvSpPr>
          <p:cNvPr id="11" name="Text 9"/>
          <p:cNvSpPr/>
          <p:nvPr/>
        </p:nvSpPr>
        <p:spPr>
          <a:xfrm>
            <a:off x="7059168" y="1892808"/>
            <a:ext cx="3337560" cy="25603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1E181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IP形象亲和化</a:t>
            </a:r>
            <a:endParaRPr lang="en-US" sz="1700" dirty="0"/>
          </a:p>
        </p:txBody>
      </p:sp>
      <p:sp>
        <p:nvSpPr>
          <p:cNvPr id="12" name="Text 10"/>
          <p:cNvSpPr/>
          <p:nvPr/>
        </p:nvSpPr>
        <p:spPr>
          <a:xfrm>
            <a:off x="7059168" y="2286000"/>
            <a:ext cx="3429000" cy="420624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080" dirty="0">
                <a:solidFill>
                  <a:srgbClr val="6B5B4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通过毛绒、包挂、钥匙扣、小型功能件，让文化形象更容易被带走。</a:t>
            </a:r>
            <a:endParaRPr lang="en-US" sz="1080" dirty="0"/>
          </a:p>
        </p:txBody>
      </p:sp>
      <p:sp>
        <p:nvSpPr>
          <p:cNvPr id="13" name="Shape 11"/>
          <p:cNvSpPr/>
          <p:nvPr/>
        </p:nvSpPr>
        <p:spPr>
          <a:xfrm>
            <a:off x="960120" y="3538728"/>
            <a:ext cx="4709160" cy="1417320"/>
          </a:xfrm>
          <a:prstGeom prst="roundRect">
            <a:avLst>
              <a:gd name="adj" fmla="val 7742"/>
            </a:avLst>
          </a:prstGeom>
          <a:solidFill>
            <a:srgbClr val="FFFFFF"/>
          </a:solidFill>
          <a:ln w="12700">
            <a:solidFill>
              <a:srgbClr val="E2D4C0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1179576" y="3794760"/>
            <a:ext cx="438912" cy="27432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B07A2B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1700" dirty="0"/>
          </a:p>
        </p:txBody>
      </p:sp>
      <p:sp>
        <p:nvSpPr>
          <p:cNvPr id="15" name="Text 13"/>
          <p:cNvSpPr/>
          <p:nvPr/>
        </p:nvSpPr>
        <p:spPr>
          <a:xfrm>
            <a:off x="1801368" y="3767328"/>
            <a:ext cx="3337560" cy="25603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1E181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美好寓意商品化</a:t>
            </a:r>
            <a:endParaRPr lang="en-US" sz="1700" dirty="0"/>
          </a:p>
        </p:txBody>
      </p:sp>
      <p:sp>
        <p:nvSpPr>
          <p:cNvPr id="16" name="Text 14"/>
          <p:cNvSpPr/>
          <p:nvPr/>
        </p:nvSpPr>
        <p:spPr>
          <a:xfrm>
            <a:off x="1801368" y="4160520"/>
            <a:ext cx="3429000" cy="420624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080" dirty="0">
                <a:solidFill>
                  <a:srgbClr val="6B5B4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围绕好运、祈福、吉语等寓意，开发礼赠型和随身型产品。</a:t>
            </a:r>
            <a:endParaRPr lang="en-US" sz="1080" dirty="0"/>
          </a:p>
        </p:txBody>
      </p:sp>
      <p:sp>
        <p:nvSpPr>
          <p:cNvPr id="17" name="Shape 15"/>
          <p:cNvSpPr/>
          <p:nvPr/>
        </p:nvSpPr>
        <p:spPr>
          <a:xfrm>
            <a:off x="6217920" y="3538728"/>
            <a:ext cx="4709160" cy="1417320"/>
          </a:xfrm>
          <a:prstGeom prst="roundRect">
            <a:avLst>
              <a:gd name="adj" fmla="val 7742"/>
            </a:avLst>
          </a:prstGeom>
          <a:solidFill>
            <a:srgbClr val="FFFFFF"/>
          </a:solidFill>
          <a:ln w="12700">
            <a:solidFill>
              <a:srgbClr val="E2D4C0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6437376" y="3794760"/>
            <a:ext cx="438912" cy="27432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B07A2B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1700" dirty="0"/>
          </a:p>
        </p:txBody>
      </p:sp>
      <p:sp>
        <p:nvSpPr>
          <p:cNvPr id="19" name="Text 17"/>
          <p:cNvSpPr/>
          <p:nvPr/>
        </p:nvSpPr>
        <p:spPr>
          <a:xfrm>
            <a:off x="7059168" y="3767328"/>
            <a:ext cx="3337560" cy="25603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1E181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场景与销售系统</a:t>
            </a:r>
            <a:endParaRPr lang="en-US" sz="1700" dirty="0"/>
          </a:p>
        </p:txBody>
      </p:sp>
      <p:sp>
        <p:nvSpPr>
          <p:cNvPr id="20" name="Text 18"/>
          <p:cNvSpPr/>
          <p:nvPr/>
        </p:nvSpPr>
        <p:spPr>
          <a:xfrm>
            <a:off x="7059168" y="4160520"/>
            <a:ext cx="3429000" cy="420624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080" dirty="0">
                <a:solidFill>
                  <a:srgbClr val="6B5B4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通过家居摆件、灯具、包装、系列视觉和陈列方式形成销售表达。</a:t>
            </a:r>
            <a:endParaRPr lang="en-US" sz="1080" dirty="0"/>
          </a:p>
        </p:txBody>
      </p:sp>
      <p:sp>
        <p:nvSpPr>
          <p:cNvPr id="21" name="Text 19"/>
          <p:cNvSpPr/>
          <p:nvPr/>
        </p:nvSpPr>
        <p:spPr>
          <a:xfrm>
            <a:off x="548640" y="6473952"/>
            <a:ext cx="4206240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800" dirty="0">
                <a:solidFill>
                  <a:srgbClr val="9B8A7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万物有灵｜文博IP文创商品开发体系</a:t>
            </a:r>
            <a:endParaRPr lang="en-US" sz="800" dirty="0"/>
          </a:p>
        </p:txBody>
      </p:sp>
      <p:sp>
        <p:nvSpPr>
          <p:cNvPr id="22" name="Text 20"/>
          <p:cNvSpPr/>
          <p:nvPr/>
        </p:nvSpPr>
        <p:spPr>
          <a:xfrm>
            <a:off x="11064240" y="6419088"/>
            <a:ext cx="502920" cy="20116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9B8A7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00" dirty="0"/>
          </a:p>
        </p:txBody>
      </p:sp>
      <p:sp>
        <p:nvSpPr>
          <p:cNvPr id="23" name="TextBox 22"/>
          <p:cNvSpPr txBox="1"/>
          <p:nvPr/>
        </p:nvSpPr>
        <p:spPr>
          <a:xfrm>
            <a:off x="274320" y="91440"/>
            <a:ext cx="54864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900" b="0">
                <a:solidFill>
                  <a:srgbClr val="666666"/>
                </a:solidFill>
              </a:defRPr>
            </a:pPr>
            <a:r>
              <a:t>杭州万物有灵文化科技有限公司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972800" y="6400800"/>
            <a:ext cx="109728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900">
                <a:solidFill>
                  <a:srgbClr val="666666"/>
                </a:solidFill>
              </a:defRPr>
            </a:pPr>
            <a:r>
              <a:t>4 / 14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4320" y="6400800"/>
            <a:ext cx="27432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800">
                <a:solidFill>
                  <a:srgbClr val="999999"/>
                </a:solidFill>
              </a:defRPr>
            </a:pPr>
            <a:r>
              <a:t>万物有灵｜文博IP文创商品开发体系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BF7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01752"/>
            <a:ext cx="2926080" cy="21031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950" b="1" dirty="0">
                <a:solidFill>
                  <a:srgbClr val="A36F2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  文物系列延展</a:t>
            </a:r>
            <a:endParaRPr lang="en-US" sz="950" dirty="0"/>
          </a:p>
        </p:txBody>
      </p:sp>
      <p:sp>
        <p:nvSpPr>
          <p:cNvPr id="3" name="Text 1"/>
          <p:cNvSpPr/>
          <p:nvPr/>
        </p:nvSpPr>
        <p:spPr>
          <a:xfrm>
            <a:off x="548640" y="576072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2800" b="1" dirty="0">
                <a:solidFill>
                  <a:srgbClr val="1B171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凤冠系列：文物审美的日常应用转化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566928" y="1042416"/>
            <a:ext cx="8412480" cy="29260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75665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围绕一个文物元素，延展一组可使用的日常商品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685800" y="1444752"/>
            <a:ext cx="5532120" cy="4315968"/>
          </a:xfrm>
          <a:prstGeom prst="roundRect">
            <a:avLst>
              <a:gd name="adj" fmla="val 2119"/>
            </a:avLst>
          </a:prstGeom>
          <a:solidFill>
            <a:srgbClr val="FFFFFF"/>
          </a:solidFill>
          <a:ln w="12700">
            <a:solidFill>
              <a:srgbClr val="E2D5C1"/>
            </a:solidFill>
            <a:prstDash val="solid"/>
          </a:ln>
        </p:spPr>
      </p:sp>
      <p:pic>
        <p:nvPicPr>
          <p:cNvPr id="6" name="Image 0" descr="img_250974c71d7b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2104" y="1680476"/>
            <a:ext cx="5239512" cy="3533624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832104" y="5394960"/>
            <a:ext cx="523951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2A2118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凤冠系列发饰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832104" y="5577840"/>
            <a:ext cx="5239512" cy="11887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9A82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华丽 / 精细 / 女性审美 / 礼赠感</a:t>
            </a:r>
            <a:endParaRPr lang="en-US" sz="750" dirty="0"/>
          </a:p>
        </p:txBody>
      </p:sp>
      <p:sp>
        <p:nvSpPr>
          <p:cNvPr id="9" name="Shape 6"/>
          <p:cNvSpPr/>
          <p:nvPr/>
        </p:nvSpPr>
        <p:spPr>
          <a:xfrm>
            <a:off x="6629400" y="1755648"/>
            <a:ext cx="4343400" cy="1005840"/>
          </a:xfrm>
          <a:prstGeom prst="roundRect">
            <a:avLst>
              <a:gd name="adj" fmla="val 9091"/>
            </a:avLst>
          </a:prstGeom>
          <a:solidFill>
            <a:srgbClr val="FFFFFF"/>
          </a:solidFill>
          <a:ln w="12700">
            <a:solidFill>
              <a:srgbClr val="E3D6C3"/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6629400" y="1755648"/>
            <a:ext cx="73152" cy="1005840"/>
          </a:xfrm>
          <a:prstGeom prst="rect">
            <a:avLst/>
          </a:prstGeom>
          <a:solidFill>
            <a:srgbClr val="A36F2C"/>
          </a:solidFill>
          <a:ln w="12700">
            <a:solidFill>
              <a:srgbClr val="A36F2C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830568" y="1901952"/>
            <a:ext cx="4023360" cy="25603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420" b="1" dirty="0">
                <a:solidFill>
                  <a:srgbClr val="1E181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从文物审美到日常应用</a:t>
            </a:r>
            <a:endParaRPr lang="en-US" sz="1420" dirty="0"/>
          </a:p>
        </p:txBody>
      </p:sp>
      <p:sp>
        <p:nvSpPr>
          <p:cNvPr id="12" name="Text 9"/>
          <p:cNvSpPr/>
          <p:nvPr/>
        </p:nvSpPr>
        <p:spPr>
          <a:xfrm>
            <a:off x="6830568" y="2231136"/>
            <a:ext cx="3995928" cy="457200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30" dirty="0">
                <a:solidFill>
                  <a:srgbClr val="6D5E4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把凤冠的华丽装饰、色彩层次与女性审美转化为可佩戴、可礼赠的文创商品。</a:t>
            </a:r>
            <a:endParaRPr lang="en-US" sz="1030" dirty="0"/>
          </a:p>
        </p:txBody>
      </p:sp>
      <p:sp>
        <p:nvSpPr>
          <p:cNvPr id="13" name="Shape 10"/>
          <p:cNvSpPr/>
          <p:nvPr/>
        </p:nvSpPr>
        <p:spPr>
          <a:xfrm>
            <a:off x="6629400" y="3090672"/>
            <a:ext cx="4343400" cy="1005840"/>
          </a:xfrm>
          <a:prstGeom prst="roundRect">
            <a:avLst>
              <a:gd name="adj" fmla="val 9091"/>
            </a:avLst>
          </a:prstGeom>
          <a:solidFill>
            <a:srgbClr val="FFFFFF"/>
          </a:solidFill>
          <a:ln w="12700">
            <a:solidFill>
              <a:srgbClr val="E3D6C3"/>
            </a:solidFill>
            <a:prstDash val="solid"/>
          </a:ln>
        </p:spPr>
      </p:sp>
      <p:sp>
        <p:nvSpPr>
          <p:cNvPr id="14" name="Shape 11"/>
          <p:cNvSpPr/>
          <p:nvPr/>
        </p:nvSpPr>
        <p:spPr>
          <a:xfrm>
            <a:off x="6629400" y="3090672"/>
            <a:ext cx="73152" cy="1005840"/>
          </a:xfrm>
          <a:prstGeom prst="rect">
            <a:avLst/>
          </a:prstGeom>
          <a:solidFill>
            <a:srgbClr val="B68A45"/>
          </a:solidFill>
          <a:ln w="12700">
            <a:solidFill>
              <a:srgbClr val="B68A45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6830568" y="3236976"/>
            <a:ext cx="4023360" cy="25603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420" b="1" dirty="0">
                <a:solidFill>
                  <a:srgbClr val="1E181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从造型符号到商品语言</a:t>
            </a:r>
            <a:endParaRPr lang="en-US" sz="1420" dirty="0"/>
          </a:p>
        </p:txBody>
      </p:sp>
      <p:sp>
        <p:nvSpPr>
          <p:cNvPr id="16" name="Text 13"/>
          <p:cNvSpPr/>
          <p:nvPr/>
        </p:nvSpPr>
        <p:spPr>
          <a:xfrm>
            <a:off x="6830568" y="3566160"/>
            <a:ext cx="3995928" cy="457200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30" dirty="0">
                <a:solidFill>
                  <a:srgbClr val="6D5E4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保留文物的识别度，同时降低距离感，使产品更适合年轻消费与日常搭配。</a:t>
            </a:r>
            <a:endParaRPr lang="en-US" sz="1030" dirty="0"/>
          </a:p>
        </p:txBody>
      </p:sp>
      <p:sp>
        <p:nvSpPr>
          <p:cNvPr id="17" name="Shape 14"/>
          <p:cNvSpPr/>
          <p:nvPr/>
        </p:nvSpPr>
        <p:spPr>
          <a:xfrm>
            <a:off x="6629400" y="4425696"/>
            <a:ext cx="4343400" cy="1005840"/>
          </a:xfrm>
          <a:prstGeom prst="roundRect">
            <a:avLst>
              <a:gd name="adj" fmla="val 9091"/>
            </a:avLst>
          </a:prstGeom>
          <a:solidFill>
            <a:srgbClr val="FFFFFF"/>
          </a:solidFill>
          <a:ln w="12700">
            <a:solidFill>
              <a:srgbClr val="E3D6C3"/>
            </a:solidFill>
            <a:prstDash val="solid"/>
          </a:ln>
        </p:spPr>
      </p:sp>
      <p:sp>
        <p:nvSpPr>
          <p:cNvPr id="18" name="Shape 15"/>
          <p:cNvSpPr/>
          <p:nvPr/>
        </p:nvSpPr>
        <p:spPr>
          <a:xfrm>
            <a:off x="6629400" y="4425696"/>
            <a:ext cx="73152" cy="1005840"/>
          </a:xfrm>
          <a:prstGeom prst="rect">
            <a:avLst/>
          </a:prstGeom>
          <a:solidFill>
            <a:srgbClr val="A36F2C"/>
          </a:solidFill>
          <a:ln w="12700">
            <a:solidFill>
              <a:srgbClr val="A36F2C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6830568" y="4572000"/>
            <a:ext cx="4023360" cy="25603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420" b="1" dirty="0">
                <a:solidFill>
                  <a:srgbClr val="1E181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从单件设计到系列延展</a:t>
            </a:r>
            <a:endParaRPr lang="en-US" sz="1420" dirty="0"/>
          </a:p>
        </p:txBody>
      </p:sp>
      <p:sp>
        <p:nvSpPr>
          <p:cNvPr id="20" name="Text 17"/>
          <p:cNvSpPr/>
          <p:nvPr/>
        </p:nvSpPr>
        <p:spPr>
          <a:xfrm>
            <a:off x="6830568" y="4901184"/>
            <a:ext cx="3995928" cy="457200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30" dirty="0">
                <a:solidFill>
                  <a:srgbClr val="6D5E4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凤冠元素可继续延展为发饰、配饰、包装与礼赠组合。</a:t>
            </a:r>
            <a:endParaRPr lang="en-US" sz="1030" dirty="0"/>
          </a:p>
        </p:txBody>
      </p:sp>
      <p:sp>
        <p:nvSpPr>
          <p:cNvPr id="21" name="Text 18"/>
          <p:cNvSpPr/>
          <p:nvPr/>
        </p:nvSpPr>
        <p:spPr>
          <a:xfrm>
            <a:off x="548640" y="6473952"/>
            <a:ext cx="4206240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800" dirty="0">
                <a:solidFill>
                  <a:srgbClr val="9B8A7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万物有灵｜文博IP文创商品开发体系</a:t>
            </a:r>
            <a:endParaRPr lang="en-US" sz="800" dirty="0"/>
          </a:p>
        </p:txBody>
      </p:sp>
      <p:sp>
        <p:nvSpPr>
          <p:cNvPr id="22" name="Text 19"/>
          <p:cNvSpPr/>
          <p:nvPr/>
        </p:nvSpPr>
        <p:spPr>
          <a:xfrm>
            <a:off x="11064240" y="6419088"/>
            <a:ext cx="502920" cy="20116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9B8A7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900" dirty="0"/>
          </a:p>
        </p:txBody>
      </p:sp>
      <p:sp>
        <p:nvSpPr>
          <p:cNvPr id="23" name="TextBox 22"/>
          <p:cNvSpPr txBox="1"/>
          <p:nvPr/>
        </p:nvSpPr>
        <p:spPr>
          <a:xfrm>
            <a:off x="274320" y="91440"/>
            <a:ext cx="54864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900" b="0">
                <a:solidFill>
                  <a:srgbClr val="666666"/>
                </a:solidFill>
              </a:defRPr>
            </a:pPr>
            <a:r>
              <a:t>杭州万物有灵文化科技有限公司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972800" y="6400800"/>
            <a:ext cx="109728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900">
                <a:solidFill>
                  <a:srgbClr val="666666"/>
                </a:solidFill>
              </a:defRPr>
            </a:pPr>
            <a:r>
              <a:t>5 / 14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4320" y="6400800"/>
            <a:ext cx="27432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800">
                <a:solidFill>
                  <a:srgbClr val="999999"/>
                </a:solidFill>
              </a:defRPr>
            </a:pPr>
            <a:r>
              <a:t>万物有灵｜文博IP文创商品开发体系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1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01752"/>
            <a:ext cx="2926080" cy="21031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950" b="1" dirty="0">
                <a:solidFill>
                  <a:srgbClr val="A36F2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06  文物系列延展</a:t>
            </a:r>
            <a:endParaRPr lang="en-US" sz="950" dirty="0"/>
          </a:p>
        </p:txBody>
      </p:sp>
      <p:sp>
        <p:nvSpPr>
          <p:cNvPr id="3" name="Text 1"/>
          <p:cNvSpPr/>
          <p:nvPr/>
        </p:nvSpPr>
        <p:spPr>
          <a:xfrm>
            <a:off x="548640" y="576072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2800" b="1" dirty="0">
                <a:solidFill>
                  <a:srgbClr val="1B171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桃花洞釉系列：器物色彩的商品转译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566928" y="1042416"/>
            <a:ext cx="8412480" cy="29260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75665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从釉色审美到轻饰品与包装视觉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749808" y="1572768"/>
            <a:ext cx="4892040" cy="3547872"/>
          </a:xfrm>
          <a:prstGeom prst="roundRect">
            <a:avLst>
              <a:gd name="adj" fmla="val 2577"/>
            </a:avLst>
          </a:prstGeom>
          <a:solidFill>
            <a:srgbClr val="FFFFFF"/>
          </a:solidFill>
          <a:ln w="12700">
            <a:solidFill>
              <a:srgbClr val="E2D5C1"/>
            </a:solidFill>
            <a:prstDash val="solid"/>
          </a:ln>
        </p:spPr>
      </p:sp>
      <p:pic>
        <p:nvPicPr>
          <p:cNvPr id="6" name="Image 0" descr="image14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23644" y="1719072"/>
            <a:ext cx="2944368" cy="2944368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896112" y="4754880"/>
            <a:ext cx="459943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2A2118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桃花洞釉发饰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896112" y="4937760"/>
            <a:ext cx="4599432" cy="11887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9A82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釉色审美 / 轻饰品开发</a:t>
            </a:r>
            <a:endParaRPr lang="en-US" sz="750" dirty="0"/>
          </a:p>
        </p:txBody>
      </p:sp>
      <p:sp>
        <p:nvSpPr>
          <p:cNvPr id="9" name="Shape 6"/>
          <p:cNvSpPr/>
          <p:nvPr/>
        </p:nvSpPr>
        <p:spPr>
          <a:xfrm>
            <a:off x="6355080" y="1572768"/>
            <a:ext cx="4892040" cy="3547872"/>
          </a:xfrm>
          <a:prstGeom prst="roundRect">
            <a:avLst>
              <a:gd name="adj" fmla="val 2577"/>
            </a:avLst>
          </a:prstGeom>
          <a:solidFill>
            <a:srgbClr val="FFFFFF"/>
          </a:solidFill>
          <a:ln w="12700">
            <a:solidFill>
              <a:srgbClr val="E2D5C1"/>
            </a:solidFill>
            <a:prstDash val="solid"/>
          </a:ln>
        </p:spPr>
      </p:sp>
      <p:pic>
        <p:nvPicPr>
          <p:cNvPr id="10" name="Image 1" descr="image13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659" y="1719072"/>
            <a:ext cx="2314882" cy="2944368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6501384" y="4754880"/>
            <a:ext cx="459943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2A2118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桃花洞釉包装</a:t>
            </a:r>
            <a:endParaRPr lang="en-US" sz="1100" dirty="0"/>
          </a:p>
        </p:txBody>
      </p:sp>
      <p:sp>
        <p:nvSpPr>
          <p:cNvPr id="12" name="Text 8"/>
          <p:cNvSpPr/>
          <p:nvPr/>
        </p:nvSpPr>
        <p:spPr>
          <a:xfrm>
            <a:off x="6501384" y="4937760"/>
            <a:ext cx="4599432" cy="11887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9A82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系列包装 / 销售表达</a:t>
            </a:r>
            <a:endParaRPr lang="en-US" sz="750" dirty="0"/>
          </a:p>
        </p:txBody>
      </p:sp>
      <p:sp>
        <p:nvSpPr>
          <p:cNvPr id="13" name="Text 9"/>
          <p:cNvSpPr/>
          <p:nvPr/>
        </p:nvSpPr>
        <p:spPr>
          <a:xfrm>
            <a:off x="1143000" y="5532120"/>
            <a:ext cx="9921240" cy="329184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3A2B1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同一器物色彩可以同时进入产品造型、材质选择与包装视觉，形成更完整的系列感。</a:t>
            </a:r>
            <a:endParaRPr lang="en-US" sz="1800" dirty="0"/>
          </a:p>
        </p:txBody>
      </p:sp>
      <p:sp>
        <p:nvSpPr>
          <p:cNvPr id="14" name="Text 10"/>
          <p:cNvSpPr/>
          <p:nvPr/>
        </p:nvSpPr>
        <p:spPr>
          <a:xfrm>
            <a:off x="548640" y="6473952"/>
            <a:ext cx="4206240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800" dirty="0">
                <a:solidFill>
                  <a:srgbClr val="9B8A7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万物有灵｜文博IP文创商品开发体系</a:t>
            </a:r>
            <a:endParaRPr lang="en-US" sz="800" dirty="0"/>
          </a:p>
        </p:txBody>
      </p:sp>
      <p:sp>
        <p:nvSpPr>
          <p:cNvPr id="15" name="Text 11"/>
          <p:cNvSpPr/>
          <p:nvPr/>
        </p:nvSpPr>
        <p:spPr>
          <a:xfrm>
            <a:off x="11064240" y="6419088"/>
            <a:ext cx="502920" cy="20116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9B8A7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900" dirty="0"/>
          </a:p>
        </p:txBody>
      </p:sp>
      <p:sp>
        <p:nvSpPr>
          <p:cNvPr id="16" name="TextBox 15"/>
          <p:cNvSpPr txBox="1"/>
          <p:nvPr/>
        </p:nvSpPr>
        <p:spPr>
          <a:xfrm>
            <a:off x="274320" y="91440"/>
            <a:ext cx="54864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900" b="0">
                <a:solidFill>
                  <a:srgbClr val="666666"/>
                </a:solidFill>
              </a:defRPr>
            </a:pPr>
            <a:r>
              <a:t>杭州万物有灵文化科技有限公司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972800" y="6400800"/>
            <a:ext cx="109728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900">
                <a:solidFill>
                  <a:srgbClr val="666666"/>
                </a:solidFill>
              </a:defRPr>
            </a:pPr>
            <a:r>
              <a:t>6 / 14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4320" y="6400800"/>
            <a:ext cx="27432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800">
                <a:solidFill>
                  <a:srgbClr val="999999"/>
                </a:solidFill>
              </a:defRPr>
            </a:pPr>
            <a:r>
              <a:t>万物有灵｜文博IP文创商品开发体系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BF7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01752"/>
            <a:ext cx="2926080" cy="21031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950" b="1" dirty="0">
                <a:solidFill>
                  <a:srgbClr val="A36F2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07  文物系列延展</a:t>
            </a:r>
            <a:endParaRPr lang="en-US" sz="950" dirty="0"/>
          </a:p>
        </p:txBody>
      </p:sp>
      <p:sp>
        <p:nvSpPr>
          <p:cNvPr id="3" name="Text 1"/>
          <p:cNvSpPr/>
          <p:nvPr/>
        </p:nvSpPr>
        <p:spPr>
          <a:xfrm>
            <a:off x="548640" y="576072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2800" b="1" dirty="0">
                <a:solidFill>
                  <a:srgbClr val="1B171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闹蛾扑花：图案元素的轻量化应用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566928" y="1042416"/>
            <a:ext cx="8412480" cy="29260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75665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把文物图案转化为装饰性、佩戴型、日用化商品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822960" y="1444752"/>
            <a:ext cx="5532120" cy="4315968"/>
          </a:xfrm>
          <a:prstGeom prst="roundRect">
            <a:avLst>
              <a:gd name="adj" fmla="val 2119"/>
            </a:avLst>
          </a:prstGeom>
          <a:solidFill>
            <a:srgbClr val="FFFFFF"/>
          </a:solidFill>
          <a:ln w="12700">
            <a:solidFill>
              <a:srgbClr val="E2D5C1"/>
            </a:solidFill>
            <a:prstDash val="solid"/>
          </a:ln>
        </p:spPr>
      </p:sp>
      <p:pic>
        <p:nvPicPr>
          <p:cNvPr id="6" name="Image 0" descr="image21.jpe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67695" y="1591056"/>
            <a:ext cx="4842651" cy="3712464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969264" y="5394960"/>
            <a:ext cx="523951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2A2118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闹蛾扑花发卡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969264" y="5577840"/>
            <a:ext cx="5239512" cy="11887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9A82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图案轻量化 / 佩戴日用化</a:t>
            </a:r>
            <a:endParaRPr lang="en-US" sz="750" dirty="0"/>
          </a:p>
        </p:txBody>
      </p:sp>
      <p:sp>
        <p:nvSpPr>
          <p:cNvPr id="9" name="Shape 6"/>
          <p:cNvSpPr/>
          <p:nvPr/>
        </p:nvSpPr>
        <p:spPr>
          <a:xfrm>
            <a:off x="6720840" y="1874520"/>
            <a:ext cx="4069080" cy="1005840"/>
          </a:xfrm>
          <a:prstGeom prst="roundRect">
            <a:avLst>
              <a:gd name="adj" fmla="val 9091"/>
            </a:avLst>
          </a:prstGeom>
          <a:solidFill>
            <a:srgbClr val="FFFFFF"/>
          </a:solidFill>
          <a:ln w="12700">
            <a:solidFill>
              <a:srgbClr val="E3D6C3"/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6720840" y="1874520"/>
            <a:ext cx="73152" cy="1005840"/>
          </a:xfrm>
          <a:prstGeom prst="rect">
            <a:avLst/>
          </a:prstGeom>
          <a:solidFill>
            <a:srgbClr val="A36F2C"/>
          </a:solidFill>
          <a:ln w="12700">
            <a:solidFill>
              <a:srgbClr val="A36F2C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922008" y="2020824"/>
            <a:ext cx="3749040" cy="25603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420" b="1" dirty="0">
                <a:solidFill>
                  <a:srgbClr val="1E181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图案提炼</a:t>
            </a:r>
            <a:endParaRPr lang="en-US" sz="1420" dirty="0"/>
          </a:p>
        </p:txBody>
      </p:sp>
      <p:sp>
        <p:nvSpPr>
          <p:cNvPr id="12" name="Text 9"/>
          <p:cNvSpPr/>
          <p:nvPr/>
        </p:nvSpPr>
        <p:spPr>
          <a:xfrm>
            <a:off x="6922008" y="2350008"/>
            <a:ext cx="3721608" cy="457200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30" dirty="0">
                <a:solidFill>
                  <a:srgbClr val="6D5E4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从文物图案中提取可识别的装饰元素，降低文化理解门槛。</a:t>
            </a:r>
            <a:endParaRPr lang="en-US" sz="1030" dirty="0"/>
          </a:p>
        </p:txBody>
      </p:sp>
      <p:sp>
        <p:nvSpPr>
          <p:cNvPr id="13" name="Shape 10"/>
          <p:cNvSpPr/>
          <p:nvPr/>
        </p:nvSpPr>
        <p:spPr>
          <a:xfrm>
            <a:off x="6720840" y="3218688"/>
            <a:ext cx="4069080" cy="1005840"/>
          </a:xfrm>
          <a:prstGeom prst="roundRect">
            <a:avLst>
              <a:gd name="adj" fmla="val 9091"/>
            </a:avLst>
          </a:prstGeom>
          <a:solidFill>
            <a:srgbClr val="FFFFFF"/>
          </a:solidFill>
          <a:ln w="12700">
            <a:solidFill>
              <a:srgbClr val="E3D6C3"/>
            </a:solidFill>
            <a:prstDash val="solid"/>
          </a:ln>
        </p:spPr>
      </p:sp>
      <p:sp>
        <p:nvSpPr>
          <p:cNvPr id="14" name="Shape 11"/>
          <p:cNvSpPr/>
          <p:nvPr/>
        </p:nvSpPr>
        <p:spPr>
          <a:xfrm>
            <a:off x="6720840" y="3218688"/>
            <a:ext cx="73152" cy="1005840"/>
          </a:xfrm>
          <a:prstGeom prst="rect">
            <a:avLst/>
          </a:prstGeom>
          <a:solidFill>
            <a:srgbClr val="B68A45"/>
          </a:solidFill>
          <a:ln w="12700">
            <a:solidFill>
              <a:srgbClr val="B68A45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6922008" y="3364992"/>
            <a:ext cx="3749040" cy="25603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420" b="1" dirty="0">
                <a:solidFill>
                  <a:srgbClr val="1E181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日用转化</a:t>
            </a:r>
            <a:endParaRPr lang="en-US" sz="1420" dirty="0"/>
          </a:p>
        </p:txBody>
      </p:sp>
      <p:sp>
        <p:nvSpPr>
          <p:cNvPr id="16" name="Text 13"/>
          <p:cNvSpPr/>
          <p:nvPr/>
        </p:nvSpPr>
        <p:spPr>
          <a:xfrm>
            <a:off x="6922008" y="3694176"/>
            <a:ext cx="3721608" cy="457200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30" dirty="0">
                <a:solidFill>
                  <a:srgbClr val="6D5E4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以发卡等小件产品承接，使文化元素进入日常使用场景。</a:t>
            </a:r>
            <a:endParaRPr lang="en-US" sz="1030" dirty="0"/>
          </a:p>
        </p:txBody>
      </p:sp>
      <p:sp>
        <p:nvSpPr>
          <p:cNvPr id="17" name="Shape 14"/>
          <p:cNvSpPr/>
          <p:nvPr/>
        </p:nvSpPr>
        <p:spPr>
          <a:xfrm>
            <a:off x="6720840" y="4562856"/>
            <a:ext cx="4069080" cy="1005840"/>
          </a:xfrm>
          <a:prstGeom prst="roundRect">
            <a:avLst>
              <a:gd name="adj" fmla="val 9091"/>
            </a:avLst>
          </a:prstGeom>
          <a:solidFill>
            <a:srgbClr val="FFFFFF"/>
          </a:solidFill>
          <a:ln w="12700">
            <a:solidFill>
              <a:srgbClr val="E3D6C3"/>
            </a:solidFill>
            <a:prstDash val="solid"/>
          </a:ln>
        </p:spPr>
      </p:sp>
      <p:sp>
        <p:nvSpPr>
          <p:cNvPr id="18" name="Shape 15"/>
          <p:cNvSpPr/>
          <p:nvPr/>
        </p:nvSpPr>
        <p:spPr>
          <a:xfrm>
            <a:off x="6720840" y="4562856"/>
            <a:ext cx="73152" cy="1005840"/>
          </a:xfrm>
          <a:prstGeom prst="rect">
            <a:avLst/>
          </a:prstGeom>
          <a:solidFill>
            <a:srgbClr val="A36F2C"/>
          </a:solidFill>
          <a:ln w="12700">
            <a:solidFill>
              <a:srgbClr val="A36F2C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6922008" y="4709160"/>
            <a:ext cx="3749040" cy="25603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420" b="1" dirty="0">
                <a:solidFill>
                  <a:srgbClr val="1E181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工艺表达</a:t>
            </a:r>
            <a:endParaRPr lang="en-US" sz="1420" dirty="0"/>
          </a:p>
        </p:txBody>
      </p:sp>
      <p:sp>
        <p:nvSpPr>
          <p:cNvPr id="20" name="Text 17"/>
          <p:cNvSpPr/>
          <p:nvPr/>
        </p:nvSpPr>
        <p:spPr>
          <a:xfrm>
            <a:off x="6922008" y="5038344"/>
            <a:ext cx="3721608" cy="457200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30" dirty="0">
                <a:solidFill>
                  <a:srgbClr val="6D5E4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通过金属、亚克力等材质实现层次、色彩与细节。</a:t>
            </a:r>
            <a:endParaRPr lang="en-US" sz="1030" dirty="0"/>
          </a:p>
        </p:txBody>
      </p:sp>
      <p:sp>
        <p:nvSpPr>
          <p:cNvPr id="21" name="Text 18"/>
          <p:cNvSpPr/>
          <p:nvPr/>
        </p:nvSpPr>
        <p:spPr>
          <a:xfrm>
            <a:off x="548640" y="6473952"/>
            <a:ext cx="4206240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800" dirty="0">
                <a:solidFill>
                  <a:srgbClr val="9B8A7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万物有灵｜文博IP文创商品开发体系</a:t>
            </a:r>
            <a:endParaRPr lang="en-US" sz="800" dirty="0"/>
          </a:p>
        </p:txBody>
      </p:sp>
      <p:sp>
        <p:nvSpPr>
          <p:cNvPr id="22" name="Text 19"/>
          <p:cNvSpPr/>
          <p:nvPr/>
        </p:nvSpPr>
        <p:spPr>
          <a:xfrm>
            <a:off x="11064240" y="6419088"/>
            <a:ext cx="502920" cy="20116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9B8A7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06</a:t>
            </a:r>
            <a:endParaRPr lang="en-US" sz="900" dirty="0"/>
          </a:p>
        </p:txBody>
      </p:sp>
      <p:sp>
        <p:nvSpPr>
          <p:cNvPr id="23" name="TextBox 22"/>
          <p:cNvSpPr txBox="1"/>
          <p:nvPr/>
        </p:nvSpPr>
        <p:spPr>
          <a:xfrm>
            <a:off x="274320" y="91440"/>
            <a:ext cx="54864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900" b="0">
                <a:solidFill>
                  <a:srgbClr val="666666"/>
                </a:solidFill>
              </a:defRPr>
            </a:pPr>
            <a:r>
              <a:t>杭州万物有灵文化科技有限公司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972800" y="6400800"/>
            <a:ext cx="109728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900">
                <a:solidFill>
                  <a:srgbClr val="666666"/>
                </a:solidFill>
              </a:defRPr>
            </a:pPr>
            <a:r>
              <a:t>7 / 14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4320" y="6400800"/>
            <a:ext cx="27432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800">
                <a:solidFill>
                  <a:srgbClr val="999999"/>
                </a:solidFill>
              </a:defRPr>
            </a:pPr>
            <a:r>
              <a:t>万物有灵｜文博IP文创商品开发体系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1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01752"/>
            <a:ext cx="2926080" cy="21031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950" b="1" dirty="0">
                <a:solidFill>
                  <a:srgbClr val="A36F2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08  IP形象亲和化</a:t>
            </a:r>
            <a:endParaRPr lang="en-US" sz="950" dirty="0"/>
          </a:p>
        </p:txBody>
      </p:sp>
      <p:sp>
        <p:nvSpPr>
          <p:cNvPr id="3" name="Text 1"/>
          <p:cNvSpPr/>
          <p:nvPr/>
        </p:nvSpPr>
        <p:spPr>
          <a:xfrm>
            <a:off x="548640" y="576072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2800" b="1" dirty="0">
                <a:solidFill>
                  <a:srgbClr val="1B171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毛绒与包挂商品开发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566928" y="1042416"/>
            <a:ext cx="8412480" cy="29260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75665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让文博形象变得可亲近、可携带、可传播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749808" y="1554480"/>
            <a:ext cx="4846320" cy="3657600"/>
          </a:xfrm>
          <a:prstGeom prst="roundRect">
            <a:avLst>
              <a:gd name="adj" fmla="val 2500"/>
            </a:avLst>
          </a:prstGeom>
          <a:solidFill>
            <a:srgbClr val="FFFFFF"/>
          </a:solidFill>
          <a:ln w="12700">
            <a:solidFill>
              <a:srgbClr val="E2D5C1"/>
            </a:solidFill>
            <a:prstDash val="solid"/>
          </a:ln>
        </p:spPr>
      </p:sp>
      <p:pic>
        <p:nvPicPr>
          <p:cNvPr id="6" name="Image 0" descr="image8.jpe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6112" y="1733645"/>
            <a:ext cx="4553712" cy="2988374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896112" y="4846320"/>
            <a:ext cx="455371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2A2118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毛绒挂件集合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896112" y="5029200"/>
            <a:ext cx="4553712" cy="11887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9A82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实物/样品</a:t>
            </a:r>
            <a:endParaRPr lang="en-US" sz="750" dirty="0"/>
          </a:p>
        </p:txBody>
      </p:sp>
      <p:sp>
        <p:nvSpPr>
          <p:cNvPr id="9" name="Shape 6"/>
          <p:cNvSpPr/>
          <p:nvPr/>
        </p:nvSpPr>
        <p:spPr>
          <a:xfrm>
            <a:off x="6355080" y="1554480"/>
            <a:ext cx="4846320" cy="3657600"/>
          </a:xfrm>
          <a:prstGeom prst="roundRect">
            <a:avLst>
              <a:gd name="adj" fmla="val 2500"/>
            </a:avLst>
          </a:prstGeom>
          <a:solidFill>
            <a:srgbClr val="FFFFFF"/>
          </a:solidFill>
          <a:ln w="12700">
            <a:solidFill>
              <a:srgbClr val="E2D5C1"/>
            </a:solidFill>
            <a:prstDash val="solid"/>
          </a:ln>
        </p:spPr>
      </p:sp>
      <p:pic>
        <p:nvPicPr>
          <p:cNvPr id="10" name="Image 1" descr="img_81fa0dd2f153.jp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8425" y="1700784"/>
            <a:ext cx="2519629" cy="3054096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6501384" y="4846320"/>
            <a:ext cx="455371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2A2118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墙面挂钩与包挂</a:t>
            </a:r>
            <a:endParaRPr lang="en-US" sz="1100" dirty="0"/>
          </a:p>
        </p:txBody>
      </p:sp>
      <p:sp>
        <p:nvSpPr>
          <p:cNvPr id="12" name="Text 8"/>
          <p:cNvSpPr/>
          <p:nvPr/>
        </p:nvSpPr>
        <p:spPr>
          <a:xfrm>
            <a:off x="6501384" y="5029200"/>
            <a:ext cx="4553712" cy="11887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9A82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功能场景</a:t>
            </a:r>
            <a:endParaRPr lang="en-US" sz="750" dirty="0"/>
          </a:p>
        </p:txBody>
      </p:sp>
      <p:sp>
        <p:nvSpPr>
          <p:cNvPr id="13" name="Text 9"/>
          <p:cNvSpPr/>
          <p:nvPr/>
        </p:nvSpPr>
        <p:spPr>
          <a:xfrm>
            <a:off x="1097280" y="5559552"/>
            <a:ext cx="9966960" cy="310896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3A2B1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通过毛绒、挂件、包挂等轻量商品形态，提高文博IP在日常生活中的触达频率。</a:t>
            </a:r>
            <a:endParaRPr lang="en-US" sz="1800" dirty="0"/>
          </a:p>
        </p:txBody>
      </p:sp>
      <p:sp>
        <p:nvSpPr>
          <p:cNvPr id="14" name="Text 10"/>
          <p:cNvSpPr/>
          <p:nvPr/>
        </p:nvSpPr>
        <p:spPr>
          <a:xfrm>
            <a:off x="548640" y="6473952"/>
            <a:ext cx="4206240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800" dirty="0">
                <a:solidFill>
                  <a:srgbClr val="9B8A7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万物有灵｜文博IP文创商品开发体系</a:t>
            </a:r>
            <a:endParaRPr lang="en-US" sz="800" dirty="0"/>
          </a:p>
        </p:txBody>
      </p:sp>
      <p:sp>
        <p:nvSpPr>
          <p:cNvPr id="15" name="Text 11"/>
          <p:cNvSpPr/>
          <p:nvPr/>
        </p:nvSpPr>
        <p:spPr>
          <a:xfrm>
            <a:off x="11064240" y="6419088"/>
            <a:ext cx="502920" cy="20116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9B8A7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07</a:t>
            </a:r>
            <a:endParaRPr lang="en-US" sz="900" dirty="0"/>
          </a:p>
        </p:txBody>
      </p:sp>
      <p:sp>
        <p:nvSpPr>
          <p:cNvPr id="16" name="TextBox 15"/>
          <p:cNvSpPr txBox="1"/>
          <p:nvPr/>
        </p:nvSpPr>
        <p:spPr>
          <a:xfrm>
            <a:off x="274320" y="91440"/>
            <a:ext cx="54864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900" b="0">
                <a:solidFill>
                  <a:srgbClr val="666666"/>
                </a:solidFill>
              </a:defRPr>
            </a:pPr>
            <a:r>
              <a:t>杭州万物有灵文化科技有限公司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972800" y="6400800"/>
            <a:ext cx="109728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900">
                <a:solidFill>
                  <a:srgbClr val="666666"/>
                </a:solidFill>
              </a:defRPr>
            </a:pPr>
            <a:r>
              <a:t>8 / 14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4320" y="6400800"/>
            <a:ext cx="27432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800">
                <a:solidFill>
                  <a:srgbClr val="999999"/>
                </a:solidFill>
              </a:defRPr>
            </a:pPr>
            <a:r>
              <a:t>万物有灵｜文博IP文创商品开发体系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7120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01752"/>
            <a:ext cx="2926080" cy="21031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950" b="1" dirty="0">
                <a:solidFill>
                  <a:srgbClr val="D1A45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09  好运寓意商品</a:t>
            </a:r>
            <a:endParaRPr lang="en-US" sz="950" dirty="0"/>
          </a:p>
        </p:txBody>
      </p:sp>
      <p:sp>
        <p:nvSpPr>
          <p:cNvPr id="3" name="Text 1"/>
          <p:cNvSpPr/>
          <p:nvPr/>
        </p:nvSpPr>
        <p:spPr>
          <a:xfrm>
            <a:off x="548640" y="576072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2800" b="1" dirty="0">
                <a:solidFill>
                  <a:srgbClr val="F7EBD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钱袋子包：从“好寓意”到“好商品”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566928" y="1042416"/>
            <a:ext cx="8412480" cy="29260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D7C2A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把祈福文化做成可使用的随身产品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749808" y="1417320"/>
            <a:ext cx="10652760" cy="38404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350" dirty="0">
                <a:solidFill>
                  <a:srgbClr val="E2D0B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钱袋造型承载“好运、招财、纳福”的美好寓意，通过毛绒材质、刺绣细节、拉链收纳与挂扣结构，转化为可随身携带、可使用、可赠送的文创商品。</a:t>
            </a:r>
            <a:endParaRPr lang="en-US" sz="1350" dirty="0"/>
          </a:p>
        </p:txBody>
      </p:sp>
      <p:sp>
        <p:nvSpPr>
          <p:cNvPr id="6" name="Shape 4"/>
          <p:cNvSpPr/>
          <p:nvPr/>
        </p:nvSpPr>
        <p:spPr>
          <a:xfrm>
            <a:off x="868680" y="2057400"/>
            <a:ext cx="4892040" cy="3291840"/>
          </a:xfrm>
          <a:prstGeom prst="roundRect">
            <a:avLst>
              <a:gd name="adj" fmla="val 2778"/>
            </a:avLst>
          </a:prstGeom>
          <a:solidFill>
            <a:srgbClr val="FFFFFF"/>
          </a:solidFill>
          <a:ln w="12700">
            <a:solidFill>
              <a:srgbClr val="6B4B25"/>
            </a:solidFill>
            <a:prstDash val="solid"/>
          </a:ln>
        </p:spPr>
      </p:sp>
      <p:pic>
        <p:nvPicPr>
          <p:cNvPr id="7" name="Image 0" descr="image68.jpe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4602" y="2203704"/>
            <a:ext cx="4060197" cy="2688336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014984" y="4983480"/>
            <a:ext cx="459943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2A2118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设计方案</a:t>
            </a:r>
            <a:endParaRPr lang="en-US" sz="1100" dirty="0"/>
          </a:p>
        </p:txBody>
      </p:sp>
      <p:sp>
        <p:nvSpPr>
          <p:cNvPr id="9" name="Text 6"/>
          <p:cNvSpPr/>
          <p:nvPr/>
        </p:nvSpPr>
        <p:spPr>
          <a:xfrm>
            <a:off x="1014984" y="5166360"/>
            <a:ext cx="4599432" cy="11887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9A82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造型与结构设定</a:t>
            </a:r>
            <a:endParaRPr lang="en-US" sz="750" dirty="0"/>
          </a:p>
        </p:txBody>
      </p:sp>
      <p:sp>
        <p:nvSpPr>
          <p:cNvPr id="10" name="Shape 7"/>
          <p:cNvSpPr/>
          <p:nvPr/>
        </p:nvSpPr>
        <p:spPr>
          <a:xfrm>
            <a:off x="6419088" y="2057400"/>
            <a:ext cx="4892040" cy="3291840"/>
          </a:xfrm>
          <a:prstGeom prst="roundRect">
            <a:avLst>
              <a:gd name="adj" fmla="val 2778"/>
            </a:avLst>
          </a:prstGeom>
          <a:solidFill>
            <a:srgbClr val="FFFFFF"/>
          </a:solidFill>
          <a:ln w="12700">
            <a:solidFill>
              <a:srgbClr val="6B4B25"/>
            </a:solidFill>
            <a:prstDash val="solid"/>
          </a:ln>
        </p:spPr>
      </p:sp>
      <p:pic>
        <p:nvPicPr>
          <p:cNvPr id="11" name="Image 1" descr="img_38bbd5c8fbc8.jp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9613" y="2203704"/>
            <a:ext cx="2710991" cy="2688336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6565392" y="4983480"/>
            <a:ext cx="459943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2A2118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实物样品</a:t>
            </a:r>
            <a:endParaRPr lang="en-US" sz="1100" dirty="0"/>
          </a:p>
        </p:txBody>
      </p:sp>
      <p:sp>
        <p:nvSpPr>
          <p:cNvPr id="13" name="Text 9"/>
          <p:cNvSpPr/>
          <p:nvPr/>
        </p:nvSpPr>
        <p:spPr>
          <a:xfrm>
            <a:off x="6565392" y="5166360"/>
            <a:ext cx="4599432" cy="11887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9A82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毛绒 / 刺绣 / 拉链 / 挂扣</a:t>
            </a:r>
            <a:endParaRPr lang="en-US" sz="750" dirty="0"/>
          </a:p>
        </p:txBody>
      </p:sp>
      <p:sp>
        <p:nvSpPr>
          <p:cNvPr id="14" name="Text 10"/>
          <p:cNvSpPr/>
          <p:nvPr/>
        </p:nvSpPr>
        <p:spPr>
          <a:xfrm>
            <a:off x="960120" y="5715000"/>
            <a:ext cx="10287000" cy="237744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200" dirty="0">
                <a:solidFill>
                  <a:srgbClr val="D7C2A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寓意转化：吉祥文化 → 商品主题    功能转化：收纳/挂扣/随身携带    工艺转化：毛绒/刺绣/五金件</a:t>
            </a:r>
            <a:endParaRPr lang="en-US" sz="1200" dirty="0"/>
          </a:p>
        </p:txBody>
      </p:sp>
      <p:sp>
        <p:nvSpPr>
          <p:cNvPr id="15" name="Text 11"/>
          <p:cNvSpPr/>
          <p:nvPr/>
        </p:nvSpPr>
        <p:spPr>
          <a:xfrm>
            <a:off x="11064240" y="6419088"/>
            <a:ext cx="502920" cy="20116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9B8A7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09</a:t>
            </a:r>
            <a:endParaRPr lang="en-US" sz="900" dirty="0"/>
          </a:p>
        </p:txBody>
      </p:sp>
      <p:sp>
        <p:nvSpPr>
          <p:cNvPr id="16" name="TextBox 15"/>
          <p:cNvSpPr txBox="1"/>
          <p:nvPr/>
        </p:nvSpPr>
        <p:spPr>
          <a:xfrm>
            <a:off x="274320" y="91440"/>
            <a:ext cx="54864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900" b="0">
                <a:solidFill>
                  <a:srgbClr val="666666"/>
                </a:solidFill>
              </a:defRPr>
            </a:pPr>
            <a:r>
              <a:t>杭州万物有灵文化科技有限公司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972800" y="6400800"/>
            <a:ext cx="109728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900">
                <a:solidFill>
                  <a:srgbClr val="666666"/>
                </a:solidFill>
              </a:defRPr>
            </a:pPr>
            <a:r>
              <a:t>9 / 14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4320" y="6400800"/>
            <a:ext cx="27432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800">
                <a:solidFill>
                  <a:srgbClr val="999999"/>
                </a:solidFill>
              </a:defRPr>
            </a:pPr>
            <a:r>
              <a:t>万物有灵｜文博IP文创商品开发体系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PingFang SC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PingFang SC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万物有灵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文博IP文创商品开发体系</dc:title>
  <dc:subject>文博IP文创商品开发体系</dc:subject>
  <dc:creator>万物有灵</dc:creator>
  <cp:lastModifiedBy>万物有灵</cp:lastModifiedBy>
  <cp:revision>1</cp:revision>
  <dcterms:created xsi:type="dcterms:W3CDTF">2026-06-04T13:50:08Z</dcterms:created>
  <dcterms:modified xsi:type="dcterms:W3CDTF">2026-06-04T13:50:08Z</dcterms:modified>
</cp:coreProperties>
</file>