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10-1.jpg" ContentType="image/jpg"/>
  <Override PartName="/ppt/media/image-10-2.jpg" ContentType="image/jpg"/>
  <Override PartName="/ppt/media/image-11-1.jpg" ContentType="image/jpg"/>
  <Override PartName="/ppt/media/image-11-2.jpg" ContentType="image/jpg"/>
  <Override PartName="/ppt/media/image-13-1.jpg" ContentType="image/jpg"/>
  <Override PartName="/ppt/media/image-5-1.jpg" ContentType="image/jpg"/>
  <Override PartName="/ppt/media/image-8-2.jpg" ContentType="image/jpg"/>
  <Override PartName="/ppt/media/image-9-2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2"/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21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7120F"/>
          </a:solidFill>
          <a:ln w="12700">
            <a:solidFill>
              <a:srgbClr val="17120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263640" cy="6858000"/>
          </a:xfrm>
          <a:prstGeom prst="rect">
            <a:avLst/>
          </a:prstGeom>
          <a:solidFill>
            <a:srgbClr val="1C1511"/>
          </a:solidFill>
          <a:ln w="12700">
            <a:solidFill>
              <a:srgbClr val="1C151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21792" y="603504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CULTURAL MUSEUM IP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85216" y="1078992"/>
            <a:ext cx="5257800" cy="12984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文博IP文创商品</a:t>
            </a:r>
            <a:endParaRPr lang="en-US" sz="3900" dirty="0"/>
          </a:p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开发体系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621792" y="2587752"/>
            <a:ext cx="457200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E6D2B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从文化资源到可销售的商品体系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40080" y="3200400"/>
            <a:ext cx="4617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CDB99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让文化资源进入真实消费场景，形成可购买、可使用、可传播的商品体系。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58368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3232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93392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048256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商品体系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392424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20840" y="1097280"/>
            <a:ext cx="4389120" cy="3794760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12700">
            <a:solidFill>
              <a:srgbClr val="725A33"/>
            </a:solidFill>
            <a:prstDash val="solid"/>
          </a:ln>
        </p:spPr>
      </p:sp>
      <p:pic>
        <p:nvPicPr>
          <p:cNvPr id="15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144" y="1661169"/>
            <a:ext cx="4096512" cy="235608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67144" y="4526280"/>
            <a:ext cx="4096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文博IP商品体系示例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867144" y="4709160"/>
            <a:ext cx="4096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不同IP视觉语言与商品化表达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640080" y="6016752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花鸟纹样：从图案到家居场景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让文化元素进入家居、桌面和礼赠场景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be51131d693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700784"/>
            <a:ext cx="3054096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花鸟纹样花瓶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家居陈设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5901368be9d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92" y="1700784"/>
            <a:ext cx="3054096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花鸟拼图灯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亮灯场景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24128" y="5559552"/>
            <a:ext cx="101498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同一审美元素可以从平面纹样延伸到空间产品，形成“可摆放、可使用、可送礼”的消费场景。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互动与桌面产品开发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从观赏性延伸到使用性、互动性和体验感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1400834afdb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" y="1700784"/>
            <a:ext cx="4411472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卷轴灯光装置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互动/观赏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b82c024e94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71" y="1700784"/>
            <a:ext cx="328513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桌面摆件/香插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礼赠陈列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05840" y="5559552"/>
            <a:ext cx="101955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通过结构、光效和桌面陈列方式，让文博内容从“被观看”转化为“被互动、被使用、被摆放”。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12  系列与包装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从单品到可销售商品系统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通过系列命名、包装视觉和产品组合完成销售表达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4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728" y="1700784"/>
            <a:ext cx="2408481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器韵发夹包装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同一品类多系列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4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0" y="1700784"/>
            <a:ext cx="2408481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海晏河清尊包装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器物识别与陈列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51560" y="5559552"/>
            <a:ext cx="1010412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包装不只是外盒，而是承担文化解释、礼赠价值、渠道陈列与系列识别的销售表达系统。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  不同IP视觉语言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从国博精致到兵马俑硬朗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根据不同IP气质切换不同设计语言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38988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不同文博IP拥有不同的精神气质。国博更偏精致、典雅与器物审美；兵马俑更偏硬朗、力量感与秦文化记忆。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11680"/>
            <a:ext cx="4800600" cy="347472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1A45E"/>
            </a:solidFill>
            <a:prstDash val="solid"/>
          </a:ln>
        </p:spPr>
      </p:sp>
      <p:pic>
        <p:nvPicPr>
          <p:cNvPr id="7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297219"/>
            <a:ext cx="4507992" cy="259274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5120640"/>
            <a:ext cx="450799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兵马俑方向：俑动大秦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303520"/>
            <a:ext cx="450799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硬朗 / 力量感 / 秦文化 / 互动纪念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263640" y="2011680"/>
            <a:ext cx="4846320" cy="3474720"/>
          </a:xfrm>
          <a:prstGeom prst="roundRect">
            <a:avLst>
              <a:gd name="adj" fmla="val 3158"/>
            </a:avLst>
          </a:prstGeom>
          <a:solidFill>
            <a:srgbClr val="251D17"/>
          </a:solidFill>
          <a:ln w="12700">
            <a:solidFill>
              <a:srgbClr val="6B4B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0" y="239572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视觉语言切换能力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583680" y="2971800"/>
            <a:ext cx="3977640" cy="1097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面对不同文博IP，我们不套用同一套审美模板，而是根据IP精神气质、受众人群和消费场景，切换产品造型、色彩、材质与互动方式。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583680" y="44622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国博：精致、典雅、器物审美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兵马俑：硬朗、力量感、秦文化记忆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14  结尾总结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从文博IP到商品体系再到销售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以体系化开发，让文化资源形成持续销售价值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51560" y="1417320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51560" y="1417320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52728" y="1563624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我们理解文化资源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1252728" y="1892808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从文物、纹样、故事和IP气质中找到可商品化的核心元素。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1051560" y="2350008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051560" y="2350008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52728" y="2496312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我们建立商品体系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252728" y="2825496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围绕文物系列、寓意系列、场景系列和包装系统形成产品矩阵。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1051560" y="3282696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051560" y="3282696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52728" y="3429000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我们推进设计落地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1252728" y="3758184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从设计图、结构方案到样品实物，完成材质、工艺和功能转化。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1051560" y="4215384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51560" y="4215384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52728" y="4361688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我们承接销售表达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252728" y="4690872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通过命名、包装、产品图、场景图和陈列组合，帮助商品进入真实销售场景。</a:t>
            </a:r>
            <a:endParaRPr lang="en-US" sz="1030" dirty="0"/>
          </a:p>
        </p:txBody>
      </p:sp>
      <p:sp>
        <p:nvSpPr>
          <p:cNvPr id="21" name="Text 19"/>
          <p:cNvSpPr/>
          <p:nvPr/>
        </p:nvSpPr>
        <p:spPr>
          <a:xfrm>
            <a:off x="1234440" y="5687568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让文化资源成为可被购买、使用和传播的商品体系。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560320"/>
            <a:ext cx="1124712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>
                <a:solidFill>
                  <a:srgbClr val="1A1A1A"/>
                </a:solidFill>
              </a:defRPr>
            </a:pPr>
            <a:r>
              <a:t>感谢 · 期待合作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57600"/>
            <a:ext cx="1124712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>
                <a:solidFill>
                  <a:srgbClr val="666666"/>
                </a:solidFill>
              </a:defRPr>
            </a:pPr>
            <a:r>
              <a:t>杭州万物有灵文化科技有限公司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>
                <a:solidFill>
                  <a:srgbClr val="1A1A1A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017520"/>
            <a:ext cx="1124712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>
                <a:solidFill>
                  <a:srgbClr val="444444"/>
                </a:solidFill>
              </a:defRPr>
            </a:pPr>
            <a:r>
              <a:t>文博IP文创产品设计资料展示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 总体路径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从文博资源到商品销售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把文化资产转化为消费者愿意购买的商品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0664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0664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文化资源识别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40664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梳理文物、纹样、故事、色彩与精神气质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 rot="5400000">
            <a:off x="2523744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862072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008376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008376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视觉语言转译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008376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转化为消费者能理解、愿意亲近的视觉语言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 rot="5400000">
            <a:off x="4791456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9784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76088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276088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商品系列开发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276088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围绕人群、价格带和使用场景形成产品组合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 rot="5400000">
            <a:off x="7059168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97496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43800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工艺与实物落地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43800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推进材质、结构、尺寸、打样和细节优化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 rot="5400000">
            <a:off x="9326880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665208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811512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9811512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销售表达承接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9811512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形成包装、场景图、产品组合和渠道陈列方式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5102352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文化不只停留在内容表达，而是通过产品系列、工艺细节与销售呈现进入真实消费场景。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 开发体系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从IP元素到产品矩阵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围绕IP核心元素建立可持续开发的产品矩阵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元素识别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7840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文物造型 / 纹样 / 典故 / 色彩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52628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26280" y="1627632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消费转译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472744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年轻化 / 亲和化 / 功能化 / 礼赠化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827532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7532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47648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系列规划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一个文物形成一组产品；一个寓意形成一组产品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77724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77240" y="3703320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840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品类落位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97840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饰品 / 毛绒 / 包袋 / 家居 / 文具 / 互动纪念品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52628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26280" y="3703320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2744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销售呈现</a:t>
            </a:r>
            <a:endParaRPr lang="en-US" sz="1420" dirty="0"/>
          </a:p>
        </p:txBody>
      </p:sp>
      <p:sp>
        <p:nvSpPr>
          <p:cNvPr id="24" name="Text 22"/>
          <p:cNvSpPr/>
          <p:nvPr/>
        </p:nvSpPr>
        <p:spPr>
          <a:xfrm>
            <a:off x="472744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 / 命名 / 场景图 / 陈列组合</a:t>
            </a:r>
            <a:endParaRPr lang="en-US" sz="1030" dirty="0"/>
          </a:p>
        </p:txBody>
      </p:sp>
      <p:sp>
        <p:nvSpPr>
          <p:cNvPr id="25" name="Text 23"/>
          <p:cNvSpPr/>
          <p:nvPr/>
        </p:nvSpPr>
        <p:spPr>
          <a:xfrm>
            <a:off x="1691640" y="5321808"/>
            <a:ext cx="87782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核心不是“做一个产品”，而是建立可持续延展的商品矩阵。</a:t>
            </a:r>
            <a:endParaRPr lang="en-US" sz="2100" dirty="0"/>
          </a:p>
        </p:txBody>
      </p:sp>
      <p:sp>
        <p:nvSpPr>
          <p:cNvPr id="26" name="Text 24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 产品结构总览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以系列而非单品组织开发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从一个文物、一个寓意、一个场景延展出多款商品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795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8013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文物系列延展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8013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围绕凤冠、桃花洞釉、闹蛾扑花等文物元素，延展出日常应用商品。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62179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373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0591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IP形象亲和化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0591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通过毛绒、包挂、钥匙扣、小型功能件，让文化形象更容易被带走。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9601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795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8013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美好寓意商品化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8013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围绕好运、祈福、吉语等寓意，开发礼赠型和随身型产品。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2179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373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0591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场景与销售系统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0591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通过家居摆件、灯具、包装、系列视觉和陈列方式形成销售表达。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凤冠系列：文物审美的日常应用转化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围绕一个文物元素，延展一组可使用的日常商品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250974c71d7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680476"/>
            <a:ext cx="5239512" cy="3533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210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3210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华丽 / 精细 / 女性审美 / 礼赠感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629400" y="1755648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629400" y="1755648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30568" y="190195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从文物审美到日常应用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830568" y="2231136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把凤冠的华丽装饰、色彩层次与女性审美转化为可佩戴、可礼赠的文创商品。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629400" y="3090672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629400" y="3090672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30568" y="323697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从造型符号到商品语言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830568" y="3566160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保留文物的识别度，同时降低距离感，使产品更适合年轻消费与日常搭配。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629400" y="4425696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629400" y="442569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30568" y="457200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从单件设计到系列延展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830568" y="4901184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凤冠元素可继续延展为发饰、配饰、包装与礼赠组合。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桃花洞釉系列：器物色彩的商品转译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从釉色审美到轻饰品与包装视觉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644" y="1719072"/>
            <a:ext cx="2944368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釉色审美 / 轻饰品开发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59" y="1719072"/>
            <a:ext cx="2314882" cy="29443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系列包装 / 销售表达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143000" y="5532120"/>
            <a:ext cx="992124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同一器物色彩可以同时进入产品造型、材质选择与包装视觉，形成更完整的系列感。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闹蛾扑花：图案元素的轻量化应用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把文物图案转化为装饰性、佩戴型、日用化商品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21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1591056"/>
            <a:ext cx="4842651" cy="3712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926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闹蛾扑花发卡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96926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图案轻量化 / 佩戴日用化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720840" y="1874520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720840" y="1874520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22008" y="2020824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图案提炼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922008" y="2350008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从文物图案中提取可识别的装饰元素，降低文化理解门槛。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720840" y="3218688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720840" y="3218688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922008" y="3364992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日用转化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922008" y="3694176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以发卡等小件产品承接，使文化元素进入日常使用场景。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720840" y="4562856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720840" y="456285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22008" y="470916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工艺表达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922008" y="5038344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通过金属、亚克力等材质实现层次、色彩与细节。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  IP形象亲和化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毛绒与包挂商品开发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让文博形象变得可亲近、可携带、可传播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33645"/>
            <a:ext cx="4553712" cy="2988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毛绒挂件集合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实物/样品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81fa0dd2f15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25" y="1700784"/>
            <a:ext cx="251962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墙面挂钩与包挂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功能场景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97280" y="5559552"/>
            <a:ext cx="99669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通过毛绒、挂件、包挂等轻量商品形态，提高文博IP在日常生活中的触达频率。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  好运寓意商品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钱袋子包：从“好寓意”到“好商品”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把祈福文化做成可使用的随身产品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417320"/>
            <a:ext cx="1065276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钱袋造型承载“好运、招财、纳福”的美好寓意，通过毛绒材质、刺绣细节、拉链收纳与挂扣结构，转化为可随身携带、可使用、可赠送的文创商品。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7" name="Image 0" descr="image6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2" y="2203704"/>
            <a:ext cx="4060197" cy="2688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设计方案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造型与结构设定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419088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11" name="Image 1" descr="img_38bbd5c8fbc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13" y="2203704"/>
            <a:ext cx="2710991" cy="2688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565392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实物样品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6565392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 / 刺绣 / 拉链 / 挂扣</a:t>
            </a:r>
            <a:endParaRPr lang="en-US" sz="750" dirty="0"/>
          </a:p>
        </p:txBody>
      </p:sp>
      <p:sp>
        <p:nvSpPr>
          <p:cNvPr id="14" name="Text 10"/>
          <p:cNvSpPr/>
          <p:nvPr/>
        </p:nvSpPr>
        <p:spPr>
          <a:xfrm>
            <a:off x="960120" y="5715000"/>
            <a:ext cx="10287000" cy="23774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寓意转化：吉祥文化 → 商品主题    功能转化：收纳/挂扣/随身携带    工艺转化：毛绒/刺绣/五金件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ingFang S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ingFang S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万物有灵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文博IP文创商品开发体系</dc:title>
  <dc:subject>文博IP文创商品开发体系</dc:subject>
  <dc:creator>万物有灵</dc:creator>
  <cp:lastModifiedBy>万物有灵</cp:lastModifiedBy>
  <cp:revision>1</cp:revision>
  <dcterms:created xsi:type="dcterms:W3CDTF">2026-06-04T13:50:08Z</dcterms:created>
  <dcterms:modified xsi:type="dcterms:W3CDTF">2026-06-04T13:50:08Z</dcterms:modified>
</cp:coreProperties>
</file>