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80F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693408"/>
            <a:ext cx="12191999" cy="164592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5" name="Connector 4"/>
          <p:cNvCxnSpPr/>
          <p:nvPr/>
        </p:nvCxnSpPr>
        <p:spPr>
          <a:xfrm>
            <a:off x="9875520" y="365760"/>
            <a:ext cx="2103120" cy="1645920"/>
          </a:xfrm>
          <a:prstGeom prst="line">
            <a:avLst/>
          </a:prstGeom>
          <a:ln w="889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or 5"/>
          <p:cNvCxnSpPr/>
          <p:nvPr/>
        </p:nvCxnSpPr>
        <p:spPr>
          <a:xfrm>
            <a:off x="10332720" y="228600"/>
            <a:ext cx="1737360" cy="1325880"/>
          </a:xfrm>
          <a:prstGeom prst="line">
            <a:avLst/>
          </a:prstGeom>
          <a:ln w="6350">
            <a:solidFill>
              <a:srgbClr val="D6B8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808" y="1481328"/>
            <a:ext cx="5669280" cy="77724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4000" b="1" i="0">
                <a:solidFill>
                  <a:srgbClr val="F8F0DF"/>
                </a:solidFill>
                <a:latin typeface="Songti SC"/>
              </a:rPr>
              <a:t>千年风华 携手共启</a:t>
            </a:r>
          </a:p>
        </p:txBody>
      </p:sp>
      <p:cxnSp>
        <p:nvCxnSpPr>
          <p:cNvPr id="8" name="Connector 7"/>
          <p:cNvCxnSpPr/>
          <p:nvPr/>
        </p:nvCxnSpPr>
        <p:spPr>
          <a:xfrm>
            <a:off x="804672" y="2542032"/>
            <a:ext cx="3630168" cy="0"/>
          </a:xfrm>
          <a:prstGeom prst="line">
            <a:avLst/>
          </a:prstGeom>
          <a:ln w="2794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4672" y="2907792"/>
            <a:ext cx="4754880" cy="9144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800" b="0" i="0">
                <a:solidFill>
                  <a:srgbClr val="D6B878"/>
                </a:solidFill>
                <a:latin typeface="PingFang SC"/>
              </a:rPr>
              <a:t>共守东方美学基因库</a:t>
            </a:r>
          </a:p>
          <a:p>
            <a:pPr algn="l">
              <a:spcAft>
                <a:spcPts val="400"/>
              </a:spcAft>
            </a:pPr>
            <a:r>
              <a:rPr sz="1800" b="0" i="0">
                <a:solidFill>
                  <a:srgbClr val="D6B878"/>
                </a:solidFill>
                <a:latin typeface="PingFang SC"/>
              </a:rPr>
              <a:t>共创文化商业新范式</a:t>
            </a:r>
          </a:p>
          <a:p>
            <a:pPr algn="l">
              <a:spcAft>
                <a:spcPts val="400"/>
              </a:spcAft>
            </a:pPr>
            <a:r>
              <a:rPr sz="1800" b="0" i="0">
                <a:solidFill>
                  <a:srgbClr val="D6B878"/>
                </a:solidFill>
                <a:latin typeface="PingFang SC"/>
              </a:rPr>
              <a:t>风起东方处 静候知音来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46520" y="621792"/>
            <a:ext cx="4983480" cy="539496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33012"/>
            <a:ext cx="4617720" cy="307757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20840" y="5257800"/>
            <a:ext cx="2157984" cy="50292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83" y="5285232"/>
            <a:ext cx="671097" cy="448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951976" y="5257800"/>
            <a:ext cx="2157984" cy="50292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512" y="5285232"/>
            <a:ext cx="1016911" cy="4480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2960" y="5806440"/>
            <a:ext cx="2926080" cy="2743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900" b="0" i="0">
                <a:solidFill>
                  <a:srgbClr val="D6B878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D6B878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D6B878"/>
                </a:solidFill>
                <a:latin typeface="PingFang SC"/>
              </a:rPr>
              <a:t>54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