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8F0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E2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999" cy="109728"/>
          </a:xfrm>
          <a:prstGeom prst="rect">
            <a:avLst/>
          </a:prstGeom>
          <a:solidFill>
            <a:srgbClr val="B990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927080" y="0"/>
            <a:ext cx="1261872" cy="6858000"/>
          </a:xfrm>
          <a:prstGeom prst="rect">
            <a:avLst/>
          </a:prstGeom>
          <a:solidFill>
            <a:srgbClr val="241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6" name="Connector 5"/>
          <p:cNvCxnSpPr/>
          <p:nvPr/>
        </p:nvCxnSpPr>
        <p:spPr>
          <a:xfrm>
            <a:off x="502920" y="6355080"/>
            <a:ext cx="9966960" cy="0"/>
          </a:xfrm>
          <a:prstGeom prst="line">
            <a:avLst/>
          </a:prstGeom>
          <a:ln w="10160">
            <a:solidFill>
              <a:srgbClr val="B990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0080" y="502920"/>
            <a:ext cx="4754880" cy="50292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l"/>
            <a:r>
              <a:rPr sz="2800" b="1" i="0">
                <a:solidFill>
                  <a:srgbClr val="8E2420"/>
                </a:solidFill>
                <a:latin typeface="Songti SC"/>
              </a:rPr>
              <a:t>授权合作流程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1828800"/>
            <a:ext cx="2057400" cy="105156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50976" y="1975104"/>
            <a:ext cx="411480" cy="256032"/>
          </a:xfrm>
          <a:prstGeom prst="roundRect">
            <a:avLst/>
          </a:prstGeom>
          <a:solidFill>
            <a:srgbClr val="8E2420"/>
          </a:solidFill>
          <a:ln w="13970">
            <a:solidFill>
              <a:srgbClr val="8E24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96696" y="1993392"/>
            <a:ext cx="320040" cy="219456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800" b="1" i="0">
                <a:solidFill>
                  <a:srgbClr val="F8F0DF"/>
                </a:solidFill>
                <a:latin typeface="PingFang SC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7552" y="2304288"/>
            <a:ext cx="1728216" cy="347472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1200" b="1" i="0">
                <a:solidFill>
                  <a:srgbClr val="2D2018"/>
                </a:solidFill>
                <a:latin typeface="PingFang SC"/>
              </a:rPr>
              <a:t>双方沟通需求及费用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880360" y="2359152"/>
            <a:ext cx="256031" cy="0"/>
          </a:xfrm>
          <a:prstGeom prst="line">
            <a:avLst/>
          </a:prstGeom>
          <a:ln w="17780">
            <a:solidFill>
              <a:srgbClr val="B990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136392" y="1828800"/>
            <a:ext cx="2057400" cy="105156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264408" y="1975104"/>
            <a:ext cx="411480" cy="256032"/>
          </a:xfrm>
          <a:prstGeom prst="roundRect">
            <a:avLst/>
          </a:prstGeom>
          <a:solidFill>
            <a:srgbClr val="8E2420"/>
          </a:solidFill>
          <a:ln w="13970">
            <a:solidFill>
              <a:srgbClr val="8E24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10128" y="1993392"/>
            <a:ext cx="320040" cy="219456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800" b="1" i="0">
                <a:solidFill>
                  <a:srgbClr val="F8F0DF"/>
                </a:solidFill>
                <a:latin typeface="PingFang SC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00984" y="2304288"/>
            <a:ext cx="1728216" cy="347472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1200" b="1" i="0">
                <a:solidFill>
                  <a:srgbClr val="2D2018"/>
                </a:solidFill>
                <a:latin typeface="PingFang SC"/>
              </a:rPr>
              <a:t>形成申报方案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5193792" y="2359152"/>
            <a:ext cx="256032" cy="0"/>
          </a:xfrm>
          <a:prstGeom prst="line">
            <a:avLst/>
          </a:prstGeom>
          <a:ln w="17780">
            <a:solidFill>
              <a:srgbClr val="B990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449824" y="1828800"/>
            <a:ext cx="2057400" cy="105156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5577840" y="1975104"/>
            <a:ext cx="411480" cy="256032"/>
          </a:xfrm>
          <a:prstGeom prst="roundRect">
            <a:avLst/>
          </a:prstGeom>
          <a:solidFill>
            <a:srgbClr val="8E2420"/>
          </a:solidFill>
          <a:ln w="13970">
            <a:solidFill>
              <a:srgbClr val="8E24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623560" y="1993392"/>
            <a:ext cx="320040" cy="219456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800" b="1" i="0">
                <a:solidFill>
                  <a:srgbClr val="F8F0DF"/>
                </a:solidFill>
                <a:latin typeface="PingFang SC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14416" y="2304288"/>
            <a:ext cx="1728216" cy="347472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1200" b="1" i="0">
                <a:solidFill>
                  <a:srgbClr val="2D2018"/>
                </a:solidFill>
                <a:latin typeface="PingFang SC"/>
              </a:rPr>
              <a:t>双方签订合同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7507224" y="2359152"/>
            <a:ext cx="256032" cy="0"/>
          </a:xfrm>
          <a:prstGeom prst="line">
            <a:avLst/>
          </a:prstGeom>
          <a:ln w="17780">
            <a:solidFill>
              <a:srgbClr val="B990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7763256" y="1828800"/>
            <a:ext cx="2057400" cy="105156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7891272" y="1975104"/>
            <a:ext cx="411480" cy="256032"/>
          </a:xfrm>
          <a:prstGeom prst="roundRect">
            <a:avLst/>
          </a:prstGeom>
          <a:solidFill>
            <a:srgbClr val="8E2420"/>
          </a:solidFill>
          <a:ln w="13970">
            <a:solidFill>
              <a:srgbClr val="8E24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936992" y="1993392"/>
            <a:ext cx="320040" cy="219456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800" b="1" i="0">
                <a:solidFill>
                  <a:srgbClr val="F8F0DF"/>
                </a:solidFill>
                <a:latin typeface="PingFang SC"/>
              </a:rPr>
              <a:t>04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927848" y="2304288"/>
            <a:ext cx="1728216" cy="347472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1200" b="1" i="0">
                <a:solidFill>
                  <a:srgbClr val="2D2018"/>
                </a:solidFill>
                <a:latin typeface="PingFang SC"/>
              </a:rPr>
              <a:t>合作阶段（样品/成品/宣传内容等均需通过监修方可上线）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9820656" y="2359152"/>
            <a:ext cx="256032" cy="0"/>
          </a:xfrm>
          <a:prstGeom prst="line">
            <a:avLst/>
          </a:prstGeom>
          <a:ln w="17780">
            <a:solidFill>
              <a:srgbClr val="B9905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10076688" y="1828800"/>
            <a:ext cx="2057400" cy="105156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10204704" y="1975104"/>
            <a:ext cx="411480" cy="256032"/>
          </a:xfrm>
          <a:prstGeom prst="roundRect">
            <a:avLst/>
          </a:prstGeom>
          <a:solidFill>
            <a:srgbClr val="8E2420"/>
          </a:solidFill>
          <a:ln w="13970">
            <a:solidFill>
              <a:srgbClr val="8E24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250424" y="1993392"/>
            <a:ext cx="320040" cy="219456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800" b="1" i="0">
                <a:solidFill>
                  <a:srgbClr val="F8F0DF"/>
                </a:solidFill>
                <a:latin typeface="PingFang SC"/>
              </a:rPr>
              <a:t>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241280" y="2304288"/>
            <a:ext cx="1728216" cy="347472"/>
          </a:xfrm>
          <a:prstGeom prst="rect">
            <a:avLst/>
          </a:prstGeom>
          <a:noFill/>
        </p:spPr>
        <p:txBody>
          <a:bodyPr wrap="square" lIns="27432" rIns="27432" tIns="18288" bIns="18288" anchor="ctr">
            <a:normAutofit/>
          </a:bodyPr>
          <a:lstStyle/>
          <a:p>
            <a:pPr algn="ctr"/>
            <a:r>
              <a:rPr sz="1200" b="1" i="0">
                <a:solidFill>
                  <a:srgbClr val="2D2018"/>
                </a:solidFill>
                <a:latin typeface="PingFang SC"/>
              </a:rPr>
              <a:t>沟通需求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22960" y="3657600"/>
            <a:ext cx="9646920" cy="1463040"/>
          </a:xfrm>
          <a:prstGeom prst="roundRect">
            <a:avLst/>
          </a:prstGeom>
          <a:solidFill>
            <a:srgbClr val="FFF8E9"/>
          </a:solidFill>
          <a:ln w="13970">
            <a:solidFill>
              <a:srgbClr val="B9905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24128" y="3858768"/>
            <a:ext cx="9235440" cy="105156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签订合同</a:t>
            </a:r>
          </a:p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合作阶段</a:t>
            </a:r>
          </a:p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申报方案提交国博</a:t>
            </a:r>
          </a:p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审核确认</a:t>
            </a:r>
          </a:p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版权方提供授权内容</a:t>
            </a:r>
          </a:p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申报方案</a:t>
            </a:r>
          </a:p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提供授权</a:t>
            </a:r>
          </a:p>
          <a:p>
            <a:pPr algn="l">
              <a:spcAft>
                <a:spcPts val="400"/>
              </a:spcAft>
            </a:pPr>
            <a:r>
              <a:rPr sz="1200" b="0" i="0">
                <a:solidFill>
                  <a:srgbClr val="2D2018"/>
                </a:solidFill>
                <a:latin typeface="PingFang SC"/>
              </a:rPr>
              <a:t>合作结案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1140" y="594360"/>
            <a:ext cx="1051560" cy="105156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02920" y="6419088"/>
            <a:ext cx="3657600" cy="210312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l"/>
            <a:r>
              <a:rPr sz="750" b="0" i="0">
                <a:solidFill>
                  <a:srgbClr val="7C6A56"/>
                </a:solidFill>
                <a:latin typeface="PingFang SC"/>
              </a:rPr>
              <a:t>National Museum of China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201400" y="6355080"/>
            <a:ext cx="502920" cy="228600"/>
          </a:xfrm>
          <a:prstGeom prst="rect">
            <a:avLst/>
          </a:prstGeom>
          <a:noFill/>
        </p:spPr>
        <p:txBody>
          <a:bodyPr wrap="square" lIns="27432" rIns="27432" tIns="18288" bIns="18288" anchor="t">
            <a:normAutofit/>
          </a:bodyPr>
          <a:lstStyle/>
          <a:p>
            <a:pPr algn="r"/>
            <a:r>
              <a:rPr sz="900" b="1" i="0">
                <a:solidFill>
                  <a:srgbClr val="F8F0DF"/>
                </a:solidFill>
                <a:latin typeface="PingFang SC"/>
              </a:rPr>
              <a:t>53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