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8F0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109728"/>
          </a:xfrm>
          <a:prstGeom prst="rect">
            <a:avLst/>
          </a:prstGeom>
          <a:solidFill>
            <a:srgbClr val="B990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0927080" y="0"/>
            <a:ext cx="1261872" cy="6858000"/>
          </a:xfrm>
          <a:prstGeom prst="rect">
            <a:avLst/>
          </a:prstGeom>
          <a:solidFill>
            <a:srgbClr val="241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6" name="Connector 5"/>
          <p:cNvCxnSpPr/>
          <p:nvPr/>
        </p:nvCxnSpPr>
        <p:spPr>
          <a:xfrm>
            <a:off x="502920" y="6355080"/>
            <a:ext cx="9966960" cy="0"/>
          </a:xfrm>
          <a:prstGeom prst="line">
            <a:avLst/>
          </a:prstGeom>
          <a:ln w="1016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02920" y="411480"/>
            <a:ext cx="566928" cy="292608"/>
          </a:xfrm>
          <a:prstGeom prst="roundRect">
            <a:avLst/>
          </a:prstGeom>
          <a:solidFill>
            <a:srgbClr val="24140F"/>
          </a:solidFill>
          <a:ln w="13970">
            <a:solidFill>
              <a:srgbClr val="2414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548640" y="429768"/>
            <a:ext cx="475488" cy="256032"/>
          </a:xfrm>
          <a:prstGeom prst="rect">
            <a:avLst/>
          </a:prstGeom>
          <a:noFill/>
        </p:spPr>
        <p:txBody>
          <a:bodyPr wrap="square" lIns="27432" rIns="27432" tIns="18288" bIns="18288" anchor="ctr">
            <a:normAutofit/>
          </a:bodyPr>
          <a:lstStyle/>
          <a:p>
            <a:pPr algn="ctr"/>
            <a:r>
              <a:rPr sz="900" b="1" i="0">
                <a:solidFill>
                  <a:srgbClr val="D6B878"/>
                </a:solidFill>
                <a:latin typeface="PingFang SC"/>
              </a:rPr>
              <a:t>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47472"/>
            <a:ext cx="5669280" cy="5029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2200" b="1" i="0">
                <a:solidFill>
                  <a:srgbClr val="8E2420"/>
                </a:solidFill>
                <a:latin typeface="Songti SC"/>
              </a:rPr>
              <a:t>“‌杏花绽放、双燕栖息枝头，象征春回大地‌”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72" y="1124712"/>
            <a:ext cx="1009566" cy="14295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37104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96" y="1124712"/>
            <a:ext cx="1009566" cy="14295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834128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291" y="1124712"/>
            <a:ext cx="1269824" cy="142951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40080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43" y="2764536"/>
            <a:ext cx="1269824" cy="142951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37104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639" y="2764536"/>
            <a:ext cx="951080" cy="14295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834128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663" y="2764536"/>
            <a:ext cx="951080" cy="142951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40080" y="4358640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15" y="4404360"/>
            <a:ext cx="1407880" cy="142951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737104" y="4358640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2239" y="4404360"/>
            <a:ext cx="1407880" cy="142951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834128" y="4358640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20" y="4404360"/>
            <a:ext cx="1009566" cy="142951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059168" y="1078992"/>
            <a:ext cx="3520440" cy="480060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269480" y="1298448"/>
            <a:ext cx="3090672" cy="437083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「春」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春燕衔福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文物：「粉彩杏林春燕纹瓶」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“‌碗身翠竹与松枝的繁茂构图呼应夏日绿意”‌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「夏」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夏瓷沁凉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文物：「青花松竹梅纹碗」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“丰收、富足、喜悦”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「秋」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秋金丰稔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文物：「鹳鱼石斧图彩绘陶缸」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“吉祥、团圆、祈福”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「冬」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冬禧纳祥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文物：「《宪宗元宵行乐图》卷」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7C6A56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F8F0DF"/>
                </a:solidFill>
                <a:latin typeface="PingFang SC"/>
              </a:rPr>
              <a:t>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