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8F0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8E2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1999" cy="109728"/>
          </a:xfrm>
          <a:prstGeom prst="rect">
            <a:avLst/>
          </a:prstGeom>
          <a:solidFill>
            <a:srgbClr val="B990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0927080" y="0"/>
            <a:ext cx="1261872" cy="6858000"/>
          </a:xfrm>
          <a:prstGeom prst="rect">
            <a:avLst/>
          </a:prstGeom>
          <a:solidFill>
            <a:srgbClr val="241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6" name="Connector 5"/>
          <p:cNvCxnSpPr/>
          <p:nvPr/>
        </p:nvCxnSpPr>
        <p:spPr>
          <a:xfrm>
            <a:off x="502920" y="6355080"/>
            <a:ext cx="9966960" cy="0"/>
          </a:xfrm>
          <a:prstGeom prst="line">
            <a:avLst/>
          </a:prstGeom>
          <a:ln w="10160">
            <a:solidFill>
              <a:srgbClr val="B990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02920" y="411480"/>
            <a:ext cx="566928" cy="292608"/>
          </a:xfrm>
          <a:prstGeom prst="roundRect">
            <a:avLst/>
          </a:prstGeom>
          <a:solidFill>
            <a:srgbClr val="24140F"/>
          </a:solidFill>
          <a:ln w="13970">
            <a:solidFill>
              <a:srgbClr val="2414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548640" y="429768"/>
            <a:ext cx="475488" cy="256032"/>
          </a:xfrm>
          <a:prstGeom prst="rect">
            <a:avLst/>
          </a:prstGeom>
          <a:noFill/>
        </p:spPr>
        <p:txBody>
          <a:bodyPr wrap="square" lIns="27432" rIns="27432" tIns="18288" bIns="18288" anchor="ctr">
            <a:normAutofit/>
          </a:bodyPr>
          <a:lstStyle/>
          <a:p>
            <a:pPr algn="ctr"/>
            <a:r>
              <a:rPr sz="900" b="1" i="0">
                <a:solidFill>
                  <a:srgbClr val="D6B878"/>
                </a:solidFill>
                <a:latin typeface="PingFang SC"/>
              </a:rPr>
              <a:t>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347472"/>
            <a:ext cx="5669280" cy="50292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2200" b="1" i="0">
                <a:solidFill>
                  <a:srgbClr val="8E2420"/>
                </a:solidFill>
                <a:latin typeface="Songti SC"/>
              </a:rPr>
              <a:t>“国博衍艺”品牌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26480" y="1051560"/>
            <a:ext cx="1383792" cy="234086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58013"/>
            <a:ext cx="1292352" cy="72795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629144" y="1051560"/>
            <a:ext cx="1383792" cy="234086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864" y="1819448"/>
            <a:ext cx="1292352" cy="80508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9131808" y="1051560"/>
            <a:ext cx="1383792" cy="234086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528" y="1791365"/>
            <a:ext cx="1292351" cy="86125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126480" y="3511296"/>
            <a:ext cx="1383792" cy="234086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165434"/>
            <a:ext cx="1292352" cy="103258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629144" y="3511296"/>
            <a:ext cx="1383792" cy="234086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864" y="4112988"/>
            <a:ext cx="1292352" cy="1137479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9131808" y="3511296"/>
            <a:ext cx="1383792" cy="234086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7528" y="4395004"/>
            <a:ext cx="1292352" cy="57344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58368" y="1051560"/>
            <a:ext cx="5074920" cy="4800600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877824" y="1280160"/>
            <a:ext cx="4617720" cy="437083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>
              <a:spcAft>
                <a:spcPts val="400"/>
              </a:spcAft>
            </a:pPr>
            <a:r>
              <a:rPr sz="1000" b="0" i="0">
                <a:solidFill>
                  <a:srgbClr val="2D2018"/>
                </a:solidFill>
                <a:latin typeface="PingFang SC"/>
              </a:rPr>
              <a:t>「国博衍艺」根植于国家博物馆186万件馆藏文物与学术积淀，构建覆盖六大品类的文物IP数字资产系统，开创博物馆资源活化新范式。</a:t>
            </a:r>
          </a:p>
          <a:p>
            <a:pPr algn="l">
              <a:spcAft>
                <a:spcPts val="400"/>
              </a:spcAft>
            </a:pPr>
            <a:r>
              <a:rPr sz="1000" b="0" i="0">
                <a:solidFill>
                  <a:srgbClr val="2D2018"/>
                </a:solidFill>
                <a:latin typeface="PingFang SC"/>
              </a:rPr>
              <a:t>通过与头部品牌战略协同，在服饰、美妆、智造等18个产业带打造跨界矩阵，累计孵化500余款融入生活场景的文创商品，建立文物IP商业转化标准模型；</a:t>
            </a:r>
          </a:p>
          <a:p>
            <a:pPr algn="l">
              <a:spcAft>
                <a:spcPts val="400"/>
              </a:spcAft>
            </a:pPr>
            <a:r>
              <a:rPr sz="1000" b="0" i="0">
                <a:solidFill>
                  <a:srgbClr val="2D2018"/>
                </a:solidFill>
                <a:latin typeface="PingFang SC"/>
              </a:rPr>
              <a:t>以「文物IP×国货制造」双轨机制赋能冷酸灵、巴拉巴拉等品牌，通过文化势能注入打造兼具历史厚度与消费热度的现象级爆款，实现产品溢价升级。</a:t>
            </a:r>
          </a:p>
          <a:p>
            <a:pPr algn="l">
              <a:spcAft>
                <a:spcPts val="400"/>
              </a:spcAft>
            </a:pPr>
            <a:r>
              <a:rPr sz="1000" b="0" i="0">
                <a:solidFill>
                  <a:srgbClr val="2D2018"/>
                </a:solidFill>
                <a:latin typeface="PingFang SC"/>
              </a:rPr>
              <a:t>品牌深度参与香港国际授权展、CLE中国授权展、海峡两岸交流等活动，多次获得授权行业重量级奖项。</a:t>
            </a:r>
          </a:p>
          <a:p>
            <a:pPr algn="l">
              <a:spcAft>
                <a:spcPts val="400"/>
              </a:spcAft>
            </a:pPr>
            <a:r>
              <a:rPr sz="1000" b="0" i="0">
                <a:solidFill>
                  <a:srgbClr val="2D2018"/>
                </a:solidFill>
                <a:latin typeface="PingFang SC"/>
              </a:rPr>
              <a:t>通过对馆藏文物资源进行文创开发与推广，让文物活起来、走出去。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2920" y="6419088"/>
            <a:ext cx="3657600" cy="21031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750" b="0" i="0">
                <a:solidFill>
                  <a:srgbClr val="7C6A56"/>
                </a:solidFill>
                <a:latin typeface="PingFang SC"/>
              </a:rPr>
              <a:t>National Museum of China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01400" y="6355080"/>
            <a:ext cx="502920" cy="22860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r"/>
            <a:r>
              <a:rPr sz="900" b="1" i="0">
                <a:solidFill>
                  <a:srgbClr val="F8F0DF"/>
                </a:solidFill>
                <a:latin typeface="PingFang SC"/>
              </a:rPr>
              <a:t>06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