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305" r:id="rId4"/>
    <p:sldId id="262" r:id="rId5"/>
    <p:sldId id="306" r:id="rId6"/>
    <p:sldId id="339" r:id="rId7"/>
    <p:sldId id="366" r:id="rId8"/>
    <p:sldId id="367" r:id="rId9"/>
    <p:sldId id="368" r:id="rId10"/>
    <p:sldId id="309" r:id="rId11"/>
    <p:sldId id="319" r:id="rId12"/>
    <p:sldId id="342" r:id="rId13"/>
    <p:sldId id="431" r:id="rId14"/>
    <p:sldId id="343" r:id="rId15"/>
    <p:sldId id="321" r:id="rId16"/>
  </p:sldIdLst>
  <p:sldSz cx="9906000" cy="6858000" type="A4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3" userDrawn="1">
          <p15:clr>
            <a:srgbClr val="A4A3A4"/>
          </p15:clr>
        </p15:guide>
        <p15:guide id="2" pos="30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7548"/>
    <a:srgbClr val="70AD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7" autoAdjust="0"/>
    <p:restoredTop sz="92948"/>
  </p:normalViewPr>
  <p:slideViewPr>
    <p:cSldViewPr snapToGrid="0" showGuides="1">
      <p:cViewPr varScale="1">
        <p:scale>
          <a:sx n="111" d="100"/>
          <a:sy n="111" d="100"/>
        </p:scale>
        <p:origin x="368" y="192"/>
      </p:cViewPr>
      <p:guideLst>
        <p:guide orient="horz" pos="2113"/>
        <p:guide pos="303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/>
            </a:lvl1pPr>
            <a:lvl2pPr marL="371475" indent="0" algn="ctr">
              <a:buNone/>
              <a:defRPr sz="1625"/>
            </a:lvl2pPr>
            <a:lvl3pPr marL="742950" indent="0" algn="ctr">
              <a:buNone/>
              <a:defRPr sz="1465"/>
            </a:lvl3pPr>
            <a:lvl4pPr marL="1114425" indent="0" algn="ctr">
              <a:buNone/>
              <a:defRPr sz="1300"/>
            </a:lvl4pPr>
            <a:lvl5pPr marL="1485900" indent="0" algn="ctr">
              <a:buNone/>
              <a:defRPr sz="1300"/>
            </a:lvl5pPr>
            <a:lvl6pPr marL="1857375" indent="0" algn="ctr">
              <a:buNone/>
              <a:defRPr sz="1300"/>
            </a:lvl6pPr>
            <a:lvl7pPr marL="2228850" indent="0" algn="ctr">
              <a:buNone/>
              <a:defRPr sz="1300"/>
            </a:lvl7pPr>
            <a:lvl8pPr marL="2600325" indent="0" algn="ctr">
              <a:buNone/>
              <a:defRPr sz="1300"/>
            </a:lvl8pPr>
            <a:lvl9pPr marL="2971800" indent="0" algn="ctr">
              <a:buNone/>
              <a:defRPr sz="13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5760442" y="365125"/>
            <a:ext cx="173484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53344" y="365125"/>
            <a:ext cx="5083274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487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tint val="75000"/>
                  </a:schemeClr>
                </a:solidFill>
              </a:defRPr>
            </a:lvl1pPr>
            <a:lvl2pPr marL="371475" indent="0">
              <a:buNone/>
              <a:defRPr sz="1625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53343" y="1825625"/>
            <a:ext cx="3409057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086226" y="1825625"/>
            <a:ext cx="3409057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5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5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2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71475" indent="0">
              <a:buNone/>
              <a:defRPr sz="1140"/>
            </a:lvl2pPr>
            <a:lvl3pPr marL="742950" indent="0">
              <a:buNone/>
              <a:defRPr sz="975"/>
            </a:lvl3pPr>
            <a:lvl4pPr marL="1114425" indent="0">
              <a:buNone/>
              <a:defRPr sz="815"/>
            </a:lvl4pPr>
            <a:lvl5pPr marL="1485900" indent="0">
              <a:buNone/>
              <a:defRPr sz="815"/>
            </a:lvl5pPr>
            <a:lvl6pPr marL="1857375" indent="0">
              <a:buNone/>
              <a:defRPr sz="815"/>
            </a:lvl6pPr>
            <a:lvl7pPr marL="2228850" indent="0">
              <a:buNone/>
              <a:defRPr sz="815"/>
            </a:lvl7pPr>
            <a:lvl8pPr marL="2600325" indent="0">
              <a:buNone/>
              <a:defRPr sz="815"/>
            </a:lvl8pPr>
            <a:lvl9pPr marL="2971800" indent="0">
              <a:buNone/>
              <a:defRPr sz="81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5565A-800F-4DEE-8876-CB73AB2422E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7EB0A-604D-43E5-B53E-D0CE250639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6055" indent="-186055" algn="l" defTabSz="742950" rtl="0" eaLnBrk="1" latinLnBrk="0" hangingPunct="1">
        <a:lnSpc>
          <a:spcPct val="90000"/>
        </a:lnSpc>
        <a:spcBef>
          <a:spcPts val="815"/>
        </a:spcBef>
        <a:buFont typeface="Arial" panose="020B060402020209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90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6719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4149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7863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9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13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6" Type="http://schemas.openxmlformats.org/officeDocument/2006/relationships/slideLayout" Target="../slideLayouts/slideLayout1.xml"/><Relationship Id="rId15" Type="http://schemas.openxmlformats.org/officeDocument/2006/relationships/image" Target="../media/image22.png"/><Relationship Id="rId14" Type="http://schemas.openxmlformats.org/officeDocument/2006/relationships/image" Target="../media/image14.png"/><Relationship Id="rId13" Type="http://schemas.openxmlformats.org/officeDocument/2006/relationships/image" Target="../media/image19.png"/><Relationship Id="rId12" Type="http://schemas.openxmlformats.org/officeDocument/2006/relationships/image" Target="../media/image15.png"/><Relationship Id="rId11" Type="http://schemas.openxmlformats.org/officeDocument/2006/relationships/image" Target="../media/image18.png"/><Relationship Id="rId10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jpeg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jpeg"/><Relationship Id="rId1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1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6.xml"/><Relationship Id="rId7" Type="http://schemas.openxmlformats.org/officeDocument/2006/relationships/image" Target="../media/image1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14.png"/><Relationship Id="rId12" Type="http://schemas.openxmlformats.org/officeDocument/2006/relationships/tags" Target="../tags/tag8.xml"/><Relationship Id="rId11" Type="http://schemas.openxmlformats.org/officeDocument/2006/relationships/image" Target="../media/image13.png"/><Relationship Id="rId10" Type="http://schemas.openxmlformats.org/officeDocument/2006/relationships/tags" Target="../tags/tag7.xml"/><Relationship Id="rId1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65" y="2885440"/>
            <a:ext cx="1696720" cy="10534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9670" y="3119008"/>
            <a:ext cx="7871867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元浪产品审核 </a:t>
            </a:r>
            <a:r>
              <a:rPr lang="en-US" altLang="zh-CN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好运福币</a:t>
            </a:r>
            <a:endParaRPr lang="zh-CN" altLang="en-US" sz="3500" b="1" dirty="0">
              <a:solidFill>
                <a:srgbClr val="A67548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en-US" altLang="zh-CN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            </a:t>
            </a:r>
            <a:r>
              <a:rPr lang="zh-CN" altLang="en-US" sz="3500" b="1" dirty="0">
                <a:solidFill>
                  <a:srgbClr val="A67548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毛绒挂件盲盒</a:t>
            </a:r>
            <a:endParaRPr lang="zh-CN" altLang="en-US" sz="3500" b="1" dirty="0">
              <a:solidFill>
                <a:srgbClr val="A6754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673590" y="2816225"/>
            <a:ext cx="133985" cy="1191895"/>
          </a:xfrm>
          <a:prstGeom prst="rect">
            <a:avLst/>
          </a:prstGeom>
          <a:solidFill>
            <a:srgbClr val="A67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文物卡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3"/>
          <p:cNvSpPr txBox="1"/>
          <p:nvPr/>
        </p:nvSpPr>
        <p:spPr>
          <a:xfrm>
            <a:off x="1990725" y="440690"/>
            <a:ext cx="42119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300g白卡 正反面覆</a:t>
            </a:r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亮膜</a:t>
            </a:r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l"/>
            <a:r>
              <a:rPr lang="zh-CN" altLang="en-US" sz="1400" dirty="0">
                <a:sym typeface="+mn-ea"/>
              </a:rPr>
              <a:t>尺寸</a:t>
            </a:r>
            <a:r>
              <a:rPr lang="zh-CN" altLang="en-US" sz="1400" dirty="0" smtClean="0">
                <a:sym typeface="+mn-ea"/>
              </a:rPr>
              <a:t>：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6.5*6.5cm</a:t>
            </a:r>
            <a:endParaRPr lang="en-US" altLang="zh-CN" sz="1400" dirty="0">
              <a:latin typeface="+mj-ea"/>
              <a:ea typeface="+mj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84555" y="2189480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正面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04240" y="477456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背面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605" y="1322070"/>
            <a:ext cx="5066030" cy="2593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605" y="3916045"/>
            <a:ext cx="5066030" cy="263969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橙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300" y="1402080"/>
            <a:ext cx="1123950" cy="2024380"/>
          </a:xfrm>
          <a:prstGeom prst="rect">
            <a:avLst/>
          </a:prstGeom>
        </p:spPr>
      </p:pic>
      <p:pic>
        <p:nvPicPr>
          <p:cNvPr id="3" name="图片 2" descr="粉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280" y="1424305"/>
            <a:ext cx="1047750" cy="1930400"/>
          </a:xfrm>
          <a:prstGeom prst="rect">
            <a:avLst/>
          </a:prstGeom>
        </p:spPr>
      </p:pic>
      <p:pic>
        <p:nvPicPr>
          <p:cNvPr id="5" name="图片 4" descr="黑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6750" y="1407795"/>
            <a:ext cx="1139190" cy="2000885"/>
          </a:xfrm>
          <a:prstGeom prst="rect">
            <a:avLst/>
          </a:prstGeom>
        </p:spPr>
      </p:pic>
      <p:pic>
        <p:nvPicPr>
          <p:cNvPr id="8" name="图片 7" descr="红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965" y="1409700"/>
            <a:ext cx="1155700" cy="1988820"/>
          </a:xfrm>
          <a:prstGeom prst="rect">
            <a:avLst/>
          </a:prstGeom>
        </p:spPr>
      </p:pic>
      <p:pic>
        <p:nvPicPr>
          <p:cNvPr id="9" name="图片 8" descr="蓝色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690" y="1410335"/>
            <a:ext cx="1123950" cy="1990090"/>
          </a:xfrm>
          <a:prstGeom prst="rect">
            <a:avLst/>
          </a:prstGeom>
        </p:spPr>
      </p:pic>
      <p:pic>
        <p:nvPicPr>
          <p:cNvPr id="10" name="图片 9" descr="绿色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370" y="1400175"/>
            <a:ext cx="1334770" cy="2030095"/>
          </a:xfrm>
          <a:prstGeom prst="rect">
            <a:avLst/>
          </a:prstGeom>
        </p:spPr>
      </p:pic>
      <p:pic>
        <p:nvPicPr>
          <p:cNvPr id="12" name="图片 11" descr="紫色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1315" y="1397635"/>
            <a:ext cx="1145540" cy="2038350"/>
          </a:xfrm>
          <a:prstGeom prst="rect">
            <a:avLst/>
          </a:prstGeom>
        </p:spPr>
      </p:pic>
      <p:pic>
        <p:nvPicPr>
          <p:cNvPr id="14" name="图片 13" descr="橙色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9580" y="3956050"/>
            <a:ext cx="1115695" cy="2014220"/>
          </a:xfrm>
          <a:prstGeom prst="rect">
            <a:avLst/>
          </a:prstGeom>
        </p:spPr>
      </p:pic>
      <p:pic>
        <p:nvPicPr>
          <p:cNvPr id="15" name="图片 14" descr="粉色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75305" y="3952875"/>
            <a:ext cx="1145540" cy="2025650"/>
          </a:xfrm>
          <a:prstGeom prst="rect">
            <a:avLst/>
          </a:prstGeom>
        </p:spPr>
      </p:pic>
      <p:pic>
        <p:nvPicPr>
          <p:cNvPr id="16" name="图片 15" descr="黑色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0240" y="3965575"/>
            <a:ext cx="1092200" cy="1974850"/>
          </a:xfrm>
          <a:prstGeom prst="rect">
            <a:avLst/>
          </a:prstGeom>
        </p:spPr>
      </p:pic>
      <p:pic>
        <p:nvPicPr>
          <p:cNvPr id="17" name="图片 16" descr="红色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5965" y="3953510"/>
            <a:ext cx="1115695" cy="2025015"/>
          </a:xfrm>
          <a:prstGeom prst="rect">
            <a:avLst/>
          </a:prstGeom>
        </p:spPr>
      </p:pic>
      <p:pic>
        <p:nvPicPr>
          <p:cNvPr id="19" name="图片 18" descr="绿色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53530" y="3956050"/>
            <a:ext cx="1153160" cy="2012315"/>
          </a:xfrm>
          <a:prstGeom prst="rect">
            <a:avLst/>
          </a:prstGeom>
        </p:spPr>
      </p:pic>
      <p:pic>
        <p:nvPicPr>
          <p:cNvPr id="4" name="图片 3" descr="紫色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8460" y="3965575"/>
            <a:ext cx="1140460" cy="2038350"/>
          </a:xfrm>
          <a:prstGeom prst="rect">
            <a:avLst/>
          </a:prstGeom>
        </p:spPr>
      </p:pic>
      <p:pic>
        <p:nvPicPr>
          <p:cNvPr id="21" name="图片 20" descr="蓝色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77810" y="3942715"/>
            <a:ext cx="1166495" cy="208153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p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 descr="p图2"/>
          <p:cNvPicPr>
            <a:picLocks noChangeAspect="1"/>
          </p:cNvPicPr>
          <p:nvPr/>
        </p:nvPicPr>
        <p:blipFill>
          <a:blip r:embed="rId2"/>
          <a:srcRect t="7111"/>
          <a:stretch>
            <a:fillRect/>
          </a:stretch>
        </p:blipFill>
        <p:spPr>
          <a:xfrm>
            <a:off x="4363085" y="-6985"/>
            <a:ext cx="5542915" cy="686498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效果图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72354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 descr="组 2"/>
          <p:cNvPicPr>
            <a:picLocks noChangeAspect="1"/>
          </p:cNvPicPr>
          <p:nvPr/>
        </p:nvPicPr>
        <p:blipFill>
          <a:blip r:embed="rId2"/>
          <a:srcRect t="16173"/>
          <a:stretch>
            <a:fillRect/>
          </a:stretch>
        </p:blipFill>
        <p:spPr>
          <a:xfrm>
            <a:off x="0" y="1322070"/>
            <a:ext cx="9906000" cy="55359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7"/>
          <a:stretch>
            <a:fillRect/>
          </a:stretch>
        </p:blipFill>
        <p:spPr>
          <a:xfrm>
            <a:off x="102624" y="0"/>
            <a:ext cx="9700752" cy="1057013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431125" y="2326826"/>
            <a:ext cx="1447723" cy="535126"/>
            <a:chOff x="528715" y="1345685"/>
            <a:chExt cx="1447723" cy="535126"/>
          </a:xfrm>
        </p:grpSpPr>
        <p:sp>
          <p:nvSpPr>
            <p:cNvPr id="13" name="TextBox 12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销售数量：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Sales volumes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431125" y="3123301"/>
            <a:ext cx="1727924" cy="535126"/>
            <a:chOff x="528715" y="1345685"/>
            <a:chExt cx="1727924" cy="535126"/>
          </a:xfrm>
        </p:grpSpPr>
        <p:sp>
          <p:nvSpPr>
            <p:cNvPr id="18" name="TextBox 17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销售渠道：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Distribution channel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431125" y="4172448"/>
            <a:ext cx="1447723" cy="535126"/>
            <a:chOff x="528715" y="1345685"/>
            <a:chExt cx="1447723" cy="535126"/>
          </a:xfrm>
        </p:grpSpPr>
        <p:sp>
          <p:nvSpPr>
            <p:cNvPr id="22" name="TextBox 21"/>
            <p:cNvSpPr txBox="1"/>
            <p:nvPr/>
          </p:nvSpPr>
          <p:spPr>
            <a:xfrm>
              <a:off x="603592" y="1345685"/>
              <a:ext cx="13728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使用</a:t>
              </a:r>
              <a:r>
                <a:rPr lang="en-US" altLang="zh-CN" b="1" dirty="0">
                  <a:solidFill>
                    <a:srgbClr val="C00000"/>
                  </a:solidFill>
                </a:rPr>
                <a:t>IP</a:t>
              </a:r>
              <a:r>
                <a:rPr lang="zh-CN" altLang="en-US" b="1" dirty="0">
                  <a:solidFill>
                    <a:srgbClr val="C00000"/>
                  </a:solidFill>
                </a:rPr>
                <a:t>素材：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Use IP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31125" y="5765400"/>
            <a:ext cx="1447723" cy="535126"/>
            <a:chOff x="528715" y="1345685"/>
            <a:chExt cx="1447723" cy="535126"/>
          </a:xfrm>
        </p:grpSpPr>
        <p:sp>
          <p:nvSpPr>
            <p:cNvPr id="30" name="TextBox 29"/>
            <p:cNvSpPr txBox="1"/>
            <p:nvPr/>
          </p:nvSpPr>
          <p:spPr>
            <a:xfrm>
              <a:off x="603591" y="1345685"/>
              <a:ext cx="11492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商标使用：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Trademark usage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31125" y="1530351"/>
            <a:ext cx="1447723" cy="535126"/>
            <a:chOff x="528715" y="1345685"/>
            <a:chExt cx="1447723" cy="535126"/>
          </a:xfrm>
        </p:grpSpPr>
        <p:sp>
          <p:nvSpPr>
            <p:cNvPr id="34" name="TextBox 3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产品单价：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price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752600" y="1531620"/>
            <a:ext cx="3330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latin typeface="+mj-ea"/>
                <a:ea typeface="+mj-ea"/>
              </a:rPr>
              <a:t>好运福币毛绒挂件盲盒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56790" y="3152775"/>
            <a:ext cx="32994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+mj-ea"/>
                <a:ea typeface="+mj-ea"/>
              </a:rPr>
              <a:t>毛绒约</a:t>
            </a:r>
            <a:r>
              <a:rPr lang="en-US" altLang="zh-CN" sz="1200" dirty="0">
                <a:latin typeface="+mj-ea"/>
                <a:ea typeface="+mj-ea"/>
              </a:rPr>
              <a:t>10</a:t>
            </a:r>
            <a:r>
              <a:rPr lang="zh-CN" altLang="en-US" sz="1200" dirty="0">
                <a:latin typeface="+mj-ea"/>
                <a:ea typeface="+mj-ea"/>
              </a:rPr>
              <a:t>厘米</a:t>
            </a:r>
            <a:r>
              <a:rPr lang="zh-CN" altLang="en-US" sz="1200" dirty="0">
                <a:latin typeface="+mj-ea"/>
                <a:ea typeface="+mj-ea"/>
              </a:rPr>
              <a:t>左右</a:t>
            </a:r>
            <a:endParaRPr lang="zh-CN" altLang="en-US" sz="1200" dirty="0">
              <a:latin typeface="+mj-ea"/>
              <a:ea typeface="+mj-ea"/>
            </a:endParaRPr>
          </a:p>
          <a:p>
            <a:r>
              <a:rPr lang="zh-CN" altLang="en-US" sz="1200" dirty="0">
                <a:latin typeface="+mj-ea"/>
                <a:ea typeface="+mj-ea"/>
              </a:rPr>
              <a:t>金属钱币</a:t>
            </a:r>
            <a:r>
              <a:rPr lang="en-US" altLang="zh-CN" sz="1200" dirty="0">
                <a:latin typeface="+mj-ea"/>
                <a:ea typeface="+mj-ea"/>
              </a:rPr>
              <a:t>：2.5</a:t>
            </a:r>
            <a:r>
              <a:rPr lang="zh-CN" altLang="en-US" sz="1200" dirty="0">
                <a:latin typeface="+mj-ea"/>
                <a:ea typeface="+mj-ea"/>
              </a:rPr>
              <a:t>厘米</a:t>
            </a:r>
            <a:endParaRPr lang="zh-CN" altLang="en-US" sz="1200" dirty="0">
              <a:latin typeface="+mj-ea"/>
              <a:ea typeface="+mj-ea"/>
            </a:endParaRPr>
          </a:p>
          <a:p>
            <a:r>
              <a:rPr lang="zh-CN" altLang="en-US" sz="1200" dirty="0">
                <a:latin typeface="+mj-ea"/>
                <a:ea typeface="+mj-ea"/>
              </a:rPr>
              <a:t>（因是</a:t>
            </a:r>
            <a:r>
              <a:rPr lang="zh-CN" altLang="en-US" sz="1200" dirty="0">
                <a:latin typeface="+mj-ea"/>
                <a:ea typeface="+mj-ea"/>
              </a:rPr>
              <a:t>毛绒，实物会有几毫米误差）</a:t>
            </a:r>
            <a:endParaRPr lang="zh-CN" altLang="en-US" sz="1200" dirty="0">
              <a:latin typeface="+mj-ea"/>
              <a:ea typeface="+mj-e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63157" y="4296559"/>
            <a:ext cx="990674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+mj-ea"/>
                <a:ea typeface="+mj-ea"/>
              </a:rPr>
              <a:t>纸质</a:t>
            </a:r>
            <a:endParaRPr lang="zh-CN" altLang="en-US" sz="1400" dirty="0">
              <a:latin typeface="+mj-ea"/>
              <a:ea typeface="+mj-ea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874520" y="2374265"/>
            <a:ext cx="280289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1400" dirty="0">
                <a:latin typeface="+mj-ea"/>
                <a:ea typeface="+mj-ea"/>
              </a:rPr>
              <a:t>聚脂钎维、</a:t>
            </a:r>
            <a:r>
              <a:rPr lang="en-US" altLang="zh-CN" sz="1400" dirty="0">
                <a:latin typeface="+mj-ea"/>
                <a:ea typeface="+mj-ea"/>
              </a:rPr>
              <a:t>PP</a:t>
            </a:r>
            <a:r>
              <a:rPr lang="zh-CN" altLang="en-US" sz="1400" dirty="0">
                <a:latin typeface="+mj-ea"/>
                <a:ea typeface="+mj-ea"/>
              </a:rPr>
              <a:t>纤维棉、金属</a:t>
            </a:r>
            <a:endParaRPr lang="zh-CN" altLang="en-US" sz="1400" dirty="0">
              <a:latin typeface="+mj-ea"/>
              <a:ea typeface="+mj-ea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528715" y="2326826"/>
            <a:ext cx="1447723" cy="535126"/>
            <a:chOff x="528715" y="1345685"/>
            <a:chExt cx="1447723" cy="535126"/>
          </a:xfrm>
        </p:grpSpPr>
        <p:sp>
          <p:nvSpPr>
            <p:cNvPr id="44" name="TextBox 4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产品材质：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528715" y="3123301"/>
            <a:ext cx="1727924" cy="535126"/>
            <a:chOff x="528715" y="1345685"/>
            <a:chExt cx="1727924" cy="535126"/>
          </a:xfrm>
        </p:grpSpPr>
        <p:sp>
          <p:nvSpPr>
            <p:cNvPr id="48" name="TextBox 47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产品规格：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Product specification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28715" y="4172448"/>
            <a:ext cx="1447723" cy="535126"/>
            <a:chOff x="528715" y="1345685"/>
            <a:chExt cx="1447723" cy="535126"/>
          </a:xfrm>
        </p:grpSpPr>
        <p:sp>
          <p:nvSpPr>
            <p:cNvPr id="52" name="TextBox 51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包装材质：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Packaging material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528715" y="4968923"/>
            <a:ext cx="1727924" cy="535126"/>
            <a:chOff x="528715" y="1345685"/>
            <a:chExt cx="1727924" cy="535126"/>
          </a:xfrm>
        </p:grpSpPr>
        <p:sp>
          <p:nvSpPr>
            <p:cNvPr id="56" name="TextBox 55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包装规格：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03591" y="1603812"/>
              <a:ext cx="16530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Packaging specification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528715" y="5765400"/>
            <a:ext cx="1556713" cy="535126"/>
            <a:chOff x="528715" y="1345685"/>
            <a:chExt cx="1556713" cy="535126"/>
          </a:xfrm>
        </p:grpSpPr>
        <p:sp>
          <p:nvSpPr>
            <p:cNvPr id="60" name="TextBox 59"/>
            <p:cNvSpPr txBox="1"/>
            <p:nvPr/>
          </p:nvSpPr>
          <p:spPr>
            <a:xfrm>
              <a:off x="603591" y="1345685"/>
              <a:ext cx="1481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设计师邮箱：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Designer‘s mailbox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28715" y="1530351"/>
            <a:ext cx="1447723" cy="535126"/>
            <a:chOff x="528715" y="1345685"/>
            <a:chExt cx="1447723" cy="535126"/>
          </a:xfrm>
        </p:grpSpPr>
        <p:sp>
          <p:nvSpPr>
            <p:cNvPr id="64" name="TextBox 63"/>
            <p:cNvSpPr txBox="1"/>
            <p:nvPr/>
          </p:nvSpPr>
          <p:spPr>
            <a:xfrm>
              <a:off x="603592" y="1345685"/>
              <a:ext cx="11492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>
                  <a:solidFill>
                    <a:srgbClr val="C00000"/>
                  </a:solidFill>
                </a:rPr>
                <a:t>产品名称：</a:t>
              </a:r>
              <a:endParaRPr lang="zh-CN" altLang="en-US" b="1" dirty="0">
                <a:solidFill>
                  <a:srgbClr val="C00000"/>
                </a:solidFill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528715" y="1412104"/>
              <a:ext cx="45719" cy="423162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603591" y="1603812"/>
              <a:ext cx="13728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</a:rPr>
                <a:t>Name of product </a:t>
              </a:r>
              <a:r>
                <a:rPr lang="zh-CN" altLang="en-US" sz="1200" dirty="0">
                  <a:solidFill>
                    <a:srgbClr val="C00000"/>
                  </a:solidFill>
                </a:rPr>
                <a:t>：</a:t>
              </a:r>
              <a:endParaRPr lang="zh-CN" altLang="en-US" sz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963420" y="4998085"/>
            <a:ext cx="173482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+mj-ea"/>
                <a:ea typeface="+mj-ea"/>
              </a:rPr>
              <a:t>8*8*11cm</a:t>
            </a:r>
            <a:endParaRPr lang="en-US" altLang="zh-CN" sz="1400" dirty="0">
              <a:latin typeface="+mj-ea"/>
              <a:ea typeface="+mj-ea"/>
            </a:endParaRPr>
          </a:p>
        </p:txBody>
      </p:sp>
      <p:pic>
        <p:nvPicPr>
          <p:cNvPr id="2" name="图片 1" descr="e93ff9d537a9ee4ec66fee52750c014f"/>
          <p:cNvPicPr>
            <a:picLocks noChangeAspect="1"/>
          </p:cNvPicPr>
          <p:nvPr/>
        </p:nvPicPr>
        <p:blipFill>
          <a:blip r:embed="rId2"/>
          <a:srcRect l="11715" t="9338" r="66709" b="51561"/>
          <a:stretch>
            <a:fillRect/>
          </a:stretch>
        </p:blipFill>
        <p:spPr>
          <a:xfrm>
            <a:off x="6878955" y="4172585"/>
            <a:ext cx="542290" cy="5588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490" y="4821555"/>
            <a:ext cx="542290" cy="5168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780" y="4191000"/>
            <a:ext cx="522605" cy="516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8955" y="4811395"/>
            <a:ext cx="517525" cy="5270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1245" y="4172585"/>
            <a:ext cx="529590" cy="5651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84970" y="4199890"/>
            <a:ext cx="518160" cy="5181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9330" y="4199890"/>
            <a:ext cx="569595" cy="5270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文物选择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8" name="图片 17" descr="e93ff9d537a9ee4ec66fee52750c014f"/>
          <p:cNvPicPr>
            <a:picLocks noChangeAspect="1"/>
          </p:cNvPicPr>
          <p:nvPr/>
        </p:nvPicPr>
        <p:blipFill>
          <a:blip r:embed="rId2"/>
          <a:srcRect l="11715" t="9338" r="66709" b="51561"/>
          <a:stretch>
            <a:fillRect/>
          </a:stretch>
        </p:blipFill>
        <p:spPr>
          <a:xfrm>
            <a:off x="1003935" y="1299210"/>
            <a:ext cx="1688465" cy="17405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84910" y="3115310"/>
            <a:ext cx="12915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开元通宝</a:t>
            </a:r>
            <a:endParaRPr lang="zh-CN" altLang="en-US" sz="20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10" y="4293870"/>
            <a:ext cx="1671955" cy="15919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0" y="4262120"/>
            <a:ext cx="1609725" cy="15919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7380" y="4262120"/>
            <a:ext cx="1595755" cy="16236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775" y="1299210"/>
            <a:ext cx="1631950" cy="17405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7565" y="1416050"/>
            <a:ext cx="1595755" cy="15957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0940" y="1416050"/>
            <a:ext cx="1756410" cy="162369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068955" y="3115310"/>
            <a:ext cx="12915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永安五</a:t>
            </a: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铢</a:t>
            </a:r>
            <a:endParaRPr lang="zh-CN" altLang="en-US" sz="20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259705" y="3115310"/>
            <a:ext cx="12915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四福</a:t>
            </a: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铜钱</a:t>
            </a:r>
            <a:endParaRPr lang="zh-CN" altLang="en-US" sz="20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187565" y="3115310"/>
            <a:ext cx="217932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00000"/>
              </a:lnSpc>
            </a:pP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少年科甲独占鳌头</a:t>
            </a: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铜钱</a:t>
            </a:r>
            <a:endParaRPr lang="zh-CN" altLang="en-US" sz="20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283335" y="5887720"/>
            <a:ext cx="12915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长命富贵</a:t>
            </a:r>
            <a:endParaRPr lang="zh-CN" altLang="en-US" sz="20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296920" y="5887720"/>
            <a:ext cx="12915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三位台列</a:t>
            </a:r>
            <a:endParaRPr lang="zh-CN" altLang="en-US" sz="20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14950" y="5887720"/>
            <a:ext cx="1291590" cy="5530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b="1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一本万利</a:t>
            </a:r>
            <a:endParaRPr lang="zh-CN" altLang="en-US" sz="2000" b="1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设计解说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灵感、寓意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415" y="955040"/>
            <a:ext cx="8389620" cy="40112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50000"/>
              </a:lnSpc>
            </a:pP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 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本系列以吉语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钱币为创意，进行可爱化毛绒盲盒设计。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产品共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7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款，含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6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款常规款与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1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款发光隐藏款，尺寸约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10cm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，小巧便携。正面刺绣吉语字样，背面设计萌趣表情，加入小手小脚造型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，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搭配原型金币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。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文物底蕴与治愈感兼备。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   6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款常规款分别为</a:t>
            </a: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：</a:t>
            </a:r>
            <a:endParaRPr lang="en-US" altLang="zh-CN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长命富贵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富贵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福寿鎏金绿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（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以长寿之绿配富贵之金，身安如松，富贵长留，福寿双全。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）</a:t>
            </a:r>
            <a:endParaRPr lang="zh-CN" altLang="en-US" sz="14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永安五铢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——</a:t>
            </a: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平安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清平安岚色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（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青天白云，岁岁永安，一生安稳，心境澄明，平安常驻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。）</a:t>
            </a:r>
            <a:endParaRPr lang="zh-CN" altLang="en-US" sz="14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开元通宝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招财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盛唐锦霞色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（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招财纳福，鸿运加身，万事兴旺。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）</a:t>
            </a:r>
            <a:endParaRPr lang="zh-CN" altLang="en-US" sz="14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三位台列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升官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云台玄墨色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（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位登三台，步步高升，仕途顺遂，稳重显贵，前程通达。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）</a:t>
            </a:r>
            <a:endParaRPr lang="zh-CN" altLang="en-US" sz="14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少年科甲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及第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金榜绯霞色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（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文运昌隆，学业精进，少年得志，一举登科，前程似锦。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）</a:t>
            </a:r>
            <a:endParaRPr lang="zh-CN" altLang="en-US" sz="14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一本万利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万利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——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紫气盈财色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（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财气汇聚，利路大开，一本万利，生意兴隆，富贵盈门。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）</a:t>
            </a:r>
            <a:endParaRPr lang="zh-CN" altLang="en-US" sz="14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四福铜钱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（</a:t>
            </a: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隐藏款</a:t>
            </a:r>
            <a:r>
              <a:rPr lang="en-US" altLang="zh-CN" sz="1400" dirty="0">
                <a:solidFill>
                  <a:schemeClr val="accent1">
                    <a:lumMod val="75000"/>
                  </a:schemeClr>
                </a:solidFill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）</a:t>
            </a: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——</a:t>
            </a:r>
            <a:r>
              <a:rPr lang="zh-CN" altLang="en-US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四福</a:t>
            </a:r>
            <a:r>
              <a:rPr lang="en-US" altLang="zh-CN" sz="1400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  <a:sym typeface="+mn-ea"/>
              </a:rPr>
              <a:t>——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四福暖金辉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（</a:t>
            </a:r>
            <a:r>
              <a:rPr lang="zh-CN" altLang="en-US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四方来福，福运满贯，藏家首选，福气全开，万事圆满。</a:t>
            </a:r>
            <a:r>
              <a:rPr lang="en-US" altLang="zh-CN" sz="1400" u="sng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）</a:t>
            </a:r>
            <a:endParaRPr lang="zh-CN" altLang="en-US" sz="1400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         </a:t>
            </a:r>
            <a:r>
              <a:rPr lang="zh-CN" altLang="en-US" dirty="0">
                <a:latin typeface="新宋体" panose="02010609030101010101" charset="-122"/>
                <a:ea typeface="新宋体" panose="02010609030101010101" charset="-122"/>
                <a:cs typeface="新宋体" panose="02010609030101010101" charset="-122"/>
              </a:rPr>
              <a:t>产品可挂于包包、钥匙等处，造型可爱、颜值吸睛，兼具装饰、趣味与文化内涵。</a:t>
            </a:r>
            <a:endParaRPr lang="zh-CN" altLang="en-US" dirty="0">
              <a:latin typeface="新宋体" panose="02010609030101010101" charset="-122"/>
              <a:ea typeface="新宋体" panose="02010609030101010101" charset="-122"/>
              <a:cs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产品展示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2275205" y="360680"/>
            <a:ext cx="5321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好运福币香氛毛绒挂件盲盒</a:t>
            </a:r>
            <a:endParaRPr lang="zh-CN" altLang="en-US" sz="1400" b="1" dirty="0">
              <a:latin typeface="+mj-ea"/>
              <a:ea typeface="+mj-ea"/>
            </a:endParaRPr>
          </a:p>
          <a:p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48446" y="618295"/>
            <a:ext cx="641794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400" dirty="0">
                <a:latin typeface="+mj-lt"/>
                <a:cs typeface="+mj-lt"/>
              </a:rPr>
              <a:t>1、</a:t>
            </a:r>
            <a:r>
              <a:rPr lang="zh-CN" altLang="en-US" sz="1400" dirty="0">
                <a:latin typeface="+mj-lt"/>
                <a:cs typeface="+mj-lt"/>
              </a:rPr>
              <a:t>毛绒尺寸</a:t>
            </a:r>
            <a:r>
              <a:rPr lang="zh-CN" altLang="en-US" sz="1400" dirty="0" smtClean="0">
                <a:latin typeface="+mj-lt"/>
                <a:cs typeface="+mj-lt"/>
              </a:rPr>
              <a:t>：约</a:t>
            </a:r>
            <a:r>
              <a:rPr lang="en-US" altLang="zh-CN" sz="1400" dirty="0" smtClean="0">
                <a:latin typeface="+mj-lt"/>
                <a:cs typeface="+mj-lt"/>
              </a:rPr>
              <a:t>10</a:t>
            </a:r>
            <a:r>
              <a:rPr lang="zh-CN" altLang="en-US" sz="1400" dirty="0" smtClean="0">
                <a:latin typeface="+mj-lt"/>
                <a:cs typeface="+mj-lt"/>
              </a:rPr>
              <a:t>厘米</a:t>
            </a:r>
            <a:r>
              <a:rPr lang="zh-CN" altLang="en-US" sz="1400" dirty="0" smtClean="0">
                <a:latin typeface="+mj-lt"/>
                <a:cs typeface="+mj-lt"/>
              </a:rPr>
              <a:t>左右</a:t>
            </a:r>
            <a:endParaRPr lang="zh-CN" altLang="en-US" sz="1400" dirty="0" smtClean="0">
              <a:latin typeface="+mj-lt"/>
              <a:cs typeface="+mj-lt"/>
            </a:endParaRPr>
          </a:p>
          <a:p>
            <a:pPr algn="l"/>
            <a:r>
              <a:rPr lang="en-US" altLang="zh-CN" sz="1400" dirty="0" smtClean="0">
                <a:latin typeface="+mj-lt"/>
                <a:cs typeface="+mj-lt"/>
              </a:rPr>
              <a:t>2、</a:t>
            </a:r>
            <a:r>
              <a:rPr lang="zh-CN" altLang="en-US" sz="1400" dirty="0" smtClean="0">
                <a:latin typeface="+mj-lt"/>
                <a:cs typeface="+mj-lt"/>
              </a:rPr>
              <a:t>金币尺寸</a:t>
            </a:r>
            <a:r>
              <a:rPr lang="en-US" altLang="zh-CN" sz="1400" dirty="0" smtClean="0">
                <a:latin typeface="+mj-lt"/>
                <a:cs typeface="+mj-lt"/>
              </a:rPr>
              <a:t>：2.5</a:t>
            </a:r>
            <a:r>
              <a:rPr lang="zh-CN" altLang="en-US" sz="1400" dirty="0" smtClean="0">
                <a:latin typeface="+mj-lt"/>
                <a:cs typeface="+mj-lt"/>
              </a:rPr>
              <a:t>厘米</a:t>
            </a:r>
            <a:endParaRPr lang="zh-CN" altLang="en-US" sz="1400" dirty="0" smtClean="0">
              <a:latin typeface="+mj-lt"/>
              <a:cs typeface="+mj-lt"/>
            </a:endParaRPr>
          </a:p>
          <a:p>
            <a:pPr algn="l"/>
            <a:r>
              <a:rPr lang="en-US" altLang="zh-CN" sz="1400" dirty="0" smtClean="0">
                <a:latin typeface="+mj-lt"/>
                <a:cs typeface="+mj-lt"/>
              </a:rPr>
              <a:t>3、6</a:t>
            </a:r>
            <a:r>
              <a:rPr lang="zh-CN" altLang="en-US" sz="1400" dirty="0" smtClean="0">
                <a:latin typeface="+mj-lt"/>
                <a:cs typeface="+mj-lt"/>
              </a:rPr>
              <a:t>个常规款</a:t>
            </a:r>
            <a:r>
              <a:rPr lang="en-US" altLang="zh-CN" sz="1400" dirty="0" smtClean="0">
                <a:latin typeface="+mj-lt"/>
                <a:cs typeface="+mj-lt"/>
              </a:rPr>
              <a:t>，1</a:t>
            </a:r>
            <a:r>
              <a:rPr lang="zh-CN" altLang="en-US" sz="1400" dirty="0" smtClean="0">
                <a:latin typeface="+mj-lt"/>
                <a:cs typeface="+mj-lt"/>
              </a:rPr>
              <a:t>个</a:t>
            </a:r>
            <a:r>
              <a:rPr lang="zh-CN" altLang="en-US" sz="1400" dirty="0" smtClean="0">
                <a:latin typeface="+mj-lt"/>
                <a:cs typeface="+mj-lt"/>
              </a:rPr>
              <a:t>隐藏款</a:t>
            </a:r>
            <a:endParaRPr lang="zh-CN" altLang="en-US" sz="1400" dirty="0" smtClean="0">
              <a:latin typeface="+mj-lt"/>
              <a:cs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47825" y="5721350"/>
            <a:ext cx="19005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招财</a:t>
            </a:r>
            <a:endParaRPr lang="en-US" altLang="zh-CN" sz="120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630555" y="515048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正面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2556510" y="515048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背面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386705" y="515048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正面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>
            <p:custDataLst>
              <p:tags r:id="rId5"/>
            </p:custDataLst>
          </p:nvPr>
        </p:nvSpPr>
        <p:spPr>
          <a:xfrm>
            <a:off x="7378700" y="515048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背面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69380" y="5732145"/>
            <a:ext cx="1900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200"/>
              <a:t>万</a:t>
            </a:r>
            <a:r>
              <a:rPr lang="zh-CN" altLang="en-US" sz="1200"/>
              <a:t>利</a:t>
            </a:r>
            <a:endParaRPr lang="zh-CN" altLang="en-US" sz="1200"/>
          </a:p>
          <a:p>
            <a:pPr algn="ctr">
              <a:buClrTx/>
              <a:buSzTx/>
              <a:buFontTx/>
            </a:pPr>
            <a:endParaRPr lang="zh-CN" altLang="en-US" sz="1200"/>
          </a:p>
        </p:txBody>
      </p:sp>
      <p:pic>
        <p:nvPicPr>
          <p:cNvPr id="3" name="图片 2" descr="粉色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1545" y="1998345"/>
            <a:ext cx="1599565" cy="2827655"/>
          </a:xfrm>
          <a:prstGeom prst="rect">
            <a:avLst/>
          </a:prstGeom>
        </p:spPr>
      </p:pic>
      <p:pic>
        <p:nvPicPr>
          <p:cNvPr id="4" name="图片 3" descr="粉色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731770" y="1947545"/>
            <a:ext cx="1562100" cy="2878455"/>
          </a:xfrm>
          <a:prstGeom prst="rect">
            <a:avLst/>
          </a:prstGeom>
        </p:spPr>
      </p:pic>
      <p:pic>
        <p:nvPicPr>
          <p:cNvPr id="5" name="图片 4" descr="紫色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7378700" y="1926590"/>
            <a:ext cx="1652905" cy="2940685"/>
          </a:xfrm>
          <a:prstGeom prst="rect">
            <a:avLst/>
          </a:prstGeom>
        </p:spPr>
      </p:pic>
      <p:pic>
        <p:nvPicPr>
          <p:cNvPr id="14" name="图片 13" descr="紫色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504815" y="1926590"/>
            <a:ext cx="1646555" cy="29406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产品展示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2275205" y="360680"/>
            <a:ext cx="53213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好运福币香氛毛绒挂件盲盒</a:t>
            </a:r>
            <a:endParaRPr lang="zh-CN" altLang="en-US" sz="1400" b="1" dirty="0">
              <a:latin typeface="+mj-ea"/>
              <a:ea typeface="+mj-ea"/>
            </a:endParaRPr>
          </a:p>
          <a:p>
            <a:endParaRPr lang="zh-CN" altLang="en-US" sz="1400" b="1" dirty="0">
              <a:latin typeface="+mj-ea"/>
              <a:ea typeface="+mj-ea"/>
            </a:endParaRPr>
          </a:p>
          <a:p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48446" y="618295"/>
            <a:ext cx="641794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400" dirty="0">
                <a:latin typeface="+mj-lt"/>
                <a:cs typeface="+mj-lt"/>
                <a:sym typeface="+mn-ea"/>
              </a:rPr>
              <a:t>1、</a:t>
            </a:r>
            <a:r>
              <a:rPr lang="zh-CN" altLang="en-US" sz="1400" dirty="0">
                <a:latin typeface="+mj-lt"/>
                <a:cs typeface="+mj-lt"/>
                <a:sym typeface="+mn-ea"/>
              </a:rPr>
              <a:t>毛绒尺寸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：约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10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厘米左右</a:t>
            </a:r>
            <a:endParaRPr lang="zh-CN" altLang="en-US" sz="1400" dirty="0" smtClean="0">
              <a:latin typeface="+mj-lt"/>
              <a:cs typeface="+mj-lt"/>
            </a:endParaRPr>
          </a:p>
          <a:p>
            <a:pPr algn="l"/>
            <a:r>
              <a:rPr lang="en-US" altLang="zh-CN" sz="1400" dirty="0" smtClean="0">
                <a:latin typeface="+mj-lt"/>
                <a:cs typeface="+mj-lt"/>
                <a:sym typeface="+mn-ea"/>
              </a:rPr>
              <a:t>2、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金币尺寸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：2.5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厘米</a:t>
            </a:r>
            <a:endParaRPr lang="zh-CN" altLang="en-US" sz="1400" dirty="0" smtClean="0">
              <a:latin typeface="+mj-lt"/>
              <a:cs typeface="+mj-lt"/>
            </a:endParaRPr>
          </a:p>
          <a:p>
            <a:pPr algn="l"/>
            <a:r>
              <a:rPr lang="en-US" altLang="zh-CN" sz="1400" dirty="0" smtClean="0">
                <a:latin typeface="+mj-lt"/>
                <a:cs typeface="+mj-lt"/>
                <a:sym typeface="+mn-ea"/>
              </a:rPr>
              <a:t>3、6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个常规款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，1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个隐藏款</a:t>
            </a:r>
            <a:endParaRPr lang="zh-CN" altLang="en-US" sz="1400" dirty="0" smtClean="0">
              <a:latin typeface="+mj-lt"/>
              <a:cs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47825" y="5721350"/>
            <a:ext cx="190055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/>
              <a:t>升官</a:t>
            </a:r>
            <a:endParaRPr lang="zh-CN" altLang="en-US" sz="1200"/>
          </a:p>
          <a:p>
            <a:pPr algn="ctr"/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0555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正面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372995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背面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084445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正面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916420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背面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69380" y="5721350"/>
            <a:ext cx="1900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200"/>
              <a:t>及第</a:t>
            </a:r>
            <a:endParaRPr lang="zh-CN" altLang="en-US" sz="1200"/>
          </a:p>
          <a:p>
            <a:pPr algn="ctr">
              <a:buClrTx/>
              <a:buSzTx/>
              <a:buFontTx/>
            </a:pPr>
            <a:endParaRPr lang="zh-CN" altLang="en-US" sz="1200"/>
          </a:p>
        </p:txBody>
      </p:sp>
      <p:pic>
        <p:nvPicPr>
          <p:cNvPr id="5" name="图片 4" descr="红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3040" y="2110105"/>
            <a:ext cx="1523365" cy="2762885"/>
          </a:xfrm>
          <a:prstGeom prst="rect">
            <a:avLst/>
          </a:prstGeom>
        </p:spPr>
      </p:pic>
      <p:pic>
        <p:nvPicPr>
          <p:cNvPr id="10" name="图片 9" descr="红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4845" y="2063750"/>
            <a:ext cx="1651635" cy="2840990"/>
          </a:xfrm>
          <a:prstGeom prst="rect">
            <a:avLst/>
          </a:prstGeom>
        </p:spPr>
      </p:pic>
      <p:pic>
        <p:nvPicPr>
          <p:cNvPr id="14" name="图片 13" descr="黑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110" y="2063750"/>
            <a:ext cx="1600200" cy="2809240"/>
          </a:xfrm>
          <a:prstGeom prst="rect">
            <a:avLst/>
          </a:prstGeom>
        </p:spPr>
      </p:pic>
      <p:pic>
        <p:nvPicPr>
          <p:cNvPr id="15" name="图片 14" descr="黑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385" y="2063750"/>
            <a:ext cx="1522730" cy="27514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产品展示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2275205" y="360680"/>
            <a:ext cx="53213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好运福币香氛毛绒挂件盲盒</a:t>
            </a:r>
            <a:endParaRPr lang="zh-CN" altLang="en-US" sz="1400" b="1" dirty="0">
              <a:latin typeface="+mj-ea"/>
              <a:ea typeface="+mj-ea"/>
            </a:endParaRPr>
          </a:p>
          <a:p>
            <a:endParaRPr lang="zh-CN" altLang="en-US" sz="1400" b="1" dirty="0">
              <a:latin typeface="+mj-ea"/>
              <a:ea typeface="+mj-ea"/>
            </a:endParaRPr>
          </a:p>
          <a:p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48446" y="618295"/>
            <a:ext cx="641794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400" dirty="0">
                <a:latin typeface="+mj-lt"/>
                <a:cs typeface="+mj-lt"/>
                <a:sym typeface="+mn-ea"/>
              </a:rPr>
              <a:t>1、</a:t>
            </a:r>
            <a:r>
              <a:rPr lang="zh-CN" altLang="en-US" sz="1400" dirty="0">
                <a:latin typeface="+mj-lt"/>
                <a:cs typeface="+mj-lt"/>
                <a:sym typeface="+mn-ea"/>
              </a:rPr>
              <a:t>毛绒尺寸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：约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10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厘米左右</a:t>
            </a:r>
            <a:endParaRPr lang="zh-CN" altLang="en-US" sz="1400" dirty="0" smtClean="0">
              <a:latin typeface="+mj-lt"/>
              <a:cs typeface="+mj-lt"/>
            </a:endParaRPr>
          </a:p>
          <a:p>
            <a:pPr algn="l"/>
            <a:r>
              <a:rPr lang="en-US" altLang="zh-CN" sz="1400" dirty="0" smtClean="0">
                <a:latin typeface="+mj-lt"/>
                <a:cs typeface="+mj-lt"/>
                <a:sym typeface="+mn-ea"/>
              </a:rPr>
              <a:t>2、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金币尺寸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：2.5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厘米</a:t>
            </a:r>
            <a:endParaRPr lang="zh-CN" altLang="en-US" sz="1400" dirty="0" smtClean="0">
              <a:latin typeface="+mj-lt"/>
              <a:cs typeface="+mj-lt"/>
            </a:endParaRPr>
          </a:p>
          <a:p>
            <a:pPr algn="l"/>
            <a:r>
              <a:rPr lang="en-US" altLang="zh-CN" sz="1400" dirty="0" smtClean="0">
                <a:latin typeface="+mj-lt"/>
                <a:cs typeface="+mj-lt"/>
                <a:sym typeface="+mn-ea"/>
              </a:rPr>
              <a:t>3、6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个常规款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，1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个隐藏款</a:t>
            </a:r>
            <a:endParaRPr lang="zh-CN" altLang="en-US" sz="1400" dirty="0" smtClean="0">
              <a:latin typeface="+mj-lt"/>
              <a:cs typeface="+mj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47825" y="5721350"/>
            <a:ext cx="19005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200"/>
              <a:t>平安</a:t>
            </a:r>
            <a:endParaRPr lang="zh-CN" altLang="en-US" sz="1200"/>
          </a:p>
        </p:txBody>
      </p:sp>
      <p:sp>
        <p:nvSpPr>
          <p:cNvPr id="17" name="文本框 16"/>
          <p:cNvSpPr txBox="1"/>
          <p:nvPr/>
        </p:nvSpPr>
        <p:spPr>
          <a:xfrm>
            <a:off x="630555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正面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64460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背面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86705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正面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197090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背面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469380" y="5721350"/>
            <a:ext cx="1900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200"/>
              <a:t>富贵</a:t>
            </a:r>
            <a:endParaRPr lang="zh-CN" altLang="en-US" sz="1200"/>
          </a:p>
          <a:p>
            <a:pPr algn="ctr">
              <a:buClrTx/>
              <a:buSzTx/>
              <a:buFontTx/>
            </a:pPr>
            <a:endParaRPr lang="zh-CN" altLang="en-US" sz="1200"/>
          </a:p>
        </p:txBody>
      </p:sp>
      <p:pic>
        <p:nvPicPr>
          <p:cNvPr id="14" name="图片 13" descr="绿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565" y="2037715"/>
            <a:ext cx="1688465" cy="2945765"/>
          </a:xfrm>
          <a:prstGeom prst="rect">
            <a:avLst/>
          </a:prstGeom>
        </p:spPr>
      </p:pic>
      <p:pic>
        <p:nvPicPr>
          <p:cNvPr id="15" name="图片 14" descr="蓝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555" y="2037715"/>
            <a:ext cx="1601470" cy="2835275"/>
          </a:xfrm>
          <a:prstGeom prst="rect">
            <a:avLst/>
          </a:prstGeom>
        </p:spPr>
      </p:pic>
      <p:pic>
        <p:nvPicPr>
          <p:cNvPr id="16" name="图片 15" descr="绿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6595" y="2037715"/>
            <a:ext cx="1899920" cy="2889250"/>
          </a:xfrm>
          <a:prstGeom prst="rect">
            <a:avLst/>
          </a:prstGeom>
        </p:spPr>
      </p:pic>
      <p:pic>
        <p:nvPicPr>
          <p:cNvPr id="3" name="图片 2" descr="蓝色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005" y="2102485"/>
            <a:ext cx="1576705" cy="28130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产品展示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57425" y="44069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</a:t>
            </a:r>
            <a:endParaRPr lang="en-US" altLang="zh-CN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TextBox 13"/>
          <p:cNvSpPr txBox="1"/>
          <p:nvPr/>
        </p:nvSpPr>
        <p:spPr>
          <a:xfrm>
            <a:off x="2275205" y="360680"/>
            <a:ext cx="5321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好运福币香氛毛绒挂件盲盒</a:t>
            </a:r>
            <a:endParaRPr lang="zh-CN" altLang="en-US" sz="1400" b="1" dirty="0">
              <a:latin typeface="+mj-ea"/>
              <a:ea typeface="+mj-ea"/>
            </a:endParaRPr>
          </a:p>
          <a:p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48446" y="618295"/>
            <a:ext cx="641794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400" dirty="0">
                <a:latin typeface="+mj-lt"/>
                <a:cs typeface="+mj-lt"/>
                <a:sym typeface="+mn-ea"/>
              </a:rPr>
              <a:t>1、</a:t>
            </a:r>
            <a:r>
              <a:rPr lang="zh-CN" altLang="en-US" sz="1400" dirty="0">
                <a:latin typeface="+mj-lt"/>
                <a:cs typeface="+mj-lt"/>
                <a:sym typeface="+mn-ea"/>
              </a:rPr>
              <a:t>毛绒尺寸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：约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10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厘米左右</a:t>
            </a:r>
            <a:endParaRPr lang="zh-CN" altLang="en-US" sz="1400" dirty="0" smtClean="0">
              <a:latin typeface="+mj-lt"/>
              <a:cs typeface="+mj-lt"/>
            </a:endParaRPr>
          </a:p>
          <a:p>
            <a:pPr algn="l"/>
            <a:r>
              <a:rPr lang="en-US" altLang="zh-CN" sz="1400" dirty="0" smtClean="0">
                <a:latin typeface="+mj-lt"/>
                <a:cs typeface="+mj-lt"/>
                <a:sym typeface="+mn-ea"/>
              </a:rPr>
              <a:t>2、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金币尺寸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：2.5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厘米</a:t>
            </a:r>
            <a:endParaRPr lang="zh-CN" altLang="en-US" sz="1400" dirty="0" smtClean="0">
              <a:latin typeface="+mj-lt"/>
              <a:cs typeface="+mj-lt"/>
            </a:endParaRPr>
          </a:p>
          <a:p>
            <a:pPr algn="l"/>
            <a:r>
              <a:rPr lang="en-US" altLang="zh-CN" sz="1400" dirty="0" smtClean="0">
                <a:latin typeface="+mj-lt"/>
                <a:cs typeface="+mj-lt"/>
                <a:sym typeface="+mn-ea"/>
              </a:rPr>
              <a:t>3、6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个常规款</a:t>
            </a:r>
            <a:r>
              <a:rPr lang="en-US" altLang="zh-CN" sz="1400" dirty="0" smtClean="0">
                <a:latin typeface="+mj-lt"/>
                <a:cs typeface="+mj-lt"/>
                <a:sym typeface="+mn-ea"/>
              </a:rPr>
              <a:t>，1</a:t>
            </a:r>
            <a:r>
              <a:rPr lang="zh-CN" altLang="en-US" sz="1400" dirty="0" smtClean="0">
                <a:latin typeface="+mj-lt"/>
                <a:cs typeface="+mj-lt"/>
                <a:sym typeface="+mn-ea"/>
              </a:rPr>
              <a:t>个隐藏款</a:t>
            </a:r>
            <a:endParaRPr lang="en-US" altLang="zh-CN" sz="1400" dirty="0" smtClean="0">
              <a:latin typeface="+mj-lt"/>
              <a:cs typeface="+mj-lt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22020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正面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804795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背面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59195" y="5085715"/>
            <a:ext cx="190055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>
                <a:solidFill>
                  <a:srgbClr val="FF0000"/>
                </a:solidFill>
              </a:rPr>
              <a:t>隐藏款</a:t>
            </a:r>
            <a:r>
              <a:rPr lang="en-US" altLang="zh-CN" sz="1000">
                <a:solidFill>
                  <a:srgbClr val="FF0000"/>
                </a:solidFill>
              </a:rPr>
              <a:t>：</a:t>
            </a:r>
            <a:r>
              <a:rPr lang="zh-CN" altLang="en-US" sz="1000">
                <a:solidFill>
                  <a:srgbClr val="FF0000"/>
                </a:solidFill>
              </a:rPr>
              <a:t>可</a:t>
            </a:r>
            <a:r>
              <a:rPr lang="zh-CN" altLang="en-US" sz="1000">
                <a:solidFill>
                  <a:srgbClr val="FF0000"/>
                </a:solidFill>
              </a:rPr>
              <a:t>发光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985260" y="5721350"/>
            <a:ext cx="19005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200"/>
              <a:t>四</a:t>
            </a:r>
            <a:r>
              <a:rPr lang="zh-CN" altLang="en-US" sz="1200"/>
              <a:t>福</a:t>
            </a:r>
            <a:endParaRPr lang="zh-CN" altLang="en-US" sz="1200"/>
          </a:p>
          <a:p>
            <a:pPr algn="ctr">
              <a:buClrTx/>
              <a:buSzTx/>
              <a:buFontTx/>
            </a:pPr>
            <a:endParaRPr lang="zh-CN" altLang="en-US" sz="1200"/>
          </a:p>
        </p:txBody>
      </p:sp>
      <p:pic>
        <p:nvPicPr>
          <p:cNvPr id="5" name="图片 4" descr="橙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385" y="2040890"/>
            <a:ext cx="1602740" cy="2885440"/>
          </a:xfrm>
          <a:prstGeom prst="rect">
            <a:avLst/>
          </a:prstGeom>
        </p:spPr>
      </p:pic>
      <p:pic>
        <p:nvPicPr>
          <p:cNvPr id="10" name="图片 9" descr="橙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080" y="2040890"/>
            <a:ext cx="1602105" cy="2891155"/>
          </a:xfrm>
          <a:prstGeom prst="rect">
            <a:avLst/>
          </a:prstGeom>
        </p:spPr>
      </p:pic>
      <p:pic>
        <p:nvPicPr>
          <p:cNvPr id="12" name="图片 11" descr="橙色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785" y="2040890"/>
            <a:ext cx="1677670" cy="3004185"/>
          </a:xfrm>
          <a:prstGeom prst="rect">
            <a:avLst/>
          </a:prstGeom>
        </p:spPr>
      </p:pic>
      <p:pic>
        <p:nvPicPr>
          <p:cNvPr id="14" name="图片 13" descr="橙色（脸）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475" y="2040890"/>
            <a:ext cx="1679575" cy="29743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544" b="84587"/>
          <a:stretch>
            <a:fillRect/>
          </a:stretch>
        </p:blipFill>
        <p:spPr>
          <a:xfrm>
            <a:off x="0" y="0"/>
            <a:ext cx="432216" cy="1057013"/>
          </a:xfrm>
          <a:prstGeom prst="rect">
            <a:avLst/>
          </a:prstGeom>
        </p:spPr>
      </p:pic>
      <p:grpSp>
        <p:nvGrpSpPr>
          <p:cNvPr id="7" name="组合 8"/>
          <p:cNvGrpSpPr/>
          <p:nvPr/>
        </p:nvGrpSpPr>
        <p:grpSpPr>
          <a:xfrm>
            <a:off x="471714" y="331910"/>
            <a:ext cx="1679641" cy="523220"/>
            <a:chOff x="2382993" y="331910"/>
            <a:chExt cx="1679641" cy="523220"/>
          </a:xfrm>
        </p:grpSpPr>
        <p:sp>
          <p:nvSpPr>
            <p:cNvPr id="11" name="TextBox 11"/>
            <p:cNvSpPr txBox="1"/>
            <p:nvPr/>
          </p:nvSpPr>
          <p:spPr>
            <a:xfrm>
              <a:off x="2382993" y="331910"/>
              <a:ext cx="1679641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产品包装</a:t>
              </a:r>
              <a:endPara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016915" y="331910"/>
              <a:ext cx="45719" cy="52322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3"/>
          <p:cNvSpPr txBox="1"/>
          <p:nvPr/>
        </p:nvSpPr>
        <p:spPr>
          <a:xfrm>
            <a:off x="2275205" y="360680"/>
            <a:ext cx="421195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盲盒包装结构</a:t>
            </a:r>
            <a:endParaRPr lang="zh-CN" altLang="en-US" sz="1400" b="1" dirty="0" smtClean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248446" y="618295"/>
            <a:ext cx="6417945" cy="737235"/>
          </a:xfrm>
          <a:prstGeom prst="rect">
            <a:avLst/>
          </a:prstGeom>
        </p:spPr>
        <p:txBody>
          <a:bodyPr wrap="square">
            <a:spAutoFit/>
          </a:bodyPr>
          <a:p>
            <a:pPr algn="l"/>
            <a:r>
              <a:rPr lang="en-US" altLang="zh-CN" sz="1400" dirty="0"/>
              <a:t>1、</a:t>
            </a:r>
            <a:r>
              <a:rPr lang="zh-CN" altLang="en-US" sz="1400" dirty="0"/>
              <a:t>尺寸</a:t>
            </a:r>
            <a:r>
              <a:rPr lang="zh-CN" altLang="en-US" sz="1400" dirty="0" smtClean="0"/>
              <a:t>：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8.5*8.5*11cm</a:t>
            </a:r>
            <a:endParaRPr lang="en-US" altLang="zh-CN" sz="1400" dirty="0">
              <a:latin typeface="+mj-ea"/>
              <a:ea typeface="+mj-ea"/>
              <a:sym typeface="+mn-ea"/>
            </a:endParaRPr>
          </a:p>
          <a:p>
            <a:pPr algn="l"/>
            <a:r>
              <a:rPr lang="en-US" altLang="zh-CN" sz="1400" dirty="0">
                <a:latin typeface="+mj-ea"/>
                <a:ea typeface="+mj-ea"/>
                <a:sym typeface="+mn-ea"/>
              </a:rPr>
              <a:t>2、</a:t>
            </a:r>
            <a:r>
              <a:rPr lang="zh-CN" altLang="en-US" sz="1400" dirty="0">
                <a:latin typeface="+mj-ea"/>
                <a:ea typeface="+mj-ea"/>
                <a:sym typeface="+mn-ea"/>
              </a:rPr>
              <a:t>工艺</a:t>
            </a:r>
            <a:r>
              <a:rPr lang="en-US" altLang="zh-CN" sz="1400" dirty="0">
                <a:latin typeface="+mj-ea"/>
                <a:ea typeface="+mj-ea"/>
                <a:sym typeface="+mn-ea"/>
              </a:rPr>
              <a:t>：</a:t>
            </a:r>
            <a:r>
              <a:rPr lang="zh-CN" altLang="en-US" sz="1400" dirty="0">
                <a:latin typeface="+mj-ea"/>
                <a:ea typeface="+mj-ea"/>
                <a:sym typeface="+mn-ea"/>
              </a:rPr>
              <a:t>镭射</a:t>
            </a:r>
            <a:endParaRPr lang="en-US" altLang="zh-CN" sz="1400" dirty="0">
              <a:latin typeface="+mj-ea"/>
              <a:ea typeface="+mj-ea"/>
              <a:sym typeface="+mn-ea"/>
            </a:endParaRPr>
          </a:p>
          <a:p>
            <a:pPr algn="l"/>
            <a:r>
              <a:rPr lang="en-US" sz="1400" dirty="0">
                <a:sym typeface="+mn-ea"/>
              </a:rPr>
              <a:t>3、</a:t>
            </a:r>
            <a:r>
              <a:rPr lang="zh-CN" altLang="en-US" sz="1400" dirty="0">
                <a:sym typeface="+mn-ea"/>
              </a:rPr>
              <a:t>有内袋</a:t>
            </a:r>
            <a:endParaRPr lang="zh-CN" altLang="en-US" sz="1400" dirty="0"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53455" y="5932170"/>
            <a:ext cx="19005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200"/>
              <a:t>展开图</a:t>
            </a:r>
            <a:endParaRPr lang="zh-CN" altLang="en-US" sz="1200"/>
          </a:p>
        </p:txBody>
      </p:sp>
      <p:sp>
        <p:nvSpPr>
          <p:cNvPr id="8" name="文本框 7"/>
          <p:cNvSpPr txBox="1"/>
          <p:nvPr/>
        </p:nvSpPr>
        <p:spPr>
          <a:xfrm>
            <a:off x="995045" y="5932170"/>
            <a:ext cx="190055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200"/>
              <a:t>立体图</a:t>
            </a:r>
            <a:endParaRPr lang="zh-CN" altLang="en-US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40" y="1882775"/>
            <a:ext cx="3049905" cy="37706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545" y="1393190"/>
            <a:ext cx="6028690" cy="45281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73.15,&quot;left&quot;:49.65,&quot;top&quot;:151.7,&quot;width&quot;:681}"/>
</p:tagLst>
</file>

<file path=ppt/tags/tag2.xml><?xml version="1.0" encoding="utf-8"?>
<p:tagLst xmlns:p="http://schemas.openxmlformats.org/presentationml/2006/main">
  <p:tag name="KSO_WM_DIAGRAM_VIRTUALLY_FRAME" val="{&quot;height&quot;:273.15,&quot;left&quot;:49.65,&quot;top&quot;:151.7,&quot;width&quot;:681}"/>
</p:tagLst>
</file>

<file path=ppt/tags/tag3.xml><?xml version="1.0" encoding="utf-8"?>
<p:tagLst xmlns:p="http://schemas.openxmlformats.org/presentationml/2006/main">
  <p:tag name="KSO_WM_DIAGRAM_VIRTUALLY_FRAME" val="{&quot;height&quot;:273.15,&quot;left&quot;:49.65,&quot;top&quot;:151.7,&quot;width&quot;:681}"/>
</p:tagLst>
</file>

<file path=ppt/tags/tag4.xml><?xml version="1.0" encoding="utf-8"?>
<p:tagLst xmlns:p="http://schemas.openxmlformats.org/presentationml/2006/main">
  <p:tag name="KSO_WM_DIAGRAM_VIRTUALLY_FRAME" val="{&quot;height&quot;:273.15,&quot;left&quot;:49.65,&quot;top&quot;:151.7,&quot;width&quot;:681}"/>
</p:tagLst>
</file>

<file path=ppt/tags/tag5.xml><?xml version="1.0" encoding="utf-8"?>
<p:tagLst xmlns:p="http://schemas.openxmlformats.org/presentationml/2006/main">
  <p:tag name="KSO_WM_DIAGRAM_VIRTUALLY_FRAME" val="{&quot;height&quot;:273.15,&quot;left&quot;:49.65,&quot;top&quot;:151.7,&quot;width&quot;:681}"/>
</p:tagLst>
</file>

<file path=ppt/tags/tag6.xml><?xml version="1.0" encoding="utf-8"?>
<p:tagLst xmlns:p="http://schemas.openxmlformats.org/presentationml/2006/main">
  <p:tag name="KSO_WM_DIAGRAM_VIRTUALLY_FRAME" val="{&quot;height&quot;:273.15,&quot;left&quot;:49.65,&quot;top&quot;:151.7,&quot;width&quot;:681}"/>
</p:tagLst>
</file>

<file path=ppt/tags/tag7.xml><?xml version="1.0" encoding="utf-8"?>
<p:tagLst xmlns:p="http://schemas.openxmlformats.org/presentationml/2006/main">
  <p:tag name="KSO_WM_DIAGRAM_VIRTUALLY_FRAME" val="{&quot;height&quot;:273.15,&quot;left&quot;:49.65,&quot;top&quot;:151.7,&quot;width&quot;:681}"/>
</p:tagLst>
</file>

<file path=ppt/tags/tag8.xml><?xml version="1.0" encoding="utf-8"?>
<p:tagLst xmlns:p="http://schemas.openxmlformats.org/presentationml/2006/main">
  <p:tag name="KSO_WM_DIAGRAM_VIRTUALLY_FRAME" val="{&quot;height&quot;:273.15,&quot;left&quot;:49.65,&quot;top&quot;:151.7,&quot;width&quot;:681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1265</Words>
  <Application>WPS 演示</Application>
  <PresentationFormat>A4 纸张(210x297 毫米)</PresentationFormat>
  <Paragraphs>215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汉仪旗黑</vt:lpstr>
      <vt:lpstr>新宋体</vt:lpstr>
      <vt:lpstr>Calibri</vt:lpstr>
      <vt:lpstr>Helvetica Neue</vt:lpstr>
      <vt:lpstr>宋体</vt:lpstr>
      <vt:lpstr>Arial Unicode MS</vt:lpstr>
      <vt:lpstr>汉仪书宋二KW</vt:lpstr>
      <vt:lpstr>Calibri Light</vt:lpstr>
      <vt:lpstr>方正书宋_GBK</vt:lpstr>
      <vt:lpstr>微软雅黑</vt:lpstr>
      <vt:lpstr>新宋体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Q</dc:creator>
  <cp:lastModifiedBy>小陌.rar</cp:lastModifiedBy>
  <cp:revision>384</cp:revision>
  <dcterms:created xsi:type="dcterms:W3CDTF">2026-03-30T05:41:59Z</dcterms:created>
  <dcterms:modified xsi:type="dcterms:W3CDTF">2026-03-30T05:41:59Z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2052-12.1.25205.25205</vt:lpwstr>
  </property>
  <property fmtid="{D5CDD505-2E9C-101B-9397-08002B2CF9AE}" pid="3" name="ICV">
    <vt:lpwstr>CFB6EB908D3E402BAC6AAFBAC692AEAB_13</vt:lpwstr>
  </property>
</Properties>
</file>