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11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452360" y="-365760"/>
            <a:ext cx="5074920" cy="7589520"/>
          </a:xfrm>
          <a:prstGeom prst="rect">
            <a:avLst/>
          </a:prstGeom>
          <a:solidFill>
            <a:srgbClr val="102A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595360" y="731520"/>
            <a:ext cx="3474720" cy="3474720"/>
          </a:xfrm>
          <a:prstGeom prst="ellipse">
            <a:avLst/>
          </a:prstGeom>
          <a:solidFill>
            <a:srgbClr val="1B496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875520" y="2743200"/>
            <a:ext cx="2011680" cy="2011680"/>
          </a:xfrm>
          <a:prstGeom prst="ellipse">
            <a:avLst/>
          </a:prstGeom>
          <a:solidFill>
            <a:srgbClr val="5FA8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94360" y="566928"/>
            <a:ext cx="1234440" cy="256032"/>
          </a:xfrm>
          <a:prstGeom prst="rect">
            <a:avLst/>
          </a:prstGeom>
          <a:solidFill>
            <a:srgbClr val="D7B5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94360" y="960120"/>
            <a:ext cx="182880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D7B56D"/>
                </a:solidFill>
                <a:latin typeface="Aptos"/>
              </a:rPr>
              <a:t>VERSION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1417320"/>
            <a:ext cx="384048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Aptos Display"/>
              </a:rPr>
              <a:t>公司简介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2148840"/>
            <a:ext cx="438912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B9C7D8"/>
                </a:solidFill>
                <a:latin typeface="Georgia"/>
              </a:rPr>
              <a:t>Company Profile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8" y="2971800"/>
            <a:ext cx="502920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EAF1F8"/>
                </a:solidFill>
                <a:latin typeface="Aptos"/>
              </a:rPr>
              <a:t>以可信赖的产品、设计与数字化能力，帮助客户把复杂业务变成可落地的增长系统。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983480"/>
            <a:ext cx="10972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Aptos Display"/>
              </a:rPr>
              <a:t>8+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5468112"/>
            <a:ext cx="118872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9FB4C8"/>
                </a:solidFill>
                <a:latin typeface="Aptos"/>
              </a:rPr>
              <a:t>年行业经验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0" y="4983480"/>
            <a:ext cx="10972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Aptos Display"/>
              </a:rPr>
              <a:t>120+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5468112"/>
            <a:ext cx="118872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9FB4C8"/>
                </a:solidFill>
                <a:latin typeface="Aptos"/>
              </a:rPr>
              <a:t>合作项目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86200" y="4983480"/>
            <a:ext cx="10972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Aptos Display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86200" y="5468112"/>
            <a:ext cx="118872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9FB4C8"/>
                </a:solidFill>
                <a:latin typeface="Aptos"/>
              </a:rPr>
              <a:t>核心能力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6419088"/>
            <a:ext cx="29260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7B8EA3"/>
                </a:solidFill>
                <a:latin typeface="Aptos"/>
              </a:rPr>
              <a:t>Midnight Executive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372600" y="6419088"/>
            <a:ext cx="22402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850" b="0">
                <a:solidFill>
                  <a:srgbClr val="7B8EA3"/>
                </a:solidFill>
                <a:latin typeface="Aptos"/>
              </a:rPr>
              <a:t>Taste Skill PPT Test ·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711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94360" y="868680"/>
            <a:ext cx="283464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7111F"/>
                </a:solidFill>
                <a:latin typeface="Aptos Display"/>
              </a:rPr>
              <a:t>我们是谁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1417320"/>
            <a:ext cx="41148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4C6178"/>
                </a:solidFill>
                <a:latin typeface="Aptos"/>
              </a:rPr>
              <a:t>一家面向增长与交付的综合型服务公司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94360" y="1874519"/>
            <a:ext cx="4572000" cy="3611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F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0120" y="2176272"/>
            <a:ext cx="9144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D7B56D"/>
                </a:solidFill>
                <a:latin typeface="Aptos"/>
              </a:rPr>
              <a:t>定位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578608"/>
            <a:ext cx="3749039" cy="11887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122238"/>
                </a:solidFill>
                <a:latin typeface="Aptos"/>
              </a:rPr>
              <a:t>我们把品牌策略、内容设计、技术工具与运营执行放在同一张桌子上，减少沟通损耗，让方案从“好看”走向“可用、可卖、可持续”。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" y="4370832"/>
            <a:ext cx="36576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61758A"/>
                </a:solidFill>
                <a:latin typeface="Aptos"/>
              </a:rPr>
              <a:t>适用于：品牌升级 / 产品上市 / 电商内容 / 数字化工具 / 客户运营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715000" y="1874519"/>
            <a:ext cx="5440680" cy="868680"/>
          </a:xfrm>
          <a:prstGeom prst="roundRect">
            <a:avLst/>
          </a:prstGeom>
          <a:solidFill>
            <a:srgbClr val="07111F"/>
          </a:solidFill>
          <a:ln w="12700">
            <a:solidFill>
              <a:srgbClr val="DF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5989320" y="2093976"/>
            <a:ext cx="411480" cy="411480"/>
          </a:xfrm>
          <a:prstGeom prst="ellipse">
            <a:avLst/>
          </a:prstGeom>
          <a:solidFill>
            <a:srgbClr val="D7B5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17336" y="2167127"/>
            <a:ext cx="164592" cy="14630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7111F"/>
                </a:solidFill>
                <a:latin typeface="Aptos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65392" y="2039112"/>
            <a:ext cx="91440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Aptos"/>
              </a:rPr>
              <a:t>策略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65392" y="2377439"/>
            <a:ext cx="32004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B9C7D8"/>
                </a:solidFill>
                <a:latin typeface="Aptos"/>
              </a:rPr>
              <a:t>看清客户、市场与机会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715000" y="3017520"/>
            <a:ext cx="544068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F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5989320" y="3236976"/>
            <a:ext cx="411480" cy="411480"/>
          </a:xfrm>
          <a:prstGeom prst="ellipse">
            <a:avLst/>
          </a:prstGeom>
          <a:solidFill>
            <a:srgbClr val="DDEA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117336" y="3310127"/>
            <a:ext cx="164592" cy="14630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7111F"/>
                </a:solidFill>
                <a:latin typeface="Aptos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5392" y="3182112"/>
            <a:ext cx="91440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700" b="1">
                <a:solidFill>
                  <a:srgbClr val="07111F"/>
                </a:solidFill>
                <a:latin typeface="Aptos"/>
              </a:rPr>
              <a:t>设计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65392" y="3520439"/>
            <a:ext cx="32004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6F83"/>
                </a:solidFill>
                <a:latin typeface="Aptos"/>
              </a:rPr>
              <a:t>建立统一而有记忆点的表达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715000" y="4160520"/>
            <a:ext cx="544068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FE7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5989320" y="4379976"/>
            <a:ext cx="411480" cy="411480"/>
          </a:xfrm>
          <a:prstGeom prst="ellipse">
            <a:avLst/>
          </a:prstGeom>
          <a:solidFill>
            <a:srgbClr val="DDEA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117336" y="4453128"/>
            <a:ext cx="164592" cy="14630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7111F"/>
                </a:solidFill>
                <a:latin typeface="Aptos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65392" y="4325112"/>
            <a:ext cx="91440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700" b="1">
                <a:solidFill>
                  <a:srgbClr val="07111F"/>
                </a:solidFill>
                <a:latin typeface="Aptos"/>
              </a:rPr>
              <a:t>交付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65392" y="4663440"/>
            <a:ext cx="32004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B6F83"/>
                </a:solidFill>
                <a:latin typeface="Aptos"/>
              </a:rPr>
              <a:t>把创意变成可复用资产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" y="6419088"/>
            <a:ext cx="29260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71849A"/>
                </a:solidFill>
                <a:latin typeface="Aptos"/>
              </a:rPr>
              <a:t>Midnight Executive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72600" y="6419088"/>
            <a:ext cx="22402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850" b="0">
                <a:solidFill>
                  <a:srgbClr val="71849A"/>
                </a:solidFill>
                <a:latin typeface="Aptos"/>
              </a:rPr>
              <a:t>Taste Skill PPT Test ·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111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685800"/>
            <a:ext cx="292608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Aptos Display"/>
              </a:rPr>
              <a:t>核心能力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2648" y="1234440"/>
            <a:ext cx="3474720" cy="2926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9FB4C8"/>
                </a:solidFill>
                <a:latin typeface="Aptos"/>
              </a:rPr>
              <a:t>从洞察到资产，再到增长复盘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85800" y="1965960"/>
            <a:ext cx="3246120" cy="3474720"/>
          </a:xfrm>
          <a:prstGeom prst="roundRect">
            <a:avLst/>
          </a:prstGeom>
          <a:solidFill>
            <a:srgbClr val="0E2136"/>
          </a:solidFill>
          <a:ln w="12700">
            <a:solidFill>
              <a:srgbClr val="1D3F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60120" y="2267712"/>
            <a:ext cx="73152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D7B56D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2788920"/>
            <a:ext cx="2377440" cy="5486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300" b="1">
                <a:solidFill>
                  <a:srgbClr val="FFFFFF"/>
                </a:solidFill>
                <a:latin typeface="Aptos Display"/>
              </a:rPr>
              <a:t>品牌与内容策略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3749039"/>
            <a:ext cx="251460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B9C7D8"/>
                </a:solidFill>
                <a:latin typeface="Aptos"/>
              </a:rPr>
              <a:t>竞品拆解、卖点结构、客户旅程、内容框架</a:t>
            </a:r>
          </a:p>
        </p:txBody>
      </p:sp>
      <p:sp>
        <p:nvSpPr>
          <p:cNvPr id="8" name="Rectangle 7"/>
          <p:cNvSpPr/>
          <p:nvPr/>
        </p:nvSpPr>
        <p:spPr>
          <a:xfrm>
            <a:off x="960120" y="4828032"/>
            <a:ext cx="1325880" cy="73152"/>
          </a:xfrm>
          <a:prstGeom prst="rect">
            <a:avLst/>
          </a:prstGeom>
          <a:solidFill>
            <a:srgbClr val="D7B5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4389120" y="1965960"/>
            <a:ext cx="3246120" cy="3474720"/>
          </a:xfrm>
          <a:prstGeom prst="roundRect">
            <a:avLst/>
          </a:prstGeom>
          <a:solidFill>
            <a:srgbClr val="0E2136"/>
          </a:solidFill>
          <a:ln w="12700">
            <a:solidFill>
              <a:srgbClr val="1D3F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63440" y="2267712"/>
            <a:ext cx="73152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D7B56D"/>
                </a:solidFill>
                <a:latin typeface="Georgia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0" y="2788920"/>
            <a:ext cx="2377440" cy="5486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300" b="1">
                <a:solidFill>
                  <a:srgbClr val="FFFFFF"/>
                </a:solidFill>
                <a:latin typeface="Aptos Display"/>
              </a:rPr>
              <a:t>视觉设计与资产生产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3440" y="3749039"/>
            <a:ext cx="251460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B9C7D8"/>
                </a:solidFill>
                <a:latin typeface="Aptos"/>
              </a:rPr>
              <a:t>PPT、详情页、包装、视觉模板、活动物料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63440" y="4828032"/>
            <a:ext cx="1325880" cy="73152"/>
          </a:xfrm>
          <a:prstGeom prst="rect">
            <a:avLst/>
          </a:prstGeom>
          <a:solidFill>
            <a:srgbClr val="D7B5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8092440" y="1965960"/>
            <a:ext cx="3246120" cy="3474720"/>
          </a:xfrm>
          <a:prstGeom prst="roundRect">
            <a:avLst/>
          </a:prstGeom>
          <a:solidFill>
            <a:srgbClr val="0E2136"/>
          </a:solidFill>
          <a:ln w="12700">
            <a:solidFill>
              <a:srgbClr val="1D3F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66760" y="2267712"/>
            <a:ext cx="73152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D7B56D"/>
                </a:solidFill>
                <a:latin typeface="Georgia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6760" y="2788920"/>
            <a:ext cx="2377440" cy="5486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300" b="1">
                <a:solidFill>
                  <a:srgbClr val="FFFFFF"/>
                </a:solidFill>
                <a:latin typeface="Aptos Display"/>
              </a:rPr>
              <a:t>数字化与自动化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66760" y="3749039"/>
            <a:ext cx="251460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B9C7D8"/>
                </a:solidFill>
                <a:latin typeface="Aptos"/>
              </a:rPr>
              <a:t>轻量系统、数据报表、AI 工作流、内部工具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366760" y="4828032"/>
            <a:ext cx="1325880" cy="73152"/>
          </a:xfrm>
          <a:prstGeom prst="rect">
            <a:avLst/>
          </a:prstGeom>
          <a:solidFill>
            <a:srgbClr val="D7B5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6419088"/>
            <a:ext cx="29260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7B8EA3"/>
                </a:solidFill>
                <a:latin typeface="Aptos"/>
              </a:rPr>
              <a:t>Midnight Executive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72600" y="6419088"/>
            <a:ext cx="22402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850" b="0">
                <a:solidFill>
                  <a:srgbClr val="7B8EA3"/>
                </a:solidFill>
                <a:latin typeface="Aptos"/>
              </a:rPr>
              <a:t>Taste Skill PPT Test ·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BD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11480" y="347472"/>
            <a:ext cx="11384280" cy="6172200"/>
          </a:xfrm>
          <a:prstGeom prst="rect">
            <a:avLst/>
          </a:prstGeom>
          <a:solidFill>
            <a:srgbClr val="EFE2CE"/>
          </a:solidFill>
          <a:ln w="12700">
            <a:solidFill>
              <a:srgbClr val="C8AA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595360" y="594360"/>
            <a:ext cx="2468880" cy="2468880"/>
          </a:xfrm>
          <a:prstGeom prst="ellipse">
            <a:avLst/>
          </a:prstGeom>
          <a:solidFill>
            <a:srgbClr val="C452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646920" y="1600200"/>
            <a:ext cx="1325880" cy="1325880"/>
          </a:xfrm>
          <a:prstGeom prst="ellipse">
            <a:avLst/>
          </a:prstGeom>
          <a:solidFill>
            <a:srgbClr val="D9B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713232"/>
            <a:ext cx="310896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8B5E34"/>
                </a:solidFill>
                <a:latin typeface="Songti SC"/>
              </a:rPr>
              <a:t>纸本东方 / Editorial Warmth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828800"/>
            <a:ext cx="3657600" cy="7315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4300" b="1">
                <a:solidFill>
                  <a:srgbClr val="3A2A1E"/>
                </a:solidFill>
                <a:latin typeface="Songti SC"/>
              </a:rPr>
              <a:t>公司简介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2788920"/>
            <a:ext cx="425196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684E3A"/>
                </a:solidFill>
                <a:latin typeface="Kaiti SC"/>
              </a:rPr>
              <a:t>以长期主义打磨服务，以审美与方法建立信任。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" y="4160520"/>
            <a:ext cx="3017520" cy="36576"/>
          </a:xfrm>
          <a:prstGeom prst="rect">
            <a:avLst/>
          </a:prstGeom>
          <a:solidFill>
            <a:srgbClr val="A45A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4434840"/>
            <a:ext cx="3474720" cy="2926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3A2A1E"/>
                </a:solidFill>
                <a:latin typeface="Songti SC"/>
              </a:rPr>
              <a:t>策略 · 设计 · 技术 · 运营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6419088"/>
            <a:ext cx="29260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8B735B"/>
                </a:solidFill>
                <a:latin typeface="Aptos"/>
              </a:rPr>
              <a:t>Eastern Editorial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72600" y="6419088"/>
            <a:ext cx="22402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850" b="0">
                <a:solidFill>
                  <a:srgbClr val="8B735B"/>
                </a:solidFill>
                <a:latin typeface="Aptos"/>
              </a:rPr>
              <a:t>Taste Skill PPT Test ·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658368"/>
            <a:ext cx="292608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3A2A1E"/>
                </a:solidFill>
                <a:latin typeface="Songti SC"/>
              </a:rPr>
              <a:t>关于我们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16152"/>
            <a:ext cx="475488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0624A"/>
                </a:solidFill>
                <a:latin typeface="Kaiti SC"/>
              </a:rPr>
              <a:t>不是把内容堆满，而是让信息有秩序、有呼吸、有记忆点。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658368" y="1755648"/>
            <a:ext cx="3657600" cy="4160520"/>
          </a:xfrm>
          <a:prstGeom prst="rect">
            <a:avLst/>
          </a:prstGeom>
          <a:solidFill>
            <a:srgbClr val="EFE2CE"/>
          </a:solidFill>
          <a:ln w="12700">
            <a:solidFill>
              <a:srgbClr val="D8C2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60120" y="2057400"/>
            <a:ext cx="54864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A45A3F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2514600"/>
            <a:ext cx="2194560" cy="3657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3A2A1E"/>
                </a:solidFill>
                <a:latin typeface="Songti SC"/>
              </a:rPr>
              <a:t>我们的角色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3154680"/>
            <a:ext cx="2697480" cy="10972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900" b="0">
                <a:solidFill>
                  <a:srgbClr val="4A3829"/>
                </a:solidFill>
                <a:latin typeface="Songti SC"/>
              </a:rPr>
              <a:t>在品牌方、渠道、供应链和用户之间建立一套清晰表达：既保留质感，也关注效率。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4892040" y="1874519"/>
            <a:ext cx="6355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6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257800" y="2066543"/>
            <a:ext cx="100584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A45A3F"/>
                </a:solidFill>
                <a:latin typeface="Songti SC"/>
              </a:rPr>
              <a:t>洞察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121408"/>
            <a:ext cx="35661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5A4634"/>
                </a:solidFill>
                <a:latin typeface="Songti SC"/>
              </a:rPr>
              <a:t>将市场信息转译成决策语言</a:t>
            </a:r>
          </a:p>
        </p:txBody>
      </p:sp>
      <p:sp>
        <p:nvSpPr>
          <p:cNvPr id="11" name="Oval 10"/>
          <p:cNvSpPr/>
          <p:nvPr/>
        </p:nvSpPr>
        <p:spPr>
          <a:xfrm>
            <a:off x="10652760" y="2130552"/>
            <a:ext cx="201168" cy="201168"/>
          </a:xfrm>
          <a:prstGeom prst="ellipse">
            <a:avLst/>
          </a:prstGeom>
          <a:solidFill>
            <a:srgbClr val="D9B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892040" y="3108960"/>
            <a:ext cx="6355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6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257800" y="3300984"/>
            <a:ext cx="100584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A45A3F"/>
                </a:solidFill>
                <a:latin typeface="Songti SC"/>
              </a:rPr>
              <a:t>表达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3355848"/>
            <a:ext cx="35661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5A4634"/>
                </a:solidFill>
                <a:latin typeface="Songti SC"/>
              </a:rPr>
              <a:t>将品牌优势转译成视觉语言</a:t>
            </a:r>
          </a:p>
        </p:txBody>
      </p:sp>
      <p:sp>
        <p:nvSpPr>
          <p:cNvPr id="15" name="Oval 14"/>
          <p:cNvSpPr/>
          <p:nvPr/>
        </p:nvSpPr>
        <p:spPr>
          <a:xfrm>
            <a:off x="10652760" y="3364991"/>
            <a:ext cx="201168" cy="201168"/>
          </a:xfrm>
          <a:prstGeom prst="ellipse">
            <a:avLst/>
          </a:prstGeom>
          <a:solidFill>
            <a:srgbClr val="D9B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892040" y="4343400"/>
            <a:ext cx="6355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4D6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257800" y="4535424"/>
            <a:ext cx="100584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A45A3F"/>
                </a:solidFill>
                <a:latin typeface="Songti SC"/>
              </a:rPr>
              <a:t>落地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4590288"/>
            <a:ext cx="35661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5A4634"/>
                </a:solidFill>
                <a:latin typeface="Songti SC"/>
              </a:rPr>
              <a:t>将方案转译成交付资产</a:t>
            </a:r>
          </a:p>
        </p:txBody>
      </p:sp>
      <p:sp>
        <p:nvSpPr>
          <p:cNvPr id="19" name="Oval 18"/>
          <p:cNvSpPr/>
          <p:nvPr/>
        </p:nvSpPr>
        <p:spPr>
          <a:xfrm>
            <a:off x="10652760" y="4599432"/>
            <a:ext cx="201168" cy="201168"/>
          </a:xfrm>
          <a:prstGeom prst="ellipse">
            <a:avLst/>
          </a:prstGeom>
          <a:solidFill>
            <a:srgbClr val="D9B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94360" y="6419088"/>
            <a:ext cx="29260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9B826A"/>
                </a:solidFill>
                <a:latin typeface="Aptos"/>
              </a:rPr>
              <a:t>Eastern Editorial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72600" y="6419088"/>
            <a:ext cx="22402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850" b="0">
                <a:solidFill>
                  <a:srgbClr val="9B826A"/>
                </a:solidFill>
                <a:latin typeface="Aptos"/>
              </a:rPr>
              <a:t>Taste Skill PPT Test ·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3EBD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640080"/>
            <a:ext cx="274320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3A2A1E"/>
                </a:solidFill>
                <a:latin typeface="Songti SC"/>
              </a:rPr>
              <a:t>能力版图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07008"/>
            <a:ext cx="347472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0624A"/>
                </a:solidFill>
                <a:latin typeface="Kaiti SC"/>
              </a:rPr>
              <a:t>三组能力，构成从想法到结果的闭环。</a:t>
            </a:r>
          </a:p>
        </p:txBody>
      </p:sp>
      <p:sp>
        <p:nvSpPr>
          <p:cNvPr id="4" name="Oval 3"/>
          <p:cNvSpPr/>
          <p:nvPr/>
        </p:nvSpPr>
        <p:spPr>
          <a:xfrm>
            <a:off x="4983480" y="1874519"/>
            <a:ext cx="2194560" cy="2194560"/>
          </a:xfrm>
          <a:prstGeom prst="ellipse">
            <a:avLst/>
          </a:prstGeom>
          <a:solidFill>
            <a:srgbClr val="A45A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504688" y="2578608"/>
            <a:ext cx="100584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2500" b="1">
                <a:solidFill>
                  <a:srgbClr val="F8EFE2"/>
                </a:solidFill>
                <a:latin typeface="Songti SC"/>
              </a:rPr>
              <a:t>闭环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0952" y="2999232"/>
            <a:ext cx="137160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F2D3BF"/>
                </a:solidFill>
                <a:latin typeface="Georgia"/>
              </a:rPr>
              <a:t>Capability
Loop</a:t>
            </a:r>
          </a:p>
        </p:txBody>
      </p:sp>
      <p:sp>
        <p:nvSpPr>
          <p:cNvPr id="7" name="Rectangle 6"/>
          <p:cNvSpPr/>
          <p:nvPr/>
        </p:nvSpPr>
        <p:spPr>
          <a:xfrm>
            <a:off x="960120" y="1828800"/>
            <a:ext cx="2880360" cy="1005840"/>
          </a:xfrm>
          <a:prstGeom prst="rect">
            <a:avLst/>
          </a:prstGeom>
          <a:solidFill>
            <a:srgbClr val="FBF7EF"/>
          </a:solidFill>
          <a:ln w="12700">
            <a:solidFill>
              <a:srgbClr val="D4BE9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1993392"/>
            <a:ext cx="18288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3A2A1E"/>
                </a:solidFill>
                <a:latin typeface="Songti SC"/>
              </a:rPr>
              <a:t>策略咨询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359152"/>
            <a:ext cx="2194560" cy="2103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80624A"/>
                </a:solidFill>
                <a:latin typeface="Songti SC"/>
              </a:rPr>
              <a:t>定位/卖点/路径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92440" y="1828800"/>
            <a:ext cx="2880360" cy="1005840"/>
          </a:xfrm>
          <a:prstGeom prst="rect">
            <a:avLst/>
          </a:prstGeom>
          <a:solidFill>
            <a:srgbClr val="FBF7EF"/>
          </a:solidFill>
          <a:ln w="12700">
            <a:solidFill>
              <a:srgbClr val="D4BE9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321040" y="1993392"/>
            <a:ext cx="18288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3A2A1E"/>
                </a:solidFill>
                <a:latin typeface="Songti SC"/>
              </a:rPr>
              <a:t>视觉内容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21040" y="2359152"/>
            <a:ext cx="2194560" cy="2103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80624A"/>
                </a:solidFill>
                <a:latin typeface="Songti SC"/>
              </a:rPr>
              <a:t>PPT/详情页/包装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60520" y="4892040"/>
            <a:ext cx="2880360" cy="1005840"/>
          </a:xfrm>
          <a:prstGeom prst="rect">
            <a:avLst/>
          </a:prstGeom>
          <a:solidFill>
            <a:srgbClr val="FBF7EF"/>
          </a:solidFill>
          <a:ln w="12700">
            <a:solidFill>
              <a:srgbClr val="D4BE9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0" y="5056631"/>
            <a:ext cx="18288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3A2A1E"/>
                </a:solidFill>
                <a:latin typeface="Songti SC"/>
              </a:rPr>
              <a:t>数字工具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0" y="5422392"/>
            <a:ext cx="2194560" cy="2103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80624A"/>
                </a:solidFill>
                <a:latin typeface="Songti SC"/>
              </a:rPr>
              <a:t>报表/自动化/AI流程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6419088"/>
            <a:ext cx="29260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8B735B"/>
                </a:solidFill>
                <a:latin typeface="Aptos"/>
              </a:rPr>
              <a:t>Eastern Editorial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372600" y="6419088"/>
            <a:ext cx="22402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850" b="0">
                <a:solidFill>
                  <a:srgbClr val="8B735B"/>
                </a:solidFill>
                <a:latin typeface="Aptos"/>
              </a:rPr>
              <a:t>Taste Skill PPT Test ·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8503920" y="-365760"/>
            <a:ext cx="3749039" cy="3749039"/>
          </a:xfrm>
          <a:prstGeom prst="ellipse">
            <a:avLst/>
          </a:prstGeom>
          <a:solidFill>
            <a:srgbClr val="00A8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372600" y="1965960"/>
            <a:ext cx="2377440" cy="237744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58368" y="640080"/>
            <a:ext cx="1508760" cy="310896"/>
          </a:xfrm>
          <a:prstGeom prst="round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59536" y="736092"/>
            <a:ext cx="1097280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850" b="1">
                <a:solidFill>
                  <a:srgbClr val="FFFFFF"/>
                </a:solidFill>
                <a:latin typeface="Aptos"/>
              </a:rPr>
              <a:t>VERSION 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" y="1600200"/>
            <a:ext cx="3657600" cy="6583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111827"/>
                </a:solidFill>
                <a:latin typeface="Aptos Display"/>
              </a:rPr>
              <a:t>公司简介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350008"/>
            <a:ext cx="4937760" cy="2926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A896"/>
                </a:solidFill>
                <a:latin typeface="Aptos"/>
              </a:rPr>
              <a:t>Built for Growth, Designed for Trust.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834640"/>
            <a:ext cx="4937760" cy="6583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900" b="0">
                <a:solidFill>
                  <a:srgbClr val="384152"/>
                </a:solidFill>
                <a:latin typeface="Aptos"/>
              </a:rPr>
              <a:t>用更轻的团队、更快的流程和更清晰的资产系统，支持业务持续迭代。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4160520"/>
            <a:ext cx="228600" cy="228600"/>
          </a:xfrm>
          <a:prstGeom prst="roundRect">
            <a:avLst/>
          </a:prstGeom>
          <a:solidFill>
            <a:srgbClr val="00A8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1097280" y="4160520"/>
            <a:ext cx="228600" cy="228600"/>
          </a:xfrm>
          <a:prstGeom prst="round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481328" y="4160520"/>
            <a:ext cx="228600" cy="228600"/>
          </a:xfrm>
          <a:prstGeom prst="roundRect">
            <a:avLst/>
          </a:prstGeom>
          <a:solidFill>
            <a:srgbClr val="FFB7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6419088"/>
            <a:ext cx="29260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6B7280"/>
                </a:solidFill>
                <a:latin typeface="Aptos"/>
              </a:rPr>
              <a:t>Vibrant Tech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72600" y="6419088"/>
            <a:ext cx="22402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850" b="0">
                <a:solidFill>
                  <a:srgbClr val="6B7280"/>
                </a:solidFill>
                <a:latin typeface="Aptos"/>
              </a:rPr>
              <a:t>Taste Skill PPT Test ·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621792"/>
            <a:ext cx="292608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111827"/>
                </a:solidFill>
                <a:latin typeface="Aptos Display"/>
              </a:rPr>
              <a:t>公司画像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2648" y="1170432"/>
            <a:ext cx="411480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64748B"/>
                </a:solidFill>
                <a:latin typeface="Aptos"/>
              </a:rPr>
              <a:t>用产品化方式交付服务，用工具化方式提升效率。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1691640" cy="114300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39112"/>
            <a:ext cx="100584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00A896"/>
                </a:solidFill>
                <a:latin typeface="Aptos Display"/>
              </a:rPr>
              <a:t>8+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578608"/>
            <a:ext cx="10058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4748B"/>
                </a:solidFill>
                <a:latin typeface="Aptos"/>
              </a:rPr>
              <a:t>年经验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88920" y="1828800"/>
            <a:ext cx="1691640" cy="114300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971800" y="2039112"/>
            <a:ext cx="100584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7C3AED"/>
                </a:solidFill>
                <a:latin typeface="Aptos Display"/>
              </a:rPr>
              <a:t>120+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71800" y="2578608"/>
            <a:ext cx="10058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4748B"/>
                </a:solidFill>
                <a:latin typeface="Aptos"/>
              </a:rPr>
              <a:t>项目案例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846320" y="1828800"/>
            <a:ext cx="1691640" cy="114300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0" y="2039112"/>
            <a:ext cx="100584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FB703"/>
                </a:solidFill>
                <a:latin typeface="Aptos Display"/>
              </a:rPr>
              <a:t>NPS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2578608"/>
            <a:ext cx="10058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4748B"/>
                </a:solidFill>
                <a:latin typeface="Aptos"/>
              </a:rPr>
              <a:t>客户口碑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78040" y="1645920"/>
            <a:ext cx="4160520" cy="3749039"/>
          </a:xfrm>
          <a:prstGeom prst="round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543800" y="1993392"/>
            <a:ext cx="219456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Aptos"/>
              </a:rPr>
              <a:t>我们如何工作</a:t>
            </a:r>
          </a:p>
        </p:txBody>
      </p:sp>
      <p:sp>
        <p:nvSpPr>
          <p:cNvPr id="15" name="Oval 14"/>
          <p:cNvSpPr/>
          <p:nvPr/>
        </p:nvSpPr>
        <p:spPr>
          <a:xfrm>
            <a:off x="7543800" y="2606040"/>
            <a:ext cx="292608" cy="292608"/>
          </a:xfrm>
          <a:prstGeom prst="ellipse">
            <a:avLst/>
          </a:prstGeom>
          <a:solidFill>
            <a:srgbClr val="00A8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644383" y="2679192"/>
            <a:ext cx="91440" cy="914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800" b="1">
                <a:solidFill>
                  <a:srgbClr val="111827"/>
                </a:solidFill>
                <a:latin typeface="Aptos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28431" y="2587752"/>
            <a:ext cx="1097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Aptos"/>
              </a:rPr>
              <a:t>Discover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28431" y="2834640"/>
            <a:ext cx="22860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B8C1CC"/>
                </a:solidFill>
                <a:latin typeface="Aptos"/>
              </a:rPr>
              <a:t>快速梳理问题和资产</a:t>
            </a:r>
          </a:p>
        </p:txBody>
      </p:sp>
      <p:sp>
        <p:nvSpPr>
          <p:cNvPr id="19" name="Oval 18"/>
          <p:cNvSpPr/>
          <p:nvPr/>
        </p:nvSpPr>
        <p:spPr>
          <a:xfrm>
            <a:off x="7543800" y="3355848"/>
            <a:ext cx="292608" cy="292608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44383" y="3429000"/>
            <a:ext cx="91440" cy="914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800" b="1">
                <a:solidFill>
                  <a:srgbClr val="111827"/>
                </a:solidFill>
                <a:latin typeface="Aptos"/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28431" y="3337560"/>
            <a:ext cx="1097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Aptos"/>
              </a:rPr>
              <a:t>Design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28431" y="3584448"/>
            <a:ext cx="22860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B8C1CC"/>
                </a:solidFill>
                <a:latin typeface="Aptos"/>
              </a:rPr>
              <a:t>形成视觉与内容系统</a:t>
            </a:r>
          </a:p>
        </p:txBody>
      </p:sp>
      <p:sp>
        <p:nvSpPr>
          <p:cNvPr id="23" name="Oval 22"/>
          <p:cNvSpPr/>
          <p:nvPr/>
        </p:nvSpPr>
        <p:spPr>
          <a:xfrm>
            <a:off x="7543800" y="4105656"/>
            <a:ext cx="292608" cy="292608"/>
          </a:xfrm>
          <a:prstGeom prst="ellipse">
            <a:avLst/>
          </a:prstGeom>
          <a:solidFill>
            <a:srgbClr val="FFB7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644383" y="4178808"/>
            <a:ext cx="91440" cy="914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800" b="1">
                <a:solidFill>
                  <a:srgbClr val="111827"/>
                </a:solidFill>
                <a:latin typeface="Aptos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28431" y="4087368"/>
            <a:ext cx="1097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Aptos"/>
              </a:rPr>
              <a:t>Deliver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28431" y="4334256"/>
            <a:ext cx="22860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B8C1CC"/>
                </a:solidFill>
                <a:latin typeface="Aptos"/>
              </a:rPr>
              <a:t>输出可复用交付物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" y="4160520"/>
            <a:ext cx="525780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500" b="1">
                <a:solidFill>
                  <a:srgbClr val="111827"/>
                </a:solidFill>
                <a:latin typeface="Aptos Display"/>
              </a:rPr>
              <a:t>“让每一次交付，都沉淀成下一次增长的起点。”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" y="6419088"/>
            <a:ext cx="29260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6B7280"/>
                </a:solidFill>
                <a:latin typeface="Aptos"/>
              </a:rPr>
              <a:t>Vibrant Tech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72600" y="6419088"/>
            <a:ext cx="22402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850" b="0">
                <a:solidFill>
                  <a:srgbClr val="6B7280"/>
                </a:solidFill>
                <a:latin typeface="Aptos"/>
              </a:rPr>
              <a:t>Taste Skill PPT Test ·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738360" y="320040"/>
            <a:ext cx="2468880" cy="2468880"/>
          </a:xfrm>
          <a:prstGeom prst="ellipse">
            <a:avLst/>
          </a:prstGeom>
          <a:solidFill>
            <a:srgbClr val="00A8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48640" y="4846320"/>
            <a:ext cx="1645920" cy="164592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58368" y="685800"/>
            <a:ext cx="292608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Aptos Display"/>
              </a:rPr>
              <a:t>服务模块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234440"/>
            <a:ext cx="38404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AAB7C8"/>
                </a:solidFill>
                <a:latin typeface="Aptos"/>
              </a:rPr>
              <a:t>一套适合轻团队的外部能力补给。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1965960"/>
            <a:ext cx="10561320" cy="822960"/>
          </a:xfrm>
          <a:prstGeom prst="roundRect">
            <a:avLst/>
          </a:prstGeom>
          <a:solidFill>
            <a:srgbClr val="151C2F"/>
          </a:solidFill>
          <a:ln w="12700">
            <a:solidFill>
              <a:srgbClr val="2530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77240" y="1965960"/>
            <a:ext cx="109728" cy="822960"/>
          </a:xfrm>
          <a:prstGeom prst="rect">
            <a:avLst/>
          </a:prstGeom>
          <a:solidFill>
            <a:srgbClr val="00A8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43000" y="2130552"/>
            <a:ext cx="17373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Aptos Display"/>
              </a:rPr>
              <a:t>Brand Kit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4680" y="2185415"/>
            <a:ext cx="51206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B8C1CC"/>
                </a:solidFill>
                <a:latin typeface="Aptos"/>
              </a:rPr>
              <a:t>品牌手册、模板、销售话术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23960" y="2194560"/>
            <a:ext cx="18288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1">
                <a:solidFill>
                  <a:srgbClr val="00A896"/>
                </a:solidFill>
                <a:latin typeface="Aptos"/>
              </a:rPr>
              <a:t>可按项目 / 月度 / 咨询小时组合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77240" y="3108960"/>
            <a:ext cx="10561320" cy="822960"/>
          </a:xfrm>
          <a:prstGeom prst="roundRect">
            <a:avLst/>
          </a:prstGeom>
          <a:solidFill>
            <a:srgbClr val="151C2F"/>
          </a:solidFill>
          <a:ln w="12700">
            <a:solidFill>
              <a:srgbClr val="2530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77240" y="3108960"/>
            <a:ext cx="109728" cy="82296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43000" y="3273552"/>
            <a:ext cx="17373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Aptos Display"/>
              </a:rPr>
              <a:t>Content Lab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54680" y="3328415"/>
            <a:ext cx="51206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B8C1CC"/>
                </a:solidFill>
                <a:latin typeface="Aptos"/>
              </a:rPr>
              <a:t>详情页、PPT、图文、短视频脚本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23960" y="3337560"/>
            <a:ext cx="18288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1">
                <a:solidFill>
                  <a:srgbClr val="7C3AED"/>
                </a:solidFill>
                <a:latin typeface="Aptos"/>
              </a:rPr>
              <a:t>可按项目 / 月度 / 咨询小时组合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77240" y="4251960"/>
            <a:ext cx="10561320" cy="822960"/>
          </a:xfrm>
          <a:prstGeom prst="roundRect">
            <a:avLst/>
          </a:prstGeom>
          <a:solidFill>
            <a:srgbClr val="151C2F"/>
          </a:solidFill>
          <a:ln w="12700">
            <a:solidFill>
              <a:srgbClr val="2530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4251960"/>
            <a:ext cx="109728" cy="822960"/>
          </a:xfrm>
          <a:prstGeom prst="rect">
            <a:avLst/>
          </a:prstGeom>
          <a:solidFill>
            <a:srgbClr val="FFB7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43000" y="4416552"/>
            <a:ext cx="17373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Aptos Display"/>
              </a:rPr>
              <a:t>AI Ops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54680" y="4471416"/>
            <a:ext cx="51206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B8C1CC"/>
                </a:solidFill>
                <a:latin typeface="Aptos"/>
              </a:rPr>
              <a:t>自动化报表、素材流水线、客服/运营助手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823960" y="4480560"/>
            <a:ext cx="18288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1">
                <a:solidFill>
                  <a:srgbClr val="FFB703"/>
                </a:solidFill>
                <a:latin typeface="Aptos"/>
              </a:rPr>
              <a:t>可按项目 / 月度 / 咨询小时组合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6419088"/>
            <a:ext cx="29260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7D8CA3"/>
                </a:solidFill>
                <a:latin typeface="Aptos"/>
              </a:rPr>
              <a:t>Vibrant Tech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72600" y="6419088"/>
            <a:ext cx="224028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850" b="0">
                <a:solidFill>
                  <a:srgbClr val="7D8CA3"/>
                </a:solidFill>
                <a:latin typeface="Aptos"/>
              </a:rPr>
              <a:t>Taste Skill PPT Test ·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Taste Skill 公司简介三风格测试</dc:title>
  <dc:subject>3页公司简介PPT，3个视觉风格版本，共9页</dc:subject>
  <dc:creator>Hermes Agent</dc:creator>
  <cp:keywords/>
  <dc:description>Generated as a test of taste-skill + powerpoint workflow.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