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99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3EE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6446520"/>
            <a:ext cx="41148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 i="0">
                <a:solidFill>
                  <a:srgbClr val="716B61"/>
                </a:solidFill>
                <a:latin typeface="Arial"/>
              </a:rPr>
              <a:t>A · Quiet Editorial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64240" y="6446520"/>
            <a:ext cx="73152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</a:pPr>
            <a:r>
              <a:rPr sz="850" b="0" i="0">
                <a:solidFill>
                  <a:srgbClr val="716B61"/>
                </a:solidFill>
                <a:latin typeface="Arial"/>
              </a:rPr>
              <a:t>01 / 09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66928" y="1005840"/>
            <a:ext cx="11045952" cy="0"/>
          </a:xfrm>
          <a:prstGeom prst="line">
            <a:avLst/>
          </a:prstGeom>
          <a:ln w="22860">
            <a:solidFill>
              <a:srgbClr val="D9C7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21792" y="603504"/>
            <a:ext cx="658368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00" b="0" i="0">
                <a:solidFill>
                  <a:srgbClr val="716B61"/>
                </a:solidFill>
                <a:latin typeface="Courier New"/>
              </a:rPr>
              <a:t>VERSION A / QUIET EDITORIAL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1600200"/>
            <a:ext cx="6858000" cy="1645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7400" b="1" i="0">
                <a:solidFill>
                  <a:srgbClr val="20201D"/>
                </a:solidFill>
                <a:latin typeface="Songti SC"/>
              </a:rPr>
              <a:t>测试版 PPT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310128"/>
            <a:ext cx="722376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500" b="0" i="0">
                <a:solidFill>
                  <a:srgbClr val="B45A3C"/>
                </a:solidFill>
                <a:latin typeface="PingFang SC"/>
              </a:rPr>
              <a:t>三种风格对照 · 3 pages × 3 versions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89720" y="1463040"/>
            <a:ext cx="960120" cy="3977639"/>
          </a:xfrm>
          <a:prstGeom prst="rect">
            <a:avLst/>
          </a:prstGeom>
          <a:solidFill>
            <a:srgbClr val="B45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378440" y="2423160"/>
            <a:ext cx="475488" cy="3017520"/>
          </a:xfrm>
          <a:prstGeom prst="rect">
            <a:avLst/>
          </a:prstGeom>
          <a:solidFill>
            <a:srgbClr val="D9C7B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4645152"/>
            <a:ext cx="5943600" cy="8229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800" b="0" i="0">
                <a:solidFill>
                  <a:srgbClr val="716B61"/>
                </a:solidFill>
                <a:latin typeface="PingFang SC"/>
              </a:rPr>
              <a:t>Huashu：HTML-first 视觉源
Hallmark：克制、反模板、无虚构数据
PowerPoint：原生形状与文本，可打开测试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3EE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6446520"/>
            <a:ext cx="41148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 i="0">
                <a:solidFill>
                  <a:srgbClr val="716B61"/>
                </a:solidFill>
                <a:latin typeface="Arial"/>
              </a:rPr>
              <a:t>A · Quiet Editorial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64240" y="6446520"/>
            <a:ext cx="73152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</a:pPr>
            <a:r>
              <a:rPr sz="850" b="0" i="0">
                <a:solidFill>
                  <a:srgbClr val="716B61"/>
                </a:solidFill>
                <a:latin typeface="Arial"/>
              </a:rPr>
              <a:t>02 / 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03504"/>
            <a:ext cx="566928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0" i="0">
                <a:solidFill>
                  <a:srgbClr val="B45A3C"/>
                </a:solidFill>
                <a:latin typeface="Courier New"/>
              </a:rPr>
              <a:t>DESIGN PRINCIPLE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1170432"/>
            <a:ext cx="6263640" cy="1325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4300" b="1" i="0">
                <a:solidFill>
                  <a:srgbClr val="20201D"/>
                </a:solidFill>
                <a:latin typeface="Songti SC"/>
              </a:rPr>
              <a:t>一页只服务一个判断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606040"/>
            <a:ext cx="4572000" cy="3657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900" b="0" i="1">
                <a:solidFill>
                  <a:srgbClr val="716B61"/>
                </a:solidFill>
                <a:latin typeface="Arial"/>
              </a:rPr>
              <a:t>Less content, more decision.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6629400" y="1426464"/>
            <a:ext cx="4434840" cy="0"/>
          </a:xfrm>
          <a:prstGeom prst="line">
            <a:avLst/>
          </a:prstGeom>
          <a:ln w="21590">
            <a:solidFill>
              <a:srgbClr val="D9C7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29400" y="1627632"/>
            <a:ext cx="45720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600" b="0" i="0">
                <a:solidFill>
                  <a:srgbClr val="B45A3C"/>
                </a:solidFill>
                <a:latin typeface="Courier New"/>
              </a:rP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33488" y="1545336"/>
            <a:ext cx="3977639" cy="5943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300" b="1" i="0">
                <a:solidFill>
                  <a:srgbClr val="20201D"/>
                </a:solidFill>
                <a:latin typeface="PingFang SC"/>
              </a:rPr>
              <a:t>主信息先出现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6629400" y="2633472"/>
            <a:ext cx="4434840" cy="0"/>
          </a:xfrm>
          <a:prstGeom prst="line">
            <a:avLst/>
          </a:prstGeom>
          <a:ln w="21590">
            <a:solidFill>
              <a:srgbClr val="D9C7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29400" y="2834640"/>
            <a:ext cx="45720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600" b="0" i="0">
                <a:solidFill>
                  <a:srgbClr val="B45A3C"/>
                </a:solidFill>
                <a:latin typeface="Courier New"/>
              </a:rPr>
              <a:t>02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33488" y="2752344"/>
            <a:ext cx="3977639" cy="5943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300" b="1" i="0">
                <a:solidFill>
                  <a:srgbClr val="20201D"/>
                </a:solidFill>
                <a:latin typeface="PingFang SC"/>
              </a:rPr>
              <a:t>辅助点只保留三条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6629400" y="3840480"/>
            <a:ext cx="4434840" cy="0"/>
          </a:xfrm>
          <a:prstGeom prst="line">
            <a:avLst/>
          </a:prstGeom>
          <a:ln w="21590">
            <a:solidFill>
              <a:srgbClr val="D9C7B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29400" y="4041648"/>
            <a:ext cx="45720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600" b="0" i="0">
                <a:solidFill>
                  <a:srgbClr val="B45A3C"/>
                </a:solidFill>
                <a:latin typeface="Courier New"/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33488" y="3959352"/>
            <a:ext cx="3977639" cy="5943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300" b="1" i="0">
                <a:solidFill>
                  <a:srgbClr val="20201D"/>
                </a:solidFill>
                <a:latin typeface="PingFang SC"/>
              </a:rPr>
              <a:t>留白不是空，是节奏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3EEE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6446520"/>
            <a:ext cx="41148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 i="0">
                <a:solidFill>
                  <a:srgbClr val="716B61"/>
                </a:solidFill>
                <a:latin typeface="Arial"/>
              </a:rPr>
              <a:t>A · Quiet Editorial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64240" y="6446520"/>
            <a:ext cx="73152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</a:pPr>
            <a:r>
              <a:rPr sz="850" b="0" i="0">
                <a:solidFill>
                  <a:srgbClr val="716B61"/>
                </a:solidFill>
                <a:latin typeface="Arial"/>
              </a:rPr>
              <a:t>03 / 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03504"/>
            <a:ext cx="566928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0" i="0">
                <a:solidFill>
                  <a:srgbClr val="B45A3C"/>
                </a:solidFill>
                <a:latin typeface="Courier New"/>
              </a:rPr>
              <a:t>WORKFLOW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115568"/>
            <a:ext cx="5852160" cy="8229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4500" b="1" i="0">
                <a:solidFill>
                  <a:srgbClr val="20201D"/>
                </a:solidFill>
                <a:latin typeface="Songti SC"/>
              </a:rPr>
              <a:t>从草稿到交付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" y="2057400"/>
            <a:ext cx="5029200" cy="3657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800" b="0" i="1">
                <a:solidFill>
                  <a:srgbClr val="716B61"/>
                </a:solidFill>
                <a:latin typeface="Arial"/>
              </a:rPr>
              <a:t>Source → Layout → Verify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05840" y="3182112"/>
            <a:ext cx="2542032" cy="1645920"/>
          </a:xfrm>
          <a:prstGeom prst="roundRect">
            <a:avLst/>
          </a:prstGeom>
          <a:solidFill>
            <a:srgbClr val="FBF8F1"/>
          </a:solidFill>
          <a:ln w="15240">
            <a:solidFill>
              <a:srgbClr val="D9C7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34440" y="3383280"/>
            <a:ext cx="192024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00" b="0" i="0">
                <a:solidFill>
                  <a:srgbClr val="B45A3C"/>
                </a:solidFill>
                <a:latin typeface="Courier New"/>
              </a:rPr>
              <a:t>SOURCE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34440" y="3767328"/>
            <a:ext cx="201168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000" b="1" i="0">
                <a:solidFill>
                  <a:srgbClr val="20201D"/>
                </a:solidFill>
                <a:latin typeface="PingFang SC"/>
              </a:rPr>
              <a:t>HTML 聚合演示版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3749039" y="4005072"/>
            <a:ext cx="548641" cy="0"/>
          </a:xfrm>
          <a:prstGeom prst="line">
            <a:avLst/>
          </a:prstGeom>
          <a:ln w="31750">
            <a:solidFill>
              <a:srgbClr val="B45A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4434840" y="3182112"/>
            <a:ext cx="2542032" cy="1645920"/>
          </a:xfrm>
          <a:prstGeom prst="roundRect">
            <a:avLst/>
          </a:prstGeom>
          <a:solidFill>
            <a:srgbClr val="FBF8F1"/>
          </a:solidFill>
          <a:ln w="15240">
            <a:solidFill>
              <a:srgbClr val="D9C7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663440" y="3383280"/>
            <a:ext cx="192024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00" b="0" i="0">
                <a:solidFill>
                  <a:srgbClr val="B45A3C"/>
                </a:solidFill>
                <a:latin typeface="Courier New"/>
              </a:rPr>
              <a:t>LAYOUT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63440" y="3767328"/>
            <a:ext cx="201168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000" b="1" i="0">
                <a:solidFill>
                  <a:srgbClr val="20201D"/>
                </a:solidFill>
                <a:latin typeface="PingFang SC"/>
              </a:rPr>
              <a:t>PPTX 原生交付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7178040" y="4005072"/>
            <a:ext cx="548639" cy="0"/>
          </a:xfrm>
          <a:prstGeom prst="line">
            <a:avLst/>
          </a:prstGeom>
          <a:ln w="31750">
            <a:solidFill>
              <a:srgbClr val="B45A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7863840" y="3182112"/>
            <a:ext cx="2542032" cy="1645920"/>
          </a:xfrm>
          <a:prstGeom prst="roundRect">
            <a:avLst/>
          </a:prstGeom>
          <a:solidFill>
            <a:srgbClr val="FBF8F1"/>
          </a:solidFill>
          <a:ln w="15240">
            <a:solidFill>
              <a:srgbClr val="D9C7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092440" y="3383280"/>
            <a:ext cx="192024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200" b="0" i="0">
                <a:solidFill>
                  <a:srgbClr val="B45A3C"/>
                </a:solidFill>
                <a:latin typeface="Courier New"/>
              </a:rPr>
              <a:t>VERIFY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92440" y="3767328"/>
            <a:ext cx="201168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000" b="1" i="0">
                <a:solidFill>
                  <a:srgbClr val="20201D"/>
                </a:solidFill>
                <a:latin typeface="PingFang SC"/>
              </a:rPr>
              <a:t>截图/文本双重验证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1014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6446520"/>
            <a:ext cx="41148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 i="0">
                <a:solidFill>
                  <a:srgbClr val="87918A"/>
                </a:solidFill>
                <a:latin typeface="Arial"/>
              </a:rPr>
              <a:t>B · Atmospheric Technical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64240" y="6446520"/>
            <a:ext cx="73152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</a:pPr>
            <a:r>
              <a:rPr sz="850" b="0" i="0">
                <a:solidFill>
                  <a:srgbClr val="87918A"/>
                </a:solidFill>
                <a:latin typeface="Arial"/>
              </a:rPr>
              <a:t>04 / 09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640080"/>
            <a:ext cx="10927080" cy="5532120"/>
          </a:xfrm>
          <a:prstGeom prst="rect">
            <a:avLst/>
          </a:prstGeom>
          <a:solidFill>
            <a:srgbClr val="101416"/>
          </a:solidFill>
          <a:ln w="15240">
            <a:solidFill>
              <a:srgbClr val="2540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841248"/>
            <a:ext cx="640080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0" i="0">
                <a:solidFill>
                  <a:srgbClr val="A7F05B"/>
                </a:solidFill>
                <a:latin typeface="Courier New"/>
              </a:rPr>
              <a:t>VERSION B / ATMOSPHERIC TECHNICAL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627632"/>
            <a:ext cx="6400800" cy="8229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4300" b="1" i="0">
                <a:solidFill>
                  <a:srgbClr val="ECF3ED"/>
                </a:solidFill>
                <a:latin typeface="PingFang SC"/>
              </a:rPr>
              <a:t>机器人协作界面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1248" y="2743200"/>
            <a:ext cx="5760720" cy="3657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000" b="0" i="0">
                <a:solidFill>
                  <a:srgbClr val="87918A"/>
                </a:solidFill>
                <a:latin typeface="Arial"/>
              </a:rPr>
              <a:t>Operating layer for agent work.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60920" y="1389888"/>
            <a:ext cx="109728" cy="109728"/>
          </a:xfrm>
          <a:prstGeom prst="roundRect">
            <a:avLst/>
          </a:prstGeom>
          <a:solidFill>
            <a:srgbClr val="A7F0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7799832" y="1605331"/>
            <a:ext cx="109728" cy="109728"/>
          </a:xfrm>
          <a:prstGeom prst="roundRect">
            <a:avLst/>
          </a:prstGeom>
          <a:solidFill>
            <a:srgbClr val="A7F0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1" name="Connector 10"/>
          <p:cNvCxnSpPr/>
          <p:nvPr/>
        </p:nvCxnSpPr>
        <p:spPr>
          <a:xfrm>
            <a:off x="7415784" y="1444752"/>
            <a:ext cx="438912" cy="215443"/>
          </a:xfrm>
          <a:prstGeom prst="line">
            <a:avLst/>
          </a:prstGeom>
          <a:ln w="12700">
            <a:solidFill>
              <a:srgbClr val="2540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8238744" y="1622697"/>
            <a:ext cx="109728" cy="109728"/>
          </a:xfrm>
          <a:prstGeom prst="roundRect">
            <a:avLst/>
          </a:prstGeom>
          <a:solidFill>
            <a:srgbClr val="A7F0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3" name="Connector 12"/>
          <p:cNvCxnSpPr/>
          <p:nvPr/>
        </p:nvCxnSpPr>
        <p:spPr>
          <a:xfrm>
            <a:off x="7854696" y="1660195"/>
            <a:ext cx="438912" cy="17366"/>
          </a:xfrm>
          <a:prstGeom prst="line">
            <a:avLst/>
          </a:prstGeom>
          <a:ln w="12700">
            <a:solidFill>
              <a:srgbClr val="2540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8677656" y="1426019"/>
            <a:ext cx="109728" cy="109728"/>
          </a:xfrm>
          <a:prstGeom prst="roundRect">
            <a:avLst/>
          </a:prstGeom>
          <a:solidFill>
            <a:srgbClr val="A7F0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5" name="Connector 14"/>
          <p:cNvCxnSpPr/>
          <p:nvPr/>
        </p:nvCxnSpPr>
        <p:spPr>
          <a:xfrm flipV="1">
            <a:off x="8293608" y="1480883"/>
            <a:ext cx="438912" cy="196678"/>
          </a:xfrm>
          <a:prstGeom prst="line">
            <a:avLst/>
          </a:prstGeom>
          <a:ln w="12700">
            <a:solidFill>
              <a:srgbClr val="2540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9116568" y="1196122"/>
            <a:ext cx="109728" cy="109728"/>
          </a:xfrm>
          <a:prstGeom prst="roundRect">
            <a:avLst/>
          </a:prstGeom>
          <a:solidFill>
            <a:srgbClr val="A7F0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7" name="Connector 16"/>
          <p:cNvCxnSpPr/>
          <p:nvPr/>
        </p:nvCxnSpPr>
        <p:spPr>
          <a:xfrm flipV="1">
            <a:off x="8732520" y="1250986"/>
            <a:ext cx="438912" cy="229897"/>
          </a:xfrm>
          <a:prstGeom prst="line">
            <a:avLst/>
          </a:prstGeom>
          <a:ln w="12700">
            <a:solidFill>
              <a:srgbClr val="2540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9555480" y="1144372"/>
            <a:ext cx="109728" cy="109728"/>
          </a:xfrm>
          <a:prstGeom prst="roundRect">
            <a:avLst/>
          </a:prstGeom>
          <a:solidFill>
            <a:srgbClr val="A7F0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9" name="Connector 18"/>
          <p:cNvCxnSpPr/>
          <p:nvPr/>
        </p:nvCxnSpPr>
        <p:spPr>
          <a:xfrm flipV="1">
            <a:off x="9171432" y="1199236"/>
            <a:ext cx="438912" cy="51750"/>
          </a:xfrm>
          <a:prstGeom prst="line">
            <a:avLst/>
          </a:prstGeom>
          <a:ln w="12700">
            <a:solidFill>
              <a:srgbClr val="2540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9994392" y="1318348"/>
            <a:ext cx="109728" cy="109728"/>
          </a:xfrm>
          <a:prstGeom prst="roundRect">
            <a:avLst/>
          </a:prstGeom>
          <a:solidFill>
            <a:srgbClr val="A7F0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1" name="Connector 20"/>
          <p:cNvCxnSpPr/>
          <p:nvPr/>
        </p:nvCxnSpPr>
        <p:spPr>
          <a:xfrm>
            <a:off x="9610344" y="1199236"/>
            <a:ext cx="438912" cy="173976"/>
          </a:xfrm>
          <a:prstGeom prst="line">
            <a:avLst/>
          </a:prstGeom>
          <a:ln w="12700">
            <a:solidFill>
              <a:srgbClr val="25403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41248" y="4572000"/>
            <a:ext cx="5212080" cy="7315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700" b="0" i="0">
                <a:solidFill>
                  <a:srgbClr val="87918A"/>
                </a:solidFill>
                <a:latin typeface="PingFang SC"/>
              </a:rPr>
              <a:t>暗底不是赛博霓虹
单一荧光锚点
信息面板有层级，不造假数字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1014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6446520"/>
            <a:ext cx="41148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 i="0">
                <a:solidFill>
                  <a:srgbClr val="87918A"/>
                </a:solidFill>
                <a:latin typeface="Arial"/>
              </a:rPr>
              <a:t>B · Atmospheric Technical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64240" y="6446520"/>
            <a:ext cx="73152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</a:pPr>
            <a:r>
              <a:rPr sz="850" b="0" i="0">
                <a:solidFill>
                  <a:srgbClr val="87918A"/>
                </a:solidFill>
                <a:latin typeface="Arial"/>
              </a:rPr>
              <a:t>05 / 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603504"/>
            <a:ext cx="594360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0" i="0">
                <a:solidFill>
                  <a:srgbClr val="A7F05B"/>
                </a:solidFill>
                <a:latin typeface="Courier New"/>
              </a:rPr>
              <a:t>DASHBOARD SLIDE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1078992"/>
            <a:ext cx="6035040" cy="6400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 i="0">
                <a:solidFill>
                  <a:srgbClr val="ECF3ED"/>
                </a:solidFill>
                <a:latin typeface="PingFang SC"/>
              </a:rPr>
              <a:t>状态不是装饰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1874519"/>
            <a:ext cx="502920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600" b="0" i="0">
                <a:solidFill>
                  <a:srgbClr val="87918A"/>
                </a:solidFill>
                <a:latin typeface="Arial"/>
              </a:rPr>
              <a:t>Use placeholders honestly.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8096" y="2889504"/>
            <a:ext cx="2980944" cy="1645920"/>
          </a:xfrm>
          <a:prstGeom prst="roundRect">
            <a:avLst/>
          </a:prstGeom>
          <a:solidFill>
            <a:srgbClr val="1C2A24"/>
          </a:solidFill>
          <a:ln w="15240">
            <a:solidFill>
              <a:srgbClr val="3548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96695" y="3090672"/>
            <a:ext cx="2523744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050" b="0" i="0">
                <a:solidFill>
                  <a:srgbClr val="87918A"/>
                </a:solidFill>
                <a:latin typeface="PingFang SC"/>
              </a:rPr>
              <a:t>任务范围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6695" y="3419856"/>
            <a:ext cx="2523744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700" b="1" i="0">
                <a:solidFill>
                  <a:srgbClr val="ECF3ED"/>
                </a:solidFill>
                <a:latin typeface="PingFang SC"/>
              </a:rPr>
              <a:t>待确认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96695" y="3931920"/>
            <a:ext cx="2523744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400" b="0" i="0">
                <a:solidFill>
                  <a:srgbClr val="87918A"/>
                </a:solidFill>
                <a:latin typeface="PingFang SC"/>
              </a:rPr>
              <a:t>范围未锁定时，不用漂亮数字填坑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114800" y="2542032"/>
            <a:ext cx="2743200" cy="2423160"/>
          </a:xfrm>
          <a:prstGeom prst="roundRect">
            <a:avLst/>
          </a:prstGeom>
          <a:solidFill>
            <a:srgbClr val="1C2A24"/>
          </a:solidFill>
          <a:ln w="15240">
            <a:solidFill>
              <a:srgbClr val="3548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343400" y="2743200"/>
            <a:ext cx="228600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050" b="0" i="0">
                <a:solidFill>
                  <a:srgbClr val="87918A"/>
                </a:solidFill>
                <a:latin typeface="PingFang SC"/>
              </a:rPr>
              <a:t>证据链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3400" y="3072384"/>
            <a:ext cx="228600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700" b="1" i="0">
                <a:solidFill>
                  <a:srgbClr val="ECF3ED"/>
                </a:solidFill>
                <a:latin typeface="Arial"/>
              </a:rPr>
              <a:t>3 layers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43400" y="4361688"/>
            <a:ext cx="228600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400" b="0" i="0">
                <a:solidFill>
                  <a:srgbClr val="87918A"/>
                </a:solidFill>
                <a:latin typeface="PingFang SC"/>
              </a:rPr>
              <a:t>聊天 / 文件 / 现场验证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242048" y="2889504"/>
            <a:ext cx="3931920" cy="1645920"/>
          </a:xfrm>
          <a:prstGeom prst="roundRect">
            <a:avLst/>
          </a:prstGeom>
          <a:solidFill>
            <a:srgbClr val="1C2A24"/>
          </a:solidFill>
          <a:ln w="15240">
            <a:solidFill>
              <a:srgbClr val="3548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470648" y="3090672"/>
            <a:ext cx="347472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050" b="0" i="0">
                <a:solidFill>
                  <a:srgbClr val="87918A"/>
                </a:solidFill>
                <a:latin typeface="PingFang SC"/>
              </a:rPr>
              <a:t>交付入口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70648" y="3419856"/>
            <a:ext cx="3474720" cy="5029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700" b="1" i="0">
                <a:solidFill>
                  <a:srgbClr val="ECF3ED"/>
                </a:solidFill>
                <a:latin typeface="Arial"/>
              </a:rPr>
              <a:t>HTML + PPTX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70648" y="3931920"/>
            <a:ext cx="347472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400" b="0" i="0">
                <a:solidFill>
                  <a:srgbClr val="87918A"/>
                </a:solidFill>
                <a:latin typeface="PingFang SC"/>
              </a:rPr>
              <a:t>浏览器演示源 + PowerPoint 文件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877824" y="5138928"/>
            <a:ext cx="10296144" cy="0"/>
          </a:xfrm>
          <a:prstGeom prst="line">
            <a:avLst/>
          </a:prstGeom>
          <a:ln w="21590">
            <a:solidFill>
              <a:srgbClr val="A7F05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1014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6446520"/>
            <a:ext cx="41148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 i="0">
                <a:solidFill>
                  <a:srgbClr val="87918A"/>
                </a:solidFill>
                <a:latin typeface="Arial"/>
              </a:rPr>
              <a:t>B · Atmospheric Technical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64240" y="6446520"/>
            <a:ext cx="73152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</a:pPr>
            <a:r>
              <a:rPr sz="850" b="0" i="0">
                <a:solidFill>
                  <a:srgbClr val="87918A"/>
                </a:solidFill>
                <a:latin typeface="Arial"/>
              </a:rPr>
              <a:t>06 / 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603504"/>
            <a:ext cx="594360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0" i="0">
                <a:solidFill>
                  <a:srgbClr val="A7F05B"/>
                </a:solidFill>
                <a:latin typeface="Courier New"/>
              </a:rPr>
              <a:t>CONTROL SURFACE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368" y="1115568"/>
            <a:ext cx="6035040" cy="6400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 i="0">
                <a:solidFill>
                  <a:srgbClr val="ECF3ED"/>
                </a:solidFill>
                <a:latin typeface="PingFang SC"/>
              </a:rPr>
              <a:t>三个决策面板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1938528"/>
            <a:ext cx="502920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600" b="0" i="0">
                <a:solidFill>
                  <a:srgbClr val="87918A"/>
                </a:solidFill>
                <a:latin typeface="Arial"/>
              </a:rPr>
              <a:t>Scope · Evidence · Handoff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14400" y="2880360"/>
            <a:ext cx="2889504" cy="1810512"/>
          </a:xfrm>
          <a:prstGeom prst="roundRect">
            <a:avLst/>
          </a:prstGeom>
          <a:solidFill>
            <a:srgbClr val="23332B"/>
          </a:solidFill>
          <a:ln w="15240">
            <a:solidFill>
              <a:srgbClr val="3548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3108960"/>
            <a:ext cx="219456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400" b="1" i="0">
                <a:solidFill>
                  <a:srgbClr val="ECF3ED"/>
                </a:solidFill>
                <a:latin typeface="Arial"/>
              </a:rPr>
              <a:t>Scope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3657600"/>
            <a:ext cx="219456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700" b="0" i="0">
                <a:solidFill>
                  <a:srgbClr val="87918A"/>
                </a:solidFill>
                <a:latin typeface="PingFang SC"/>
              </a:rPr>
              <a:t>先定范围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4306824"/>
            <a:ext cx="749808" cy="73152"/>
          </a:xfrm>
          <a:prstGeom prst="rect">
            <a:avLst/>
          </a:prstGeom>
          <a:solidFill>
            <a:srgbClr val="A7F0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4526280" y="2514600"/>
            <a:ext cx="2889504" cy="2560320"/>
          </a:xfrm>
          <a:prstGeom prst="roundRect">
            <a:avLst/>
          </a:prstGeom>
          <a:solidFill>
            <a:srgbClr val="23332B"/>
          </a:solidFill>
          <a:ln w="15240">
            <a:solidFill>
              <a:srgbClr val="3548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54880" y="2743200"/>
            <a:ext cx="219456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400" b="1" i="0">
                <a:solidFill>
                  <a:srgbClr val="ECF3ED"/>
                </a:solidFill>
                <a:latin typeface="Arial"/>
              </a:rPr>
              <a:t>Evidence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54880" y="3291840"/>
            <a:ext cx="219456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700" b="0" i="0">
                <a:solidFill>
                  <a:srgbClr val="87918A"/>
                </a:solidFill>
                <a:latin typeface="PingFang SC"/>
              </a:rPr>
              <a:t>再看证据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754880" y="4690872"/>
            <a:ext cx="749808" cy="73152"/>
          </a:xfrm>
          <a:prstGeom prst="rect">
            <a:avLst/>
          </a:prstGeom>
          <a:solidFill>
            <a:srgbClr val="A7F0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046720" y="2880360"/>
            <a:ext cx="2889504" cy="1810512"/>
          </a:xfrm>
          <a:prstGeom prst="roundRect">
            <a:avLst/>
          </a:prstGeom>
          <a:solidFill>
            <a:srgbClr val="23332B"/>
          </a:solidFill>
          <a:ln w="15240">
            <a:solidFill>
              <a:srgbClr val="3548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75320" y="3108960"/>
            <a:ext cx="219456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400" b="1" i="0">
                <a:solidFill>
                  <a:srgbClr val="ECF3ED"/>
                </a:solidFill>
                <a:latin typeface="Arial"/>
              </a:rPr>
              <a:t>Handoff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5320" y="3657600"/>
            <a:ext cx="2194560" cy="4572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700" b="0" i="0">
                <a:solidFill>
                  <a:srgbClr val="87918A"/>
                </a:solidFill>
                <a:latin typeface="PingFang SC"/>
              </a:rPr>
              <a:t>最后形成可交接入口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75320" y="4306824"/>
            <a:ext cx="749808" cy="73152"/>
          </a:xfrm>
          <a:prstGeom prst="rect">
            <a:avLst/>
          </a:prstGeom>
          <a:solidFill>
            <a:srgbClr val="A7F0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EFE6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6446520"/>
            <a:ext cx="41148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 i="0">
                <a:solidFill>
                  <a:srgbClr val="5D5547"/>
                </a:solidFill>
                <a:latin typeface="Arial"/>
              </a:rPr>
              <a:t>C · Brutalist Riso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64240" y="6446520"/>
            <a:ext cx="73152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</a:pPr>
            <a:r>
              <a:rPr sz="850" b="0" i="0">
                <a:solidFill>
                  <a:srgbClr val="5D5547"/>
                </a:solidFill>
                <a:latin typeface="Arial"/>
              </a:rPr>
              <a:t>07 / 09</a:t>
            </a:r>
          </a:p>
        </p:txBody>
      </p:sp>
      <p:sp>
        <p:nvSpPr>
          <p:cNvPr id="5" name="Rectangle 4"/>
          <p:cNvSpPr/>
          <p:nvPr/>
        </p:nvSpPr>
        <p:spPr>
          <a:xfrm>
            <a:off x="475488" y="475488"/>
            <a:ext cx="11247120" cy="5925312"/>
          </a:xfrm>
          <a:prstGeom prst="rect">
            <a:avLst/>
          </a:prstGeom>
          <a:solidFill>
            <a:srgbClr val="EFE6D1"/>
          </a:solidFill>
          <a:ln w="15240">
            <a:solidFill>
              <a:srgbClr val="1512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68096" y="877824"/>
            <a:ext cx="4069080" cy="658368"/>
          </a:xfrm>
          <a:prstGeom prst="rect">
            <a:avLst/>
          </a:prstGeom>
          <a:solidFill>
            <a:srgbClr val="D63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078992"/>
            <a:ext cx="448056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50" b="0" i="0">
                <a:solidFill>
                  <a:srgbClr val="EFE6D1"/>
                </a:solidFill>
                <a:latin typeface="Courier New"/>
              </a:rPr>
              <a:t>VERSION C / BRUTALIST RISO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1920240"/>
            <a:ext cx="9875520" cy="10515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6800" b="1" i="0">
                <a:solidFill>
                  <a:srgbClr val="15120D"/>
                </a:solidFill>
                <a:latin typeface="Arial Black"/>
              </a:rPr>
              <a:t>NO TEMPLATE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4672" y="3429000"/>
            <a:ext cx="594360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500" b="1" i="0">
                <a:solidFill>
                  <a:srgbClr val="15120D"/>
                </a:solidFill>
                <a:latin typeface="PingFang SC"/>
              </a:rPr>
              <a:t>反模板排版压力测试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01000" y="3547872"/>
            <a:ext cx="3108960" cy="1691640"/>
          </a:xfrm>
          <a:prstGeom prst="rect">
            <a:avLst/>
          </a:prstGeom>
          <a:solidFill>
            <a:srgbClr val="F2C94C"/>
          </a:solidFill>
          <a:ln w="15240">
            <a:solidFill>
              <a:srgbClr val="1512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823960" y="3703320"/>
            <a:ext cx="1371600" cy="9144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ctr">
              <a:lnSpc>
                <a:spcPct val="105000"/>
              </a:lnSpc>
            </a:pPr>
            <a:r>
              <a:rPr sz="7200" b="1" i="0">
                <a:solidFill>
                  <a:srgbClr val="15120D"/>
                </a:solidFill>
                <a:latin typeface="Arial Black"/>
              </a:rPr>
              <a:t>C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EFE6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6446520"/>
            <a:ext cx="41148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 i="0">
                <a:solidFill>
                  <a:srgbClr val="5D5547"/>
                </a:solidFill>
                <a:latin typeface="Arial"/>
              </a:rPr>
              <a:t>C · Brutalist Riso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64240" y="6446520"/>
            <a:ext cx="73152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</a:pPr>
            <a:r>
              <a:rPr sz="850" b="0" i="0">
                <a:solidFill>
                  <a:srgbClr val="5D5547"/>
                </a:solidFill>
                <a:latin typeface="Arial"/>
              </a:rPr>
              <a:t>08 / 09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566928"/>
            <a:ext cx="11045952" cy="5650992"/>
          </a:xfrm>
          <a:prstGeom prst="rect">
            <a:avLst/>
          </a:prstGeom>
          <a:solidFill>
            <a:srgbClr val="EFE6D1"/>
          </a:solidFill>
          <a:ln w="15240">
            <a:solidFill>
              <a:srgbClr val="15120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804672"/>
            <a:ext cx="59436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0" i="0">
                <a:solidFill>
                  <a:srgbClr val="D63C2E"/>
                </a:solidFill>
                <a:latin typeface="Courier New"/>
              </a:rPr>
              <a:t>ANTI-SLOP CHECK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298448"/>
            <a:ext cx="6217920" cy="6400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600" b="1" i="0">
                <a:solidFill>
                  <a:srgbClr val="15120D"/>
                </a:solidFill>
                <a:latin typeface="PingFang SC"/>
              </a:rPr>
              <a:t>把默认项删掉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2011680"/>
            <a:ext cx="5486400" cy="29260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0" i="0">
                <a:solidFill>
                  <a:srgbClr val="5D5547"/>
                </a:solidFill>
                <a:latin typeface="Arial"/>
              </a:rPr>
              <a:t>Cut the tells before adding detail.</a:t>
            </a:r>
          </a:p>
        </p:txBody>
      </p:sp>
      <p:sp>
        <p:nvSpPr>
          <p:cNvPr id="9" name="Rectangle 8"/>
          <p:cNvSpPr/>
          <p:nvPr/>
        </p:nvSpPr>
        <p:spPr>
          <a:xfrm>
            <a:off x="786384" y="2907792"/>
            <a:ext cx="320040" cy="320040"/>
          </a:xfrm>
          <a:prstGeom prst="rect">
            <a:avLst/>
          </a:prstGeom>
          <a:solidFill>
            <a:srgbClr val="D63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68680" y="2944368"/>
            <a:ext cx="146304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 i="0">
                <a:solidFill>
                  <a:srgbClr val="EFE6D1"/>
                </a:solidFill>
                <a:latin typeface="Arial"/>
              </a:rPr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98448" y="2889504"/>
            <a:ext cx="676656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100" b="1" i="0">
                <a:solidFill>
                  <a:srgbClr val="15120D"/>
                </a:solidFill>
                <a:latin typeface="PingFang SC"/>
              </a:rPr>
              <a:t>不要三等分图标卡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86384" y="3639312"/>
            <a:ext cx="320040" cy="320040"/>
          </a:xfrm>
          <a:prstGeom prst="rect">
            <a:avLst/>
          </a:prstGeom>
          <a:solidFill>
            <a:srgbClr val="D63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3675888"/>
            <a:ext cx="146304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 i="0">
                <a:solidFill>
                  <a:srgbClr val="EFE6D1"/>
                </a:solidFill>
                <a:latin typeface="Arial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98448" y="3621024"/>
            <a:ext cx="676656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100" b="1" i="0">
                <a:solidFill>
                  <a:srgbClr val="15120D"/>
                </a:solidFill>
                <a:latin typeface="PingFang SC"/>
              </a:rPr>
              <a:t>不要虚构指标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86384" y="4370832"/>
            <a:ext cx="320040" cy="320040"/>
          </a:xfrm>
          <a:prstGeom prst="rect">
            <a:avLst/>
          </a:prstGeom>
          <a:solidFill>
            <a:srgbClr val="D63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8680" y="4407408"/>
            <a:ext cx="146304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 i="0">
                <a:solidFill>
                  <a:srgbClr val="EFE6D1"/>
                </a:solidFill>
                <a:latin typeface="Arial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98448" y="4352544"/>
            <a:ext cx="676656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100" b="1" i="0">
                <a:solidFill>
                  <a:srgbClr val="15120D"/>
                </a:solidFill>
                <a:latin typeface="PingFang SC"/>
              </a:rPr>
              <a:t>不要装饰性 emoji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86384" y="5102352"/>
            <a:ext cx="320040" cy="320040"/>
          </a:xfrm>
          <a:prstGeom prst="rect">
            <a:avLst/>
          </a:prstGeom>
          <a:solidFill>
            <a:srgbClr val="D63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8680" y="5138928"/>
            <a:ext cx="146304" cy="1371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 i="0">
                <a:solidFill>
                  <a:srgbClr val="EFE6D1"/>
                </a:solidFill>
                <a:latin typeface="Arial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98448" y="5084064"/>
            <a:ext cx="6766560" cy="4114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100" b="1" i="0">
                <a:solidFill>
                  <a:srgbClr val="15120D"/>
                </a:solidFill>
                <a:latin typeface="PingFang SC"/>
              </a:rPr>
              <a:t>不要假浏览器外壳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EFE6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6446520"/>
            <a:ext cx="411480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850" b="0" i="0">
                <a:solidFill>
                  <a:srgbClr val="5D5547"/>
                </a:solidFill>
                <a:latin typeface="Arial"/>
              </a:rPr>
              <a:t>C · Brutalist Riso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064240" y="6446520"/>
            <a:ext cx="731520" cy="20116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5000"/>
              </a:lnSpc>
            </a:pPr>
            <a:r>
              <a:rPr sz="850" b="0" i="0">
                <a:solidFill>
                  <a:srgbClr val="5D5547"/>
                </a:solidFill>
                <a:latin typeface="Arial"/>
              </a:rPr>
              <a:t>09 / 09</a:t>
            </a:r>
          </a:p>
        </p:txBody>
      </p:sp>
      <p:sp>
        <p:nvSpPr>
          <p:cNvPr id="5" name="Rectangle 4"/>
          <p:cNvSpPr/>
          <p:nvPr/>
        </p:nvSpPr>
        <p:spPr>
          <a:xfrm>
            <a:off x="603504" y="768096"/>
            <a:ext cx="10991088" cy="4892040"/>
          </a:xfrm>
          <a:prstGeom prst="rect">
            <a:avLst/>
          </a:prstGeom>
          <a:solidFill>
            <a:srgbClr val="15120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59536" y="987552"/>
            <a:ext cx="5943600" cy="27432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0" i="0">
                <a:solidFill>
                  <a:srgbClr val="F2C94C"/>
                </a:solidFill>
                <a:latin typeface="Courier New"/>
              </a:rPr>
              <a:t>TEST OUTPUT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9536" y="1719072"/>
            <a:ext cx="8961120" cy="82296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4700" b="1" i="0">
                <a:solidFill>
                  <a:srgbClr val="EFE6D1"/>
                </a:solidFill>
                <a:latin typeface="Arial Black"/>
              </a:rPr>
              <a:t>3 styles / 9 slides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86968" y="2788920"/>
            <a:ext cx="4754880" cy="32004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2000" b="0" i="0">
                <a:solidFill>
                  <a:srgbClr val="F2C94C"/>
                </a:solidFill>
                <a:latin typeface="Arial"/>
              </a:rPr>
              <a:t>Ready for review.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4069080"/>
            <a:ext cx="2834640" cy="749808"/>
          </a:xfrm>
          <a:prstGeom prst="rect">
            <a:avLst/>
          </a:prstGeom>
          <a:solidFill>
            <a:srgbClr val="15120D"/>
          </a:solidFill>
          <a:ln w="15240">
            <a:solidFill>
              <a:srgbClr val="F2C9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78992" y="4297680"/>
            <a:ext cx="256032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20" b="1" i="0">
                <a:solidFill>
                  <a:srgbClr val="EFE6D1"/>
                </a:solidFill>
                <a:latin typeface="Arial"/>
              </a:rPr>
              <a:t>A Quiet Editorial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15968" y="4069080"/>
            <a:ext cx="2834640" cy="749808"/>
          </a:xfrm>
          <a:prstGeom prst="rect">
            <a:avLst/>
          </a:prstGeom>
          <a:solidFill>
            <a:srgbClr val="15120D"/>
          </a:solidFill>
          <a:ln w="15240">
            <a:solidFill>
              <a:srgbClr val="F2C9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80560" y="4297680"/>
            <a:ext cx="256032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20" b="1" i="0">
                <a:solidFill>
                  <a:srgbClr val="EFE6D1"/>
                </a:solidFill>
                <a:latin typeface="Arial"/>
              </a:rPr>
              <a:t>B Atmospheric Technical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17536" y="4069080"/>
            <a:ext cx="2834640" cy="749808"/>
          </a:xfrm>
          <a:prstGeom prst="rect">
            <a:avLst/>
          </a:prstGeom>
          <a:solidFill>
            <a:srgbClr val="15120D"/>
          </a:solidFill>
          <a:ln w="15240">
            <a:solidFill>
              <a:srgbClr val="F2C9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882128" y="4297680"/>
            <a:ext cx="2560320" cy="22860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1320" b="1" i="0">
                <a:solidFill>
                  <a:srgbClr val="EFE6D1"/>
                </a:solidFill>
                <a:latin typeface="Arial"/>
              </a:rPr>
              <a:t>C Brutalist Riso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