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notesMasterIdLst>
    <p:notesMasterId r:id="rId14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jpg"/><Relationship Id="rId2" Type="http://schemas.openxmlformats.org/officeDocument/2006/relationships/image" Target="../media/image-1-2.jpg"/><Relationship Id="rId3" Type="http://schemas.openxmlformats.org/officeDocument/2006/relationships/image" Target="../media/image-1-3.jp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jp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jpg"/><Relationship Id="rId2" Type="http://schemas.openxmlformats.org/officeDocument/2006/relationships/image" Target="../media/image-11-2.jpg"/><Relationship Id="rId3" Type="http://schemas.openxmlformats.org/officeDocument/2006/relationships/image" Target="../media/image-11-3.png"/><Relationship Id="rId4" Type="http://schemas.openxmlformats.org/officeDocument/2006/relationships/image" Target="../media/image-11-4.jpg"/><Relationship Id="rId5" Type="http://schemas.openxmlformats.org/officeDocument/2006/relationships/image" Target="../media/image-11-5.jp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jpg"/><Relationship Id="rId2" Type="http://schemas.openxmlformats.org/officeDocument/2006/relationships/image" Target="../media/image-12-2.jpg"/><Relationship Id="rId3" Type="http://schemas.openxmlformats.org/officeDocument/2006/relationships/image" Target="../media/image-12-3.jpg"/><Relationship Id="rId4" Type="http://schemas.openxmlformats.org/officeDocument/2006/relationships/image" Target="../media/image-12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jpg"/><Relationship Id="rId2" Type="http://schemas.openxmlformats.org/officeDocument/2006/relationships/image" Target="../media/image-2-2.jpg"/><Relationship Id="rId3" Type="http://schemas.openxmlformats.org/officeDocument/2006/relationships/image" Target="../media/image-2-3.jpg"/><Relationship Id="rId4" Type="http://schemas.openxmlformats.org/officeDocument/2006/relationships/image" Target="../media/image-2-4.jp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jpg"/><Relationship Id="rId2" Type="http://schemas.openxmlformats.org/officeDocument/2006/relationships/image" Target="../media/image-3-2.jpg"/><Relationship Id="rId3" Type="http://schemas.openxmlformats.org/officeDocument/2006/relationships/image" Target="../media/image-3-3.jpg"/><Relationship Id="rId4" Type="http://schemas.openxmlformats.org/officeDocument/2006/relationships/image" Target="../media/image-3-4.jpg"/><Relationship Id="rId5" Type="http://schemas.openxmlformats.org/officeDocument/2006/relationships/image" Target="../media/image-3-5.jp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jpeg"/><Relationship Id="rId2" Type="http://schemas.openxmlformats.org/officeDocument/2006/relationships/image" Target="../media/image-4-2.png"/><Relationship Id="rId3" Type="http://schemas.openxmlformats.org/officeDocument/2006/relationships/image" Target="../media/image-4-3.jpeg"/><Relationship Id="rId4" Type="http://schemas.openxmlformats.org/officeDocument/2006/relationships/image" Target="../media/image-4-4.jpeg"/><Relationship Id="rId5" Type="http://schemas.openxmlformats.org/officeDocument/2006/relationships/image" Target="../media/image-4-5.png"/><Relationship Id="rId6" Type="http://schemas.openxmlformats.org/officeDocument/2006/relationships/image" Target="../media/image-4-6.jpeg"/><Relationship Id="rId7" Type="http://schemas.openxmlformats.org/officeDocument/2006/relationships/image" Target="../media/image-4-7.png"/><Relationship Id="rId8" Type="http://schemas.openxmlformats.org/officeDocument/2006/relationships/image" Target="../media/image-4-8.jp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jpeg"/><Relationship Id="rId2" Type="http://schemas.openxmlformats.org/officeDocument/2006/relationships/image" Target="../media/image-5-2.jpg"/><Relationship Id="rId3" Type="http://schemas.openxmlformats.org/officeDocument/2006/relationships/image" Target="../media/image-5-3.jpg"/><Relationship Id="rId4" Type="http://schemas.openxmlformats.org/officeDocument/2006/relationships/image" Target="../media/image-5-4.jpg"/><Relationship Id="rId5" Type="http://schemas.openxmlformats.org/officeDocument/2006/relationships/image" Target="../media/image-5-5.jpg"/><Relationship Id="rId6" Type="http://schemas.openxmlformats.org/officeDocument/2006/relationships/image" Target="../media/image-5-6.jp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jpg"/><Relationship Id="rId2" Type="http://schemas.openxmlformats.org/officeDocument/2006/relationships/image" Target="../media/image-6-2.jpg"/><Relationship Id="rId3" Type="http://schemas.openxmlformats.org/officeDocument/2006/relationships/image" Target="../media/image-6-3.jpg"/><Relationship Id="rId4" Type="http://schemas.openxmlformats.org/officeDocument/2006/relationships/image" Target="../media/image-6-4.jpe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jpg"/><Relationship Id="rId2" Type="http://schemas.openxmlformats.org/officeDocument/2006/relationships/image" Target="../media/image-7-2.jpg"/><Relationship Id="rId3" Type="http://schemas.openxmlformats.org/officeDocument/2006/relationships/image" Target="../media/image-7-3.jpg"/><Relationship Id="rId4" Type="http://schemas.openxmlformats.org/officeDocument/2006/relationships/image" Target="../media/image-7-4.jpg"/><Relationship Id="rId5" Type="http://schemas.openxmlformats.org/officeDocument/2006/relationships/image" Target="../media/image-7-5.jpg"/><Relationship Id="rId6" Type="http://schemas.openxmlformats.org/officeDocument/2006/relationships/image" Target="../media/image-7-6.jpg"/><Relationship Id="rId7" Type="http://schemas.openxmlformats.org/officeDocument/2006/relationships/image" Target="../media/image-7-7.jpg"/><Relationship Id="rId8" Type="http://schemas.openxmlformats.org/officeDocument/2006/relationships/image" Target="../media/image-7-8.jp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jpeg"/><Relationship Id="rId3" Type="http://schemas.openxmlformats.org/officeDocument/2006/relationships/image" Target="../media/image-8-3.jpg"/><Relationship Id="rId4" Type="http://schemas.openxmlformats.org/officeDocument/2006/relationships/image" Target="../media/image-8-4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jpe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713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71311"/>
          </a:solidFill>
          <a:ln w="12700">
            <a:solidFill>
              <a:srgbClr val="171311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94360" y="502920"/>
            <a:ext cx="493776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00" b="1" dirty="0">
                <a:solidFill>
                  <a:srgbClr val="D6AF6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CULTURAL IP PRODUCT DEVELOPMENT</a:t>
            </a:r>
            <a:endParaRPr lang="en-US" sz="900" dirty="0"/>
          </a:p>
        </p:txBody>
      </p:sp>
      <p:sp>
        <p:nvSpPr>
          <p:cNvPr id="5" name="Text 3"/>
          <p:cNvSpPr/>
          <p:nvPr/>
        </p:nvSpPr>
        <p:spPr>
          <a:xfrm>
            <a:off x="566928" y="960120"/>
            <a:ext cx="5577840" cy="141732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3800" b="1" dirty="0">
                <a:solidFill>
                  <a:srgbClr val="F8EFE1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文博IP文创产品</a:t>
            </a:r>
            <a:endParaRPr lang="en-US" sz="3800" dirty="0"/>
          </a:p>
          <a:p>
            <a:pPr indent="0" marL="0">
              <a:buNone/>
            </a:pPr>
            <a:r>
              <a:rPr lang="en-US" sz="3800" b="1" dirty="0">
                <a:solidFill>
                  <a:srgbClr val="F8EFE1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设计开发能力展示</a:t>
            </a:r>
            <a:endParaRPr lang="en-US" sz="3800" dirty="0"/>
          </a:p>
        </p:txBody>
      </p:sp>
      <p:sp>
        <p:nvSpPr>
          <p:cNvPr id="6" name="Text 4"/>
          <p:cNvSpPr/>
          <p:nvPr/>
        </p:nvSpPr>
        <p:spPr>
          <a:xfrm>
            <a:off x="603504" y="2560320"/>
            <a:ext cx="5212080" cy="29260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E6D3B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以国家博物馆、兵马俑等文博项目为核心案例</a:t>
            </a:r>
            <a:endParaRPr lang="en-US" sz="1600" dirty="0"/>
          </a:p>
        </p:txBody>
      </p:sp>
      <p:sp>
        <p:nvSpPr>
          <p:cNvPr id="7" name="Shape 5"/>
          <p:cNvSpPr/>
          <p:nvPr/>
        </p:nvSpPr>
        <p:spPr>
          <a:xfrm>
            <a:off x="621792" y="3154680"/>
            <a:ext cx="1417320" cy="310896"/>
          </a:xfrm>
          <a:prstGeom prst="roundRect">
            <a:avLst>
              <a:gd name="adj" fmla="val 23529"/>
            </a:avLst>
          </a:prstGeom>
          <a:solidFill>
            <a:srgbClr val="8A632D"/>
          </a:solidFill>
          <a:ln w="12700">
            <a:solidFill>
              <a:srgbClr val="8A632D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694944" y="3218688"/>
            <a:ext cx="1271016" cy="18288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IP文化转译</a:t>
            </a:r>
            <a:endParaRPr lang="en-US" sz="1000" dirty="0"/>
          </a:p>
        </p:txBody>
      </p:sp>
      <p:sp>
        <p:nvSpPr>
          <p:cNvPr id="9" name="Shape 7"/>
          <p:cNvSpPr/>
          <p:nvPr/>
        </p:nvSpPr>
        <p:spPr>
          <a:xfrm>
            <a:off x="2176272" y="3154680"/>
            <a:ext cx="1554480" cy="310896"/>
          </a:xfrm>
          <a:prstGeom prst="roundRect">
            <a:avLst>
              <a:gd name="adj" fmla="val 23529"/>
            </a:avLst>
          </a:prstGeom>
          <a:solidFill>
            <a:srgbClr val="8A632D"/>
          </a:solidFill>
          <a:ln w="12700">
            <a:solidFill>
              <a:srgbClr val="8A632D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2249424" y="3218688"/>
            <a:ext cx="1408176" cy="18288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产品体系规划</a:t>
            </a:r>
            <a:endParaRPr lang="en-US" sz="1000" dirty="0"/>
          </a:p>
        </p:txBody>
      </p:sp>
      <p:sp>
        <p:nvSpPr>
          <p:cNvPr id="11" name="Shape 9"/>
          <p:cNvSpPr/>
          <p:nvPr/>
        </p:nvSpPr>
        <p:spPr>
          <a:xfrm>
            <a:off x="3886200" y="3154680"/>
            <a:ext cx="1554480" cy="310896"/>
          </a:xfrm>
          <a:prstGeom prst="roundRect">
            <a:avLst>
              <a:gd name="adj" fmla="val 23529"/>
            </a:avLst>
          </a:prstGeom>
          <a:solidFill>
            <a:srgbClr val="8A632D"/>
          </a:solidFill>
          <a:ln w="12700">
            <a:solidFill>
              <a:srgbClr val="8A632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3959352" y="3218688"/>
            <a:ext cx="1408176" cy="18288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FFFFF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设计打样落地</a:t>
            </a:r>
            <a:endParaRPr lang="en-US" sz="1000" dirty="0"/>
          </a:p>
        </p:txBody>
      </p:sp>
      <p:sp>
        <p:nvSpPr>
          <p:cNvPr id="13" name="Shape 11"/>
          <p:cNvSpPr/>
          <p:nvPr/>
        </p:nvSpPr>
        <p:spPr>
          <a:xfrm>
            <a:off x="6537960" y="502920"/>
            <a:ext cx="4937760" cy="2468880"/>
          </a:xfrm>
          <a:prstGeom prst="roundRect">
            <a:avLst>
              <a:gd name="adj" fmla="val 4444"/>
            </a:avLst>
          </a:prstGeom>
          <a:solidFill>
            <a:srgbClr val="221C17"/>
          </a:solidFill>
          <a:ln w="12700">
            <a:solidFill>
              <a:srgbClr val="D6AF67">
                <a:alpha val="80000"/>
              </a:srgbClr>
            </a:solidFill>
            <a:prstDash val="solid"/>
          </a:ln>
        </p:spPr>
      </p:sp>
      <p:pic>
        <p:nvPicPr>
          <p:cNvPr id="14" name="Image 0" descr="/Users/bot1/Volumes/root_for_ai/AI工作区/文博IP_PPT_公司文创开发能力展示_20260604_2014/source/user_images_20260604/img_34c79690f033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11112" y="576072"/>
            <a:ext cx="4791456" cy="2322576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6537960" y="3218688"/>
            <a:ext cx="2359152" cy="2578608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16" name="Image 1" descr="/Users/bot1/Volumes/root_for_ai/AI工作区/文博IP_PPT_公司文创开发能力展示_20260604_2014/source/user_images_20260604/img_38bbd5c8fbc8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1112" y="3291840"/>
            <a:ext cx="2212848" cy="2432304"/>
          </a:xfrm>
          <a:prstGeom prst="rect">
            <a:avLst/>
          </a:prstGeom>
        </p:spPr>
      </p:pic>
      <p:sp>
        <p:nvSpPr>
          <p:cNvPr id="17" name="Shape 13"/>
          <p:cNvSpPr/>
          <p:nvPr/>
        </p:nvSpPr>
        <p:spPr>
          <a:xfrm>
            <a:off x="9116568" y="3218688"/>
            <a:ext cx="2359152" cy="2578608"/>
          </a:xfrm>
          <a:prstGeom prst="roundRect">
            <a:avLst>
              <a:gd name="adj" fmla="val 4651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18" name="Image 2" descr="/Users/bot1/Volumes/root_for_ai/AI工作区/文博IP_PPT_公司文创开发能力展示_20260604_2014/source/user_images_20260604/img_5901368be9d5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720" y="3291840"/>
            <a:ext cx="2212848" cy="2432304"/>
          </a:xfrm>
          <a:prstGeom prst="rect">
            <a:avLst/>
          </a:prstGeom>
        </p:spPr>
      </p:pic>
      <p:sp>
        <p:nvSpPr>
          <p:cNvPr id="19" name="Text 14"/>
          <p:cNvSpPr/>
          <p:nvPr/>
        </p:nvSpPr>
        <p:spPr>
          <a:xfrm>
            <a:off x="621792" y="5989320"/>
            <a:ext cx="1828800" cy="29260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D6AF6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万物有灵</a:t>
            </a:r>
            <a:endParaRPr lang="en-US" sz="15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713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237744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D6AF6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09  兵马俑项目案例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8046720" cy="50292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F6EBD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俑动大秦：把秦文化符号做成互动冰箱贴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21208" y="1060704"/>
            <a:ext cx="7680960" cy="29260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CDB99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明显带有“永动大秦 / 秦始皇帝陵博物院”元素的内容，单独作为兵马俑方向案例呈现。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685800" y="1554480"/>
            <a:ext cx="5166360" cy="4224528"/>
          </a:xfrm>
          <a:prstGeom prst="roundRect">
            <a:avLst>
              <a:gd name="adj" fmla="val 2597"/>
            </a:avLst>
          </a:prstGeom>
          <a:solidFill>
            <a:srgbClr val="221C17"/>
          </a:solidFill>
          <a:ln w="12700">
            <a:solidFill>
              <a:srgbClr val="D6AF67">
                <a:alpha val="80000"/>
              </a:srgbClr>
            </a:solidFill>
            <a:prstDash val="solid"/>
          </a:ln>
        </p:spPr>
      </p:sp>
      <p:pic>
        <p:nvPicPr>
          <p:cNvPr id="6" name="Image 0" descr="/Users/bot1/Volumes/root_for_ai/AI工作区/文博IP_PPT_公司文创开发能力展示_20260604_2014/source/user_images_20260604/img_34c79690f033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8952" y="1627632"/>
            <a:ext cx="5020056" cy="4078224"/>
          </a:xfrm>
          <a:prstGeom prst="rect">
            <a:avLst/>
          </a:prstGeom>
        </p:spPr>
      </p:pic>
      <p:sp>
        <p:nvSpPr>
          <p:cNvPr id="7" name="Shape 4"/>
          <p:cNvSpPr/>
          <p:nvPr/>
        </p:nvSpPr>
        <p:spPr>
          <a:xfrm>
            <a:off x="6172200" y="1554480"/>
            <a:ext cx="2697480" cy="4224528"/>
          </a:xfrm>
          <a:prstGeom prst="roundRect">
            <a:avLst>
              <a:gd name="adj" fmla="val 4068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8" name="Image 1" descr="/Users/bot1/Volumes/root_for_ai/AI工作区/文博IP_PPT_公司文创开发能力展示_20260604_2014/work/ppt_extract/media/image6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352" y="1627632"/>
            <a:ext cx="2551176" cy="4078224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9217152" y="1664208"/>
            <a:ext cx="2331720" cy="1051560"/>
          </a:xfrm>
          <a:prstGeom prst="roundRect">
            <a:avLst>
              <a:gd name="adj" fmla="val 8696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9217152" y="1664208"/>
            <a:ext cx="73152" cy="1051560"/>
          </a:xfrm>
          <a:prstGeom prst="rect">
            <a:avLst/>
          </a:prstGeom>
          <a:solidFill>
            <a:srgbClr val="D6AF67"/>
          </a:solidFill>
          <a:ln w="12700">
            <a:solidFill>
              <a:srgbClr val="D6AF67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9418320" y="1828800"/>
            <a:ext cx="201168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文化元素</a:t>
            </a:r>
            <a:endParaRPr lang="en-US" sz="1500" dirty="0"/>
          </a:p>
        </p:txBody>
      </p:sp>
      <p:sp>
        <p:nvSpPr>
          <p:cNvPr id="12" name="Text 8"/>
          <p:cNvSpPr/>
          <p:nvPr/>
        </p:nvSpPr>
        <p:spPr>
          <a:xfrm>
            <a:off x="9418320" y="2167128"/>
            <a:ext cx="2002536" cy="45720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秦俑、车马、城墙、博物馆建筑与黑金视觉共同建立识别。</a:t>
            </a:r>
            <a:endParaRPr lang="en-US" sz="1050" dirty="0"/>
          </a:p>
        </p:txBody>
      </p:sp>
      <p:sp>
        <p:nvSpPr>
          <p:cNvPr id="13" name="Shape 9"/>
          <p:cNvSpPr/>
          <p:nvPr/>
        </p:nvSpPr>
        <p:spPr>
          <a:xfrm>
            <a:off x="9217152" y="2971800"/>
            <a:ext cx="2331720" cy="1051560"/>
          </a:xfrm>
          <a:prstGeom prst="roundRect">
            <a:avLst>
              <a:gd name="adj" fmla="val 8696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217152" y="2971800"/>
            <a:ext cx="73152" cy="1051560"/>
          </a:xfrm>
          <a:prstGeom prst="rect">
            <a:avLst/>
          </a:prstGeom>
          <a:solidFill>
            <a:srgbClr val="D6AF67"/>
          </a:solidFill>
          <a:ln w="12700">
            <a:solidFill>
              <a:srgbClr val="D6AF67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9418320" y="3136392"/>
            <a:ext cx="201168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互动机制</a:t>
            </a:r>
            <a:endParaRPr lang="en-US" sz="1500" dirty="0"/>
          </a:p>
        </p:txBody>
      </p:sp>
      <p:sp>
        <p:nvSpPr>
          <p:cNvPr id="16" name="Text 12"/>
          <p:cNvSpPr/>
          <p:nvPr/>
        </p:nvSpPr>
        <p:spPr>
          <a:xfrm>
            <a:off x="9418320" y="3474720"/>
            <a:ext cx="2002536" cy="45720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“转动机关”强化产品玩法，让冰箱贴不只是平面纪念品。</a:t>
            </a:r>
            <a:endParaRPr lang="en-US" sz="1050" dirty="0"/>
          </a:p>
        </p:txBody>
      </p:sp>
      <p:sp>
        <p:nvSpPr>
          <p:cNvPr id="17" name="Shape 13"/>
          <p:cNvSpPr/>
          <p:nvPr/>
        </p:nvSpPr>
        <p:spPr>
          <a:xfrm>
            <a:off x="9217152" y="4279392"/>
            <a:ext cx="2331720" cy="1051560"/>
          </a:xfrm>
          <a:prstGeom prst="roundRect">
            <a:avLst>
              <a:gd name="adj" fmla="val 8696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18" name="Shape 14"/>
          <p:cNvSpPr/>
          <p:nvPr/>
        </p:nvSpPr>
        <p:spPr>
          <a:xfrm>
            <a:off x="9217152" y="4279392"/>
            <a:ext cx="73152" cy="1051560"/>
          </a:xfrm>
          <a:prstGeom prst="rect">
            <a:avLst/>
          </a:prstGeom>
          <a:solidFill>
            <a:srgbClr val="D6AF67"/>
          </a:solidFill>
          <a:ln w="12700">
            <a:solidFill>
              <a:srgbClr val="D6AF67"/>
            </a:solidFill>
            <a:prstDash val="solid"/>
          </a:ln>
        </p:spPr>
      </p:sp>
      <p:sp>
        <p:nvSpPr>
          <p:cNvPr id="19" name="Text 15"/>
          <p:cNvSpPr/>
          <p:nvPr/>
        </p:nvSpPr>
        <p:spPr>
          <a:xfrm>
            <a:off x="9418320" y="4443984"/>
            <a:ext cx="201168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场景价值</a:t>
            </a:r>
            <a:endParaRPr lang="en-US" sz="1500" dirty="0"/>
          </a:p>
        </p:txBody>
      </p:sp>
      <p:sp>
        <p:nvSpPr>
          <p:cNvPr id="20" name="Text 16"/>
          <p:cNvSpPr/>
          <p:nvPr/>
        </p:nvSpPr>
        <p:spPr>
          <a:xfrm>
            <a:off x="9418320" y="4782312"/>
            <a:ext cx="2002536" cy="45720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适合游客纪念、儿童互动、馆内零售和礼品组合展示。</a:t>
            </a:r>
            <a:endParaRPr lang="en-US" sz="1050" dirty="0"/>
          </a:p>
        </p:txBody>
      </p:sp>
      <p:sp>
        <p:nvSpPr>
          <p:cNvPr id="21" name="Text 17"/>
          <p:cNvSpPr/>
          <p:nvPr/>
        </p:nvSpPr>
        <p:spPr>
          <a:xfrm>
            <a:off x="11119104" y="6446520"/>
            <a:ext cx="41148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r" indent="0" marL="0">
              <a:buNone/>
            </a:pPr>
            <a:r>
              <a:rPr lang="en-US" sz="9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10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BF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237744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A77A2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10  产品开发能力总结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132320" cy="50292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1E1A1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我们的核心能力，是把“文化资源”持续转化为“商品资产”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21208" y="1060704"/>
            <a:ext cx="6583680" cy="29260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7A6D5C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围绕不同客户与IP，可以从单品试水逐步升级为系列化、矩阵化、渠道化的文创产品体系。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685800" y="1508760"/>
            <a:ext cx="3154680" cy="960120"/>
          </a:xfrm>
          <a:prstGeom prst="roundRect">
            <a:avLst>
              <a:gd name="adj" fmla="val 9524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685800" y="1508760"/>
            <a:ext cx="73152" cy="960120"/>
          </a:xfrm>
          <a:prstGeom prst="rect">
            <a:avLst/>
          </a:prstGeom>
          <a:solidFill>
            <a:srgbClr val="8A632D"/>
          </a:solidFill>
          <a:ln w="12700">
            <a:solidFill>
              <a:srgbClr val="8A632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886968" y="1673352"/>
            <a:ext cx="283464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IP精读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886968" y="2011680"/>
            <a:ext cx="2825496" cy="36576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理解文物、故事、馆藏符号与受众情绪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4389120" y="1508760"/>
            <a:ext cx="3154680" cy="960120"/>
          </a:xfrm>
          <a:prstGeom prst="roundRect">
            <a:avLst>
              <a:gd name="adj" fmla="val 9524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4389120" y="1508760"/>
            <a:ext cx="73152" cy="960120"/>
          </a:xfrm>
          <a:prstGeom prst="rect">
            <a:avLst/>
          </a:prstGeom>
          <a:solidFill>
            <a:srgbClr val="B68A45"/>
          </a:solidFill>
          <a:ln w="12700">
            <a:solidFill>
              <a:srgbClr val="B68A45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90288" y="1673352"/>
            <a:ext cx="283464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系列策划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4590288" y="2011680"/>
            <a:ext cx="2825496" cy="36576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从一个母题延展出多品类、多价格带产品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8092440" y="1508760"/>
            <a:ext cx="3154680" cy="960120"/>
          </a:xfrm>
          <a:prstGeom prst="roundRect">
            <a:avLst>
              <a:gd name="adj" fmla="val 9524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8092440" y="1508760"/>
            <a:ext cx="73152" cy="960120"/>
          </a:xfrm>
          <a:prstGeom prst="rect">
            <a:avLst/>
          </a:prstGeom>
          <a:solidFill>
            <a:srgbClr val="8A632D"/>
          </a:solidFill>
          <a:ln w="12700">
            <a:solidFill>
              <a:srgbClr val="8A632D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8293608" y="1673352"/>
            <a:ext cx="283464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视觉转译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8293608" y="2011680"/>
            <a:ext cx="2825496" cy="36576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把厚重文化转化为年轻、亲和、可传播表达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685800" y="2834640"/>
            <a:ext cx="3154680" cy="960120"/>
          </a:xfrm>
          <a:prstGeom prst="roundRect">
            <a:avLst>
              <a:gd name="adj" fmla="val 9524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685800" y="2834640"/>
            <a:ext cx="73152" cy="960120"/>
          </a:xfrm>
          <a:prstGeom prst="rect">
            <a:avLst/>
          </a:prstGeom>
          <a:solidFill>
            <a:srgbClr val="B68A45"/>
          </a:solidFill>
          <a:ln w="12700">
            <a:solidFill>
              <a:srgbClr val="B68A45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886968" y="2999232"/>
            <a:ext cx="283464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工艺打样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886968" y="3337560"/>
            <a:ext cx="2825496" cy="36576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将平面设计落到材质、结构、尺寸和手感</a:t>
            </a:r>
            <a:endParaRPr lang="en-US" sz="1050" dirty="0"/>
          </a:p>
        </p:txBody>
      </p:sp>
      <p:sp>
        <p:nvSpPr>
          <p:cNvPr id="21" name="Shape 19"/>
          <p:cNvSpPr/>
          <p:nvPr/>
        </p:nvSpPr>
        <p:spPr>
          <a:xfrm>
            <a:off x="4389120" y="2834640"/>
            <a:ext cx="3154680" cy="960120"/>
          </a:xfrm>
          <a:prstGeom prst="roundRect">
            <a:avLst>
              <a:gd name="adj" fmla="val 9524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22" name="Shape 20"/>
          <p:cNvSpPr/>
          <p:nvPr/>
        </p:nvSpPr>
        <p:spPr>
          <a:xfrm>
            <a:off x="4389120" y="2834640"/>
            <a:ext cx="73152" cy="960120"/>
          </a:xfrm>
          <a:prstGeom prst="rect">
            <a:avLst/>
          </a:prstGeom>
          <a:solidFill>
            <a:srgbClr val="8A632D"/>
          </a:solidFill>
          <a:ln w="12700">
            <a:solidFill>
              <a:srgbClr val="8A632D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4590288" y="2999232"/>
            <a:ext cx="283464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包装系统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4590288" y="3337560"/>
            <a:ext cx="2825496" cy="36576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建立系列命名、背卡、礼盒和陈列视觉</a:t>
            </a:r>
            <a:endParaRPr lang="en-US" sz="1050" dirty="0"/>
          </a:p>
        </p:txBody>
      </p:sp>
      <p:sp>
        <p:nvSpPr>
          <p:cNvPr id="25" name="Shape 23"/>
          <p:cNvSpPr/>
          <p:nvPr/>
        </p:nvSpPr>
        <p:spPr>
          <a:xfrm>
            <a:off x="8092440" y="2834640"/>
            <a:ext cx="3154680" cy="960120"/>
          </a:xfrm>
          <a:prstGeom prst="roundRect">
            <a:avLst>
              <a:gd name="adj" fmla="val 9524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26" name="Shape 24"/>
          <p:cNvSpPr/>
          <p:nvPr/>
        </p:nvSpPr>
        <p:spPr>
          <a:xfrm>
            <a:off x="8092440" y="2834640"/>
            <a:ext cx="73152" cy="960120"/>
          </a:xfrm>
          <a:prstGeom prst="rect">
            <a:avLst/>
          </a:prstGeom>
          <a:solidFill>
            <a:srgbClr val="B68A45"/>
          </a:solidFill>
          <a:ln w="12700">
            <a:solidFill>
              <a:srgbClr val="B68A45"/>
            </a:solidFill>
            <a:prstDash val="solid"/>
          </a:ln>
        </p:spPr>
      </p:sp>
      <p:sp>
        <p:nvSpPr>
          <p:cNvPr id="27" name="Text 25"/>
          <p:cNvSpPr/>
          <p:nvPr/>
        </p:nvSpPr>
        <p:spPr>
          <a:xfrm>
            <a:off x="8293608" y="2999232"/>
            <a:ext cx="283464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商业呈现</a:t>
            </a:r>
            <a:endParaRPr lang="en-US" sz="1500" dirty="0"/>
          </a:p>
        </p:txBody>
      </p:sp>
      <p:sp>
        <p:nvSpPr>
          <p:cNvPr id="28" name="Text 26"/>
          <p:cNvSpPr/>
          <p:nvPr/>
        </p:nvSpPr>
        <p:spPr>
          <a:xfrm>
            <a:off x="8293608" y="3337560"/>
            <a:ext cx="2825496" cy="36576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形成客户看得懂、渠道卖得动的产品表达</a:t>
            </a:r>
            <a:endParaRPr lang="en-US" sz="1050" dirty="0"/>
          </a:p>
        </p:txBody>
      </p:sp>
      <p:pic>
        <p:nvPicPr>
          <p:cNvPr id="29" name="Image 0" descr="/Users/bot1/Volumes/root_for_ai/AI工作区/文博IP_PPT_公司文创开发能力展示_20260604_2014/source/user_images_20260604/img_38bbd5c8fbc8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4617720"/>
            <a:ext cx="1737360" cy="1143000"/>
          </a:xfrm>
          <a:prstGeom prst="rect">
            <a:avLst/>
          </a:prstGeom>
        </p:spPr>
      </p:pic>
      <p:pic>
        <p:nvPicPr>
          <p:cNvPr id="30" name="Image 1" descr="/Users/bot1/Volumes/root_for_ai/AI工作区/文博IP_PPT_公司文创开发能力展示_20260604_2014/source/user_images_20260604/img_5901368be9d5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80" y="4617720"/>
            <a:ext cx="1737360" cy="1143000"/>
          </a:xfrm>
          <a:prstGeom prst="rect">
            <a:avLst/>
          </a:prstGeom>
        </p:spPr>
      </p:pic>
      <p:pic>
        <p:nvPicPr>
          <p:cNvPr id="31" name="Image 2" descr="/Users/bot1/Volumes/root_for_ai/AI工作区/文博IP_PPT_公司文创开发能力展示_20260604_2014/work/ppt_extract/media/image4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920" y="4617720"/>
            <a:ext cx="1737360" cy="1143000"/>
          </a:xfrm>
          <a:prstGeom prst="rect">
            <a:avLst/>
          </a:prstGeom>
        </p:spPr>
      </p:pic>
      <p:pic>
        <p:nvPicPr>
          <p:cNvPr id="32" name="Image 3" descr="/Users/bot1/Volumes/root_for_ai/AI工作区/文博IP_PPT_公司文创开发能力展示_20260604_2014/source/user_images_20260604/img_81fa0dd2f153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3760" y="4617720"/>
            <a:ext cx="1737360" cy="1143000"/>
          </a:xfrm>
          <a:prstGeom prst="rect">
            <a:avLst/>
          </a:prstGeom>
        </p:spPr>
      </p:pic>
      <p:pic>
        <p:nvPicPr>
          <p:cNvPr id="33" name="Image 4" descr="/Users/bot1/Volumes/root_for_ai/AI工作区/文博IP_PPT_公司文创开发能力展示_20260604_2014/source/user_images_20260604/img_34c79690f033.jp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4617720"/>
            <a:ext cx="1737360" cy="1143000"/>
          </a:xfrm>
          <a:prstGeom prst="rect">
            <a:avLst/>
          </a:prstGeom>
        </p:spPr>
      </p:pic>
      <p:sp>
        <p:nvSpPr>
          <p:cNvPr id="34" name="Text 27"/>
          <p:cNvSpPr/>
          <p:nvPr/>
        </p:nvSpPr>
        <p:spPr>
          <a:xfrm>
            <a:off x="502920" y="6510528"/>
            <a:ext cx="5120640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8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万物有灵｜文博IP文创产品设计开发能力展示</a:t>
            </a:r>
            <a:endParaRPr lang="en-US" sz="800" dirty="0"/>
          </a:p>
        </p:txBody>
      </p:sp>
      <p:sp>
        <p:nvSpPr>
          <p:cNvPr id="35" name="Text 28"/>
          <p:cNvSpPr/>
          <p:nvPr/>
        </p:nvSpPr>
        <p:spPr>
          <a:xfrm>
            <a:off x="11109960" y="6446520"/>
            <a:ext cx="45720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r" indent="0" marL="0">
              <a:buNone/>
            </a:pPr>
            <a:r>
              <a:rPr lang="en-US" sz="9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08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7131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94360" y="502920"/>
            <a:ext cx="2286000" cy="219456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D6AF6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11  合作价值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566928" y="914400"/>
            <a:ext cx="6583680" cy="56692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6EBD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从文博资源到可持续商品体系</a:t>
            </a:r>
            <a:endParaRPr lang="en-US" sz="3400" dirty="0"/>
          </a:p>
        </p:txBody>
      </p:sp>
      <p:sp>
        <p:nvSpPr>
          <p:cNvPr id="4" name="Text 2"/>
          <p:cNvSpPr/>
          <p:nvPr/>
        </p:nvSpPr>
        <p:spPr>
          <a:xfrm>
            <a:off x="603504" y="1700784"/>
            <a:ext cx="5943600" cy="50292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dirty="0">
                <a:solidFill>
                  <a:srgbClr val="E2D0B3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我们可以为客户提供从IP梳理、产品规划、设计开发、打样落地到包装与渠道表达的一体化文创开发支持。</a:t>
            </a:r>
            <a:endParaRPr lang="en-US" sz="1500" dirty="0"/>
          </a:p>
        </p:txBody>
      </p:sp>
      <p:sp>
        <p:nvSpPr>
          <p:cNvPr id="5" name="Shape 3"/>
          <p:cNvSpPr/>
          <p:nvPr/>
        </p:nvSpPr>
        <p:spPr>
          <a:xfrm>
            <a:off x="685800" y="2788920"/>
            <a:ext cx="2651760" cy="868680"/>
          </a:xfrm>
          <a:prstGeom prst="roundRect">
            <a:avLst>
              <a:gd name="adj" fmla="val 10526"/>
            </a:avLst>
          </a:prstGeom>
          <a:solidFill>
            <a:srgbClr val="2A211B"/>
          </a:solidFill>
          <a:ln w="12700">
            <a:solidFill>
              <a:srgbClr val="6C512D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50392" y="2916936"/>
            <a:ext cx="228600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D6AF6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IP资产梳理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850392" y="3182112"/>
            <a:ext cx="2286000" cy="30175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50" dirty="0">
                <a:solidFill>
                  <a:srgbClr val="DDC8A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建立文化元素库、故事线与可商品化方向。</a:t>
            </a:r>
            <a:endParaRPr lang="en-US" sz="950" dirty="0"/>
          </a:p>
        </p:txBody>
      </p:sp>
      <p:sp>
        <p:nvSpPr>
          <p:cNvPr id="8" name="Shape 6"/>
          <p:cNvSpPr/>
          <p:nvPr/>
        </p:nvSpPr>
        <p:spPr>
          <a:xfrm>
            <a:off x="3657600" y="2788920"/>
            <a:ext cx="2651760" cy="868680"/>
          </a:xfrm>
          <a:prstGeom prst="roundRect">
            <a:avLst>
              <a:gd name="adj" fmla="val 10526"/>
            </a:avLst>
          </a:prstGeom>
          <a:solidFill>
            <a:srgbClr val="2A211B"/>
          </a:solidFill>
          <a:ln w="12700">
            <a:solidFill>
              <a:srgbClr val="6C512D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822192" y="2916936"/>
            <a:ext cx="228600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D6AF6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产品线规划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3822192" y="3182112"/>
            <a:ext cx="2286000" cy="30175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50" dirty="0">
                <a:solidFill>
                  <a:srgbClr val="DDC8A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按人群、价格带、场景和渠道搭建产品矩阵。</a:t>
            </a:r>
            <a:endParaRPr lang="en-US" sz="950" dirty="0"/>
          </a:p>
        </p:txBody>
      </p:sp>
      <p:sp>
        <p:nvSpPr>
          <p:cNvPr id="11" name="Shape 9"/>
          <p:cNvSpPr/>
          <p:nvPr/>
        </p:nvSpPr>
        <p:spPr>
          <a:xfrm>
            <a:off x="685800" y="3931920"/>
            <a:ext cx="2651760" cy="868680"/>
          </a:xfrm>
          <a:prstGeom prst="roundRect">
            <a:avLst>
              <a:gd name="adj" fmla="val 10526"/>
            </a:avLst>
          </a:prstGeom>
          <a:solidFill>
            <a:srgbClr val="2A211B"/>
          </a:solidFill>
          <a:ln w="12700">
            <a:solidFill>
              <a:srgbClr val="6C512D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850392" y="4059936"/>
            <a:ext cx="228600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D6AF6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设计开发落地</a:t>
            </a:r>
            <a:endParaRPr lang="en-US" sz="1300" dirty="0"/>
          </a:p>
        </p:txBody>
      </p:sp>
      <p:sp>
        <p:nvSpPr>
          <p:cNvPr id="13" name="Text 11"/>
          <p:cNvSpPr/>
          <p:nvPr/>
        </p:nvSpPr>
        <p:spPr>
          <a:xfrm>
            <a:off x="850392" y="4325112"/>
            <a:ext cx="2286000" cy="30175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50" dirty="0">
                <a:solidFill>
                  <a:srgbClr val="DDC8A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完成设计稿、结构图、打样跟进和实物优化。</a:t>
            </a:r>
            <a:endParaRPr lang="en-US" sz="950" dirty="0"/>
          </a:p>
        </p:txBody>
      </p:sp>
      <p:sp>
        <p:nvSpPr>
          <p:cNvPr id="14" name="Shape 12"/>
          <p:cNvSpPr/>
          <p:nvPr/>
        </p:nvSpPr>
        <p:spPr>
          <a:xfrm>
            <a:off x="3657600" y="3931920"/>
            <a:ext cx="2651760" cy="868680"/>
          </a:xfrm>
          <a:prstGeom prst="roundRect">
            <a:avLst>
              <a:gd name="adj" fmla="val 10526"/>
            </a:avLst>
          </a:prstGeom>
          <a:solidFill>
            <a:srgbClr val="2A211B"/>
          </a:solidFill>
          <a:ln w="12700">
            <a:solidFill>
              <a:srgbClr val="6C512D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3822192" y="4059936"/>
            <a:ext cx="228600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D6AF6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销售表达支持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3822192" y="4325112"/>
            <a:ext cx="2286000" cy="30175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950" dirty="0">
                <a:solidFill>
                  <a:srgbClr val="DDC8A8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形成包装、产品图、场景图和对外展示资料。</a:t>
            </a:r>
            <a:endParaRPr lang="en-US" sz="950" dirty="0"/>
          </a:p>
        </p:txBody>
      </p:sp>
      <p:sp>
        <p:nvSpPr>
          <p:cNvPr id="17" name="Shape 15"/>
          <p:cNvSpPr/>
          <p:nvPr/>
        </p:nvSpPr>
        <p:spPr>
          <a:xfrm>
            <a:off x="7315200" y="685800"/>
            <a:ext cx="1965960" cy="150876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18" name="Image 0" descr="/Users/bot1/Volumes/root_for_ai/AI工作区/文博IP_PPT_公司文创开发能力展示_20260604_2014/source/user_images_20260604/img_667d04957702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88352" y="758952"/>
            <a:ext cx="1819656" cy="1362456"/>
          </a:xfrm>
          <a:prstGeom prst="rect">
            <a:avLst/>
          </a:prstGeom>
        </p:spPr>
      </p:pic>
      <p:sp>
        <p:nvSpPr>
          <p:cNvPr id="19" name="Shape 16"/>
          <p:cNvSpPr/>
          <p:nvPr/>
        </p:nvSpPr>
        <p:spPr>
          <a:xfrm>
            <a:off x="9418320" y="685800"/>
            <a:ext cx="1965960" cy="150876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20" name="Image 1" descr="/Users/bot1/Volumes/root_for_ai/AI工作区/文博IP_PPT_公司文创开发能力展示_20260604_2014/source/user_images_20260604/img_38bbd5c8fbc8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1472" y="758952"/>
            <a:ext cx="1819656" cy="1362456"/>
          </a:xfrm>
          <a:prstGeom prst="rect">
            <a:avLst/>
          </a:prstGeom>
        </p:spPr>
      </p:pic>
      <p:sp>
        <p:nvSpPr>
          <p:cNvPr id="21" name="Shape 17"/>
          <p:cNvSpPr/>
          <p:nvPr/>
        </p:nvSpPr>
        <p:spPr>
          <a:xfrm>
            <a:off x="7315200" y="2395728"/>
            <a:ext cx="1965960" cy="1508760"/>
          </a:xfrm>
          <a:prstGeom prst="roundRect">
            <a:avLst>
              <a:gd name="adj" fmla="val 7273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22" name="Image 2" descr="/Users/bot1/Volumes/root_for_ai/AI工作区/文博IP_PPT_公司文创开发能力展示_20260604_2014/source/user_images_20260604/img_be51131d693d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352" y="2468880"/>
            <a:ext cx="1819656" cy="1362456"/>
          </a:xfrm>
          <a:prstGeom prst="rect">
            <a:avLst/>
          </a:prstGeom>
        </p:spPr>
      </p:pic>
      <p:sp>
        <p:nvSpPr>
          <p:cNvPr id="23" name="Shape 18"/>
          <p:cNvSpPr/>
          <p:nvPr/>
        </p:nvSpPr>
        <p:spPr>
          <a:xfrm>
            <a:off x="9418320" y="2395728"/>
            <a:ext cx="1965960" cy="1508760"/>
          </a:xfrm>
          <a:prstGeom prst="roundRect">
            <a:avLst>
              <a:gd name="adj" fmla="val 7273"/>
            </a:avLst>
          </a:prstGeom>
          <a:solidFill>
            <a:srgbClr val="221C17"/>
          </a:solidFill>
          <a:ln w="12700">
            <a:solidFill>
              <a:srgbClr val="D6AF67">
                <a:alpha val="80000"/>
              </a:srgbClr>
            </a:solidFill>
            <a:prstDash val="solid"/>
          </a:ln>
        </p:spPr>
      </p:sp>
      <p:pic>
        <p:nvPicPr>
          <p:cNvPr id="24" name="Image 3" descr="/Users/bot1/Volumes/root_for_ai/AI工作区/文博IP_PPT_公司文创开发能力展示_20260604_2014/source/user_images_20260604/img_34c79690f033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1472" y="2468880"/>
            <a:ext cx="1819656" cy="1362456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7360920" y="4800600"/>
            <a:ext cx="4023360" cy="59436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2400" b="1" dirty="0">
                <a:solidFill>
                  <a:srgbClr val="F6EBD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让文化被看见、被使用、被购买、被传播。</a:t>
            </a:r>
            <a:endParaRPr lang="en-US" sz="2400" dirty="0"/>
          </a:p>
        </p:txBody>
      </p:sp>
      <p:sp>
        <p:nvSpPr>
          <p:cNvPr id="26" name="Text 20"/>
          <p:cNvSpPr/>
          <p:nvPr/>
        </p:nvSpPr>
        <p:spPr>
          <a:xfrm>
            <a:off x="9893808" y="6062472"/>
            <a:ext cx="132588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r" indent="0" marL="0">
              <a:buNone/>
            </a:pPr>
            <a:r>
              <a:rPr lang="en-US" sz="1400" b="1" dirty="0">
                <a:solidFill>
                  <a:srgbClr val="D6AF6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万物有灵</a:t>
            </a:r>
            <a:endParaRPr lang="en-US" sz="1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7F1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237744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A77A2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01  展示逻辑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132320" cy="50292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1E1A1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用真实案例证明：我们具备把文博IP做成商品体系的能力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21208" y="1060704"/>
            <a:ext cx="6583680" cy="29260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7A6D5C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不是单点设计稿展示，而是“文化理解—产品规划—设计开发—实物落地”的完整能力呈现。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594360" y="1691640"/>
            <a:ext cx="2560320" cy="1234440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94360" y="1691640"/>
            <a:ext cx="73152" cy="1234440"/>
          </a:xfrm>
          <a:prstGeom prst="rect">
            <a:avLst/>
          </a:prstGeom>
          <a:solidFill>
            <a:srgbClr val="A8752C"/>
          </a:solidFill>
          <a:ln w="12700">
            <a:solidFill>
              <a:srgbClr val="A8752C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95528" y="1856232"/>
            <a:ext cx="224028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优质IP背书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795528" y="2194560"/>
            <a:ext cx="2231136" cy="64008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以国家博物馆为主线案例，并纳入兵马俑等具有明确识别度的文博项目。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3429000" y="1691640"/>
            <a:ext cx="2560320" cy="1234440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10" name="Shape 8"/>
          <p:cNvSpPr/>
          <p:nvPr/>
        </p:nvSpPr>
        <p:spPr>
          <a:xfrm>
            <a:off x="3429000" y="1691640"/>
            <a:ext cx="73152" cy="1234440"/>
          </a:xfrm>
          <a:prstGeom prst="rect">
            <a:avLst/>
          </a:prstGeom>
          <a:solidFill>
            <a:srgbClr val="A8752C"/>
          </a:solidFill>
          <a:ln w="12700">
            <a:solidFill>
              <a:srgbClr val="A8752C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3630168" y="1856232"/>
            <a:ext cx="224028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多品类开发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3630168" y="2194560"/>
            <a:ext cx="2231136" cy="64008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覆盖发饰、毛绒、钥匙扣、家居摆件、拼图灯、盲盒、包装等多种品类。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6263640" y="1691640"/>
            <a:ext cx="2560320" cy="1234440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14" name="Shape 12"/>
          <p:cNvSpPr/>
          <p:nvPr/>
        </p:nvSpPr>
        <p:spPr>
          <a:xfrm>
            <a:off x="6263640" y="1691640"/>
            <a:ext cx="73152" cy="1234440"/>
          </a:xfrm>
          <a:prstGeom prst="rect">
            <a:avLst/>
          </a:prstGeom>
          <a:solidFill>
            <a:srgbClr val="A8752C"/>
          </a:solidFill>
          <a:ln w="12700">
            <a:solidFill>
              <a:srgbClr val="A8752C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6464808" y="1856232"/>
            <a:ext cx="224028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从设计到实物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6464808" y="2194560"/>
            <a:ext cx="2231136" cy="64008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同一款产品可呈现设计图、结构方案、样品/实物图，突出开发落地能力。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9098280" y="1691640"/>
            <a:ext cx="2514600" cy="1234440"/>
          </a:xfrm>
          <a:prstGeom prst="roundRect">
            <a:avLst>
              <a:gd name="adj" fmla="val 7407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18" name="Shape 16"/>
          <p:cNvSpPr/>
          <p:nvPr/>
        </p:nvSpPr>
        <p:spPr>
          <a:xfrm>
            <a:off x="9098280" y="1691640"/>
            <a:ext cx="73152" cy="1234440"/>
          </a:xfrm>
          <a:prstGeom prst="rect">
            <a:avLst/>
          </a:prstGeom>
          <a:solidFill>
            <a:srgbClr val="A8752C"/>
          </a:solidFill>
          <a:ln w="12700">
            <a:solidFill>
              <a:srgbClr val="A8752C"/>
            </a:solidFill>
            <a:prstDash val="solid"/>
          </a:ln>
        </p:spPr>
      </p:sp>
      <p:sp>
        <p:nvSpPr>
          <p:cNvPr id="19" name="Text 17"/>
          <p:cNvSpPr/>
          <p:nvPr/>
        </p:nvSpPr>
        <p:spPr>
          <a:xfrm>
            <a:off x="9299448" y="1856232"/>
            <a:ext cx="219456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可对外复用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9299448" y="2194560"/>
            <a:ext cx="2185416" cy="64008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按客户汇报逻辑整理为“案例+方法+品类+合作价值”，适合新客户快速理解。</a:t>
            </a:r>
            <a:endParaRPr lang="en-US" sz="1050" dirty="0"/>
          </a:p>
        </p:txBody>
      </p:sp>
      <p:sp>
        <p:nvSpPr>
          <p:cNvPr id="21" name="Shape 19"/>
          <p:cNvSpPr/>
          <p:nvPr/>
        </p:nvSpPr>
        <p:spPr>
          <a:xfrm>
            <a:off x="594360" y="3337560"/>
            <a:ext cx="2514600" cy="2148840"/>
          </a:xfrm>
          <a:prstGeom prst="roundRect">
            <a:avLst>
              <a:gd name="adj" fmla="val 5106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22" name="Image 0" descr="/Users/bot1/Volumes/root_for_ai/AI工作区/文博IP_PPT_公司文创开发能力展示_20260604_2014/source/user_images_20260604/img_667d04957702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3447288"/>
            <a:ext cx="2331720" cy="1618488"/>
          </a:xfrm>
          <a:prstGeom prst="rect">
            <a:avLst/>
          </a:prstGeom>
        </p:spPr>
      </p:pic>
      <p:sp>
        <p:nvSpPr>
          <p:cNvPr id="23" name="Text 20"/>
          <p:cNvSpPr/>
          <p:nvPr/>
        </p:nvSpPr>
        <p:spPr>
          <a:xfrm>
            <a:off x="704088" y="5138928"/>
            <a:ext cx="229514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国宝拼拼乐</a:t>
            </a:r>
            <a:endParaRPr lang="en-US" sz="1000" dirty="0"/>
          </a:p>
        </p:txBody>
      </p:sp>
      <p:sp>
        <p:nvSpPr>
          <p:cNvPr id="24" name="Text 21"/>
          <p:cNvSpPr/>
          <p:nvPr/>
        </p:nvSpPr>
        <p:spPr>
          <a:xfrm>
            <a:off x="704088" y="5321808"/>
            <a:ext cx="229514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国家博物馆方向</a:t>
            </a:r>
            <a:endParaRPr lang="en-US" sz="750" dirty="0"/>
          </a:p>
        </p:txBody>
      </p:sp>
      <p:sp>
        <p:nvSpPr>
          <p:cNvPr id="25" name="Shape 22"/>
          <p:cNvSpPr/>
          <p:nvPr/>
        </p:nvSpPr>
        <p:spPr>
          <a:xfrm>
            <a:off x="3246120" y="3337560"/>
            <a:ext cx="2514600" cy="2148840"/>
          </a:xfrm>
          <a:prstGeom prst="roundRect">
            <a:avLst>
              <a:gd name="adj" fmla="val 5106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26" name="Image 1" descr="/Users/bot1/Volumes/root_for_ai/AI工作区/文博IP_PPT_公司文创开发能力展示_20260604_2014/source/user_images_20260604/img_250974c71d7b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560" y="3447288"/>
            <a:ext cx="2331720" cy="1618488"/>
          </a:xfrm>
          <a:prstGeom prst="rect">
            <a:avLst/>
          </a:prstGeom>
        </p:spPr>
      </p:pic>
      <p:sp>
        <p:nvSpPr>
          <p:cNvPr id="27" name="Text 23"/>
          <p:cNvSpPr/>
          <p:nvPr/>
        </p:nvSpPr>
        <p:spPr>
          <a:xfrm>
            <a:off x="3355848" y="5138928"/>
            <a:ext cx="229514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凤冠发饰</a:t>
            </a:r>
            <a:endParaRPr lang="en-US" sz="1000" dirty="0"/>
          </a:p>
        </p:txBody>
      </p:sp>
      <p:sp>
        <p:nvSpPr>
          <p:cNvPr id="28" name="Text 24"/>
          <p:cNvSpPr/>
          <p:nvPr/>
        </p:nvSpPr>
        <p:spPr>
          <a:xfrm>
            <a:off x="3355848" y="5321808"/>
            <a:ext cx="229514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国博IP视觉转译</a:t>
            </a:r>
            <a:endParaRPr lang="en-US" sz="750" dirty="0"/>
          </a:p>
        </p:txBody>
      </p:sp>
      <p:sp>
        <p:nvSpPr>
          <p:cNvPr id="29" name="Shape 25"/>
          <p:cNvSpPr/>
          <p:nvPr/>
        </p:nvSpPr>
        <p:spPr>
          <a:xfrm>
            <a:off x="5897880" y="3337560"/>
            <a:ext cx="2514600" cy="2148840"/>
          </a:xfrm>
          <a:prstGeom prst="roundRect">
            <a:avLst>
              <a:gd name="adj" fmla="val 5106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30" name="Image 2" descr="/Users/bot1/Volumes/root_for_ai/AI工作区/文博IP_PPT_公司文创开发能力展示_20260604_2014/source/user_images_20260604/img_38bbd5c8fbc8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320" y="3447288"/>
            <a:ext cx="2331720" cy="1618488"/>
          </a:xfrm>
          <a:prstGeom prst="rect">
            <a:avLst/>
          </a:prstGeom>
        </p:spPr>
      </p:pic>
      <p:sp>
        <p:nvSpPr>
          <p:cNvPr id="31" name="Text 26"/>
          <p:cNvSpPr/>
          <p:nvPr/>
        </p:nvSpPr>
        <p:spPr>
          <a:xfrm>
            <a:off x="6007608" y="5138928"/>
            <a:ext cx="229514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钱袋子包</a:t>
            </a:r>
            <a:endParaRPr lang="en-US" sz="1000" dirty="0"/>
          </a:p>
        </p:txBody>
      </p:sp>
      <p:sp>
        <p:nvSpPr>
          <p:cNvPr id="32" name="Text 27"/>
          <p:cNvSpPr/>
          <p:nvPr/>
        </p:nvSpPr>
        <p:spPr>
          <a:xfrm>
            <a:off x="6007608" y="5321808"/>
            <a:ext cx="229514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设计到实物</a:t>
            </a:r>
            <a:endParaRPr lang="en-US" sz="750" dirty="0"/>
          </a:p>
        </p:txBody>
      </p:sp>
      <p:sp>
        <p:nvSpPr>
          <p:cNvPr id="33" name="Shape 28"/>
          <p:cNvSpPr/>
          <p:nvPr/>
        </p:nvSpPr>
        <p:spPr>
          <a:xfrm>
            <a:off x="8549640" y="3337560"/>
            <a:ext cx="2880360" cy="2148840"/>
          </a:xfrm>
          <a:prstGeom prst="roundRect">
            <a:avLst>
              <a:gd name="adj" fmla="val 5106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34" name="Image 3" descr="/Users/bot1/Volumes/root_for_ai/AI工作区/文博IP_PPT_公司文创开发能力展示_20260604_2014/source/user_images_20260604/img_34c79690f033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080" y="3447288"/>
            <a:ext cx="2697480" cy="1618488"/>
          </a:xfrm>
          <a:prstGeom prst="rect">
            <a:avLst/>
          </a:prstGeom>
        </p:spPr>
      </p:pic>
      <p:sp>
        <p:nvSpPr>
          <p:cNvPr id="35" name="Text 29"/>
          <p:cNvSpPr/>
          <p:nvPr/>
        </p:nvSpPr>
        <p:spPr>
          <a:xfrm>
            <a:off x="8659368" y="5138928"/>
            <a:ext cx="266090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俑动大秦</a:t>
            </a:r>
            <a:endParaRPr lang="en-US" sz="1000" dirty="0"/>
          </a:p>
        </p:txBody>
      </p:sp>
      <p:sp>
        <p:nvSpPr>
          <p:cNvPr id="36" name="Text 30"/>
          <p:cNvSpPr/>
          <p:nvPr/>
        </p:nvSpPr>
        <p:spPr>
          <a:xfrm>
            <a:off x="8659368" y="5321808"/>
            <a:ext cx="266090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兵马俑方向</a:t>
            </a:r>
            <a:endParaRPr lang="en-US" sz="750" dirty="0"/>
          </a:p>
        </p:txBody>
      </p:sp>
      <p:sp>
        <p:nvSpPr>
          <p:cNvPr id="37" name="Text 31"/>
          <p:cNvSpPr/>
          <p:nvPr/>
        </p:nvSpPr>
        <p:spPr>
          <a:xfrm>
            <a:off x="502920" y="6510528"/>
            <a:ext cx="5120640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8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万物有灵｜文博IP文创产品设计开发能力展示</a:t>
            </a:r>
            <a:endParaRPr lang="en-US" sz="800" dirty="0"/>
          </a:p>
        </p:txBody>
      </p:sp>
      <p:sp>
        <p:nvSpPr>
          <p:cNvPr id="38" name="Text 32"/>
          <p:cNvSpPr/>
          <p:nvPr/>
        </p:nvSpPr>
        <p:spPr>
          <a:xfrm>
            <a:off x="11109960" y="6446520"/>
            <a:ext cx="45720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r" indent="0" marL="0">
              <a:buNone/>
            </a:pPr>
            <a:r>
              <a:rPr lang="en-US" sz="9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01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BF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237744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A77A2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02  开发方法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132320" cy="50292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1E1A1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从文化元素到可销售产品的完整开发链路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21208" y="1060704"/>
            <a:ext cx="6583680" cy="29260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7A6D5C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用文物与文化母题建立识别度，用商品品类和工艺落地建立转化力。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685800" y="1691640"/>
            <a:ext cx="1965960" cy="2880360"/>
          </a:xfrm>
          <a:prstGeom prst="roundRect">
            <a:avLst>
              <a:gd name="adj" fmla="val 5581"/>
            </a:avLst>
          </a:prstGeom>
          <a:solidFill>
            <a:srgbClr val="F0E3CF"/>
          </a:solidFill>
          <a:ln w="12700">
            <a:solidFill>
              <a:srgbClr val="E1D1BA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832104" y="1847088"/>
            <a:ext cx="502920" cy="310896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B07A2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01</a:t>
            </a:r>
            <a:endParaRPr lang="en-US" sz="1800" dirty="0"/>
          </a:p>
        </p:txBody>
      </p:sp>
      <p:sp>
        <p:nvSpPr>
          <p:cNvPr id="7" name="Text 5"/>
          <p:cNvSpPr/>
          <p:nvPr/>
        </p:nvSpPr>
        <p:spPr>
          <a:xfrm>
            <a:off x="832104" y="2267712"/>
            <a:ext cx="1645920" cy="32004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11B1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文化母题提取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832104" y="2706624"/>
            <a:ext cx="1627632" cy="100584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D5D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从文物造型、纹样、色彩、故事和馆藏符号中建立可转译元素库。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2935224" y="1691640"/>
            <a:ext cx="1965960" cy="2880360"/>
          </a:xfrm>
          <a:prstGeom prst="roundRect">
            <a:avLst>
              <a:gd name="adj" fmla="val 5581"/>
            </a:avLst>
          </a:prstGeom>
          <a:solidFill>
            <a:srgbClr val="FFFFFF"/>
          </a:solidFill>
          <a:ln w="12700">
            <a:solidFill>
              <a:srgbClr val="E1D1B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3081528" y="1847088"/>
            <a:ext cx="502920" cy="310896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B07A2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02</a:t>
            </a:r>
            <a:endParaRPr lang="en-US" sz="1800" dirty="0"/>
          </a:p>
        </p:txBody>
      </p:sp>
      <p:sp>
        <p:nvSpPr>
          <p:cNvPr id="11" name="Text 9"/>
          <p:cNvSpPr/>
          <p:nvPr/>
        </p:nvSpPr>
        <p:spPr>
          <a:xfrm>
            <a:off x="3081528" y="2267712"/>
            <a:ext cx="1645920" cy="32004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11B1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产品系列规划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3081528" y="2706624"/>
            <a:ext cx="1627632" cy="100584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D5D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按受众、价格带和使用场景规划产品线，而不是孤立做单品。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5184648" y="1691640"/>
            <a:ext cx="1965960" cy="2880360"/>
          </a:xfrm>
          <a:prstGeom prst="roundRect">
            <a:avLst>
              <a:gd name="adj" fmla="val 5581"/>
            </a:avLst>
          </a:prstGeom>
          <a:solidFill>
            <a:srgbClr val="F0E3CF"/>
          </a:solidFill>
          <a:ln w="12700">
            <a:solidFill>
              <a:srgbClr val="E1D1BA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5330952" y="1847088"/>
            <a:ext cx="502920" cy="310896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B07A2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03</a:t>
            </a:r>
            <a:endParaRPr lang="en-US" sz="1800" dirty="0"/>
          </a:p>
        </p:txBody>
      </p:sp>
      <p:sp>
        <p:nvSpPr>
          <p:cNvPr id="15" name="Text 13"/>
          <p:cNvSpPr/>
          <p:nvPr/>
        </p:nvSpPr>
        <p:spPr>
          <a:xfrm>
            <a:off x="5330952" y="2267712"/>
            <a:ext cx="1645920" cy="32004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11B1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视觉语言转译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5330952" y="2706624"/>
            <a:ext cx="1627632" cy="100584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D5D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把厚重文化转化为年轻、亲和、可传播的造型与图案。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7434072" y="1691640"/>
            <a:ext cx="1965960" cy="2880360"/>
          </a:xfrm>
          <a:prstGeom prst="roundRect">
            <a:avLst>
              <a:gd name="adj" fmla="val 5581"/>
            </a:avLst>
          </a:prstGeom>
          <a:solidFill>
            <a:srgbClr val="FFFFFF"/>
          </a:solidFill>
          <a:ln w="12700">
            <a:solidFill>
              <a:srgbClr val="E1D1BA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580376" y="1847088"/>
            <a:ext cx="502920" cy="310896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B07A2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04</a:t>
            </a:r>
            <a:endParaRPr lang="en-US" sz="1800" dirty="0"/>
          </a:p>
        </p:txBody>
      </p:sp>
      <p:sp>
        <p:nvSpPr>
          <p:cNvPr id="19" name="Text 17"/>
          <p:cNvSpPr/>
          <p:nvPr/>
        </p:nvSpPr>
        <p:spPr>
          <a:xfrm>
            <a:off x="7580376" y="2267712"/>
            <a:ext cx="1645920" cy="32004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11B1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结构与工艺打样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7580376" y="2706624"/>
            <a:ext cx="1627632" cy="100584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D5D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结合材质、尺寸、结构、包装和使用体验推进样品落地。</a:t>
            </a:r>
            <a:endParaRPr lang="en-US" sz="1050" dirty="0"/>
          </a:p>
        </p:txBody>
      </p:sp>
      <p:sp>
        <p:nvSpPr>
          <p:cNvPr id="21" name="Shape 19"/>
          <p:cNvSpPr/>
          <p:nvPr/>
        </p:nvSpPr>
        <p:spPr>
          <a:xfrm>
            <a:off x="9683496" y="1691640"/>
            <a:ext cx="1965960" cy="2880360"/>
          </a:xfrm>
          <a:prstGeom prst="roundRect">
            <a:avLst>
              <a:gd name="adj" fmla="val 5581"/>
            </a:avLst>
          </a:prstGeom>
          <a:solidFill>
            <a:srgbClr val="F0E3CF"/>
          </a:solidFill>
          <a:ln w="12700">
            <a:solidFill>
              <a:srgbClr val="E1D1BA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9829800" y="1847088"/>
            <a:ext cx="502920" cy="310896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B07A2B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05</a:t>
            </a:r>
            <a:endParaRPr lang="en-US" sz="1800" dirty="0"/>
          </a:p>
        </p:txBody>
      </p:sp>
      <p:sp>
        <p:nvSpPr>
          <p:cNvPr id="23" name="Text 21"/>
          <p:cNvSpPr/>
          <p:nvPr/>
        </p:nvSpPr>
        <p:spPr>
          <a:xfrm>
            <a:off x="9829800" y="2267712"/>
            <a:ext cx="1645920" cy="32004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11B16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陈列与销售表达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9829800" y="2706624"/>
            <a:ext cx="1627632" cy="100584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D5D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形成产品图、包装、场景图和客户可理解的商业化叙事。</a:t>
            </a:r>
            <a:endParaRPr lang="en-US" sz="1050" dirty="0"/>
          </a:p>
        </p:txBody>
      </p:sp>
      <p:pic>
        <p:nvPicPr>
          <p:cNvPr id="25" name="Image 0" descr="/Users/bot1/Volumes/root_for_ai/AI工作区/文博IP_PPT_公司文创开发能力展示_20260604_2014/source/user_images_20260604/img_ae789a7536cc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4892040"/>
            <a:ext cx="1874520" cy="1097280"/>
          </a:xfrm>
          <a:prstGeom prst="rect">
            <a:avLst/>
          </a:prstGeom>
        </p:spPr>
      </p:pic>
      <p:pic>
        <p:nvPicPr>
          <p:cNvPr id="26" name="Image 1" descr="/Users/bot1/Volumes/root_for_ai/AI工作区/文博IP_PPT_公司文创开发能力展示_20260604_2014/source/user_images_20260604/img_5babe8443e37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240" y="4800600"/>
            <a:ext cx="1828800" cy="1234440"/>
          </a:xfrm>
          <a:prstGeom prst="rect">
            <a:avLst/>
          </a:prstGeom>
        </p:spPr>
      </p:pic>
      <p:pic>
        <p:nvPicPr>
          <p:cNvPr id="27" name="Image 2" descr="/Users/bot1/Volumes/root_for_ai/AI工作区/文博IP_PPT_公司文创开发能力展示_20260604_2014/source/user_images_20260604/img_be51131d693d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6672" y="4754880"/>
            <a:ext cx="1828800" cy="1325880"/>
          </a:xfrm>
          <a:prstGeom prst="rect">
            <a:avLst/>
          </a:prstGeom>
        </p:spPr>
      </p:pic>
      <p:pic>
        <p:nvPicPr>
          <p:cNvPr id="28" name="Image 3" descr="/Users/bot1/Volumes/root_for_ai/AI工作区/文博IP_PPT_公司文创开发能力展示_20260604_2014/source/user_images_20260604/img_81fa0dd2f153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0960" y="4736592"/>
            <a:ext cx="1828800" cy="1325880"/>
          </a:xfrm>
          <a:prstGeom prst="rect">
            <a:avLst/>
          </a:prstGeom>
        </p:spPr>
      </p:pic>
      <p:pic>
        <p:nvPicPr>
          <p:cNvPr id="29" name="Image 4" descr="/Users/bot1/Volumes/root_for_ai/AI工作区/文博IP_PPT_公司文创开发能力展示_20260604_2014/source/user_images_20260604/img_34c79690f033.jp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5520" y="4709160"/>
            <a:ext cx="1828800" cy="1325880"/>
          </a:xfrm>
          <a:prstGeom prst="rect">
            <a:avLst/>
          </a:prstGeom>
        </p:spPr>
      </p:pic>
      <p:sp>
        <p:nvSpPr>
          <p:cNvPr id="30" name="Text 23"/>
          <p:cNvSpPr/>
          <p:nvPr/>
        </p:nvSpPr>
        <p:spPr>
          <a:xfrm>
            <a:off x="502920" y="6510528"/>
            <a:ext cx="5120640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8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万物有灵｜文博IP文创产品设计开发能力展示</a:t>
            </a:r>
            <a:endParaRPr lang="en-US" sz="800" dirty="0"/>
          </a:p>
        </p:txBody>
      </p:sp>
      <p:sp>
        <p:nvSpPr>
          <p:cNvPr id="31" name="Text 24"/>
          <p:cNvSpPr/>
          <p:nvPr/>
        </p:nvSpPr>
        <p:spPr>
          <a:xfrm>
            <a:off x="11109960" y="6446520"/>
            <a:ext cx="45720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r" indent="0" marL="0">
              <a:buNone/>
            </a:pPr>
            <a:r>
              <a:rPr lang="en-US" sz="9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02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7F1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237744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A77A2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03  国家博物馆案例矩阵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132320" cy="50292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1E1A1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以国博项目为主线，呈现多系列、多品类、多风格开发能力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21208" y="1060704"/>
            <a:ext cx="6583680" cy="29260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7A6D5C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同一文博IP下可形成“馆藏符号—系列命名—产品形态—包装陈列”的持续开发体系。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594360" y="1508760"/>
            <a:ext cx="2542032" cy="1965960"/>
          </a:xfrm>
          <a:prstGeom prst="roundRect">
            <a:avLst>
              <a:gd name="adj" fmla="val 5581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6" name="Image 0" descr="/Users/bot1/Volumes/root_for_ai/AI工作区/文博IP_PPT_公司文创开发能力展示_20260604_2014/work/ppt_extract/media/image10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618488"/>
            <a:ext cx="2359152" cy="143560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04088" y="3127248"/>
            <a:ext cx="2322576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国宝盲盒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704088" y="3310128"/>
            <a:ext cx="2322576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角色化/挂件化</a:t>
            </a:r>
            <a:endParaRPr lang="en-US" sz="750" dirty="0"/>
          </a:p>
        </p:txBody>
      </p:sp>
      <p:sp>
        <p:nvSpPr>
          <p:cNvPr id="9" name="Shape 6"/>
          <p:cNvSpPr/>
          <p:nvPr/>
        </p:nvSpPr>
        <p:spPr>
          <a:xfrm>
            <a:off x="3429000" y="1508760"/>
            <a:ext cx="2542032" cy="1965960"/>
          </a:xfrm>
          <a:prstGeom prst="roundRect">
            <a:avLst>
              <a:gd name="adj" fmla="val 5581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0" name="Image 1" descr="/Users/bot1/Volumes/root_for_ai/AI工作区/文博IP_PPT_公司文创开发能力展示_20260604_2014/work/ppt_extract/media/image1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0440" y="1618488"/>
            <a:ext cx="2359152" cy="143560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538728" y="3127248"/>
            <a:ext cx="2322576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桃花洞釉</a:t>
            </a:r>
            <a:endParaRPr lang="en-US" sz="1000" dirty="0"/>
          </a:p>
        </p:txBody>
      </p:sp>
      <p:sp>
        <p:nvSpPr>
          <p:cNvPr id="12" name="Text 8"/>
          <p:cNvSpPr/>
          <p:nvPr/>
        </p:nvSpPr>
        <p:spPr>
          <a:xfrm>
            <a:off x="3538728" y="3310128"/>
            <a:ext cx="2322576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包装与发饰</a:t>
            </a:r>
            <a:endParaRPr lang="en-US" sz="750" dirty="0"/>
          </a:p>
        </p:txBody>
      </p:sp>
      <p:sp>
        <p:nvSpPr>
          <p:cNvPr id="13" name="Shape 9"/>
          <p:cNvSpPr/>
          <p:nvPr/>
        </p:nvSpPr>
        <p:spPr>
          <a:xfrm>
            <a:off x="6263640" y="1508760"/>
            <a:ext cx="2542032" cy="1965960"/>
          </a:xfrm>
          <a:prstGeom prst="roundRect">
            <a:avLst>
              <a:gd name="adj" fmla="val 5581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4" name="Image 2" descr="/Users/bot1/Volumes/root_for_ai/AI工作区/文博IP_PPT_公司文创开发能力展示_20260604_2014/work/ppt_extract/media/image20.jpe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080" y="1618488"/>
            <a:ext cx="2359152" cy="143560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373368" y="3127248"/>
            <a:ext cx="2322576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李静训系列</a:t>
            </a:r>
            <a:endParaRPr lang="en-US" sz="1000" dirty="0"/>
          </a:p>
        </p:txBody>
      </p:sp>
      <p:sp>
        <p:nvSpPr>
          <p:cNvPr id="16" name="Text 11"/>
          <p:cNvSpPr/>
          <p:nvPr/>
        </p:nvSpPr>
        <p:spPr>
          <a:xfrm>
            <a:off x="6373368" y="3310128"/>
            <a:ext cx="2322576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故事化图案</a:t>
            </a:r>
            <a:endParaRPr lang="en-US" sz="750" dirty="0"/>
          </a:p>
        </p:txBody>
      </p:sp>
      <p:sp>
        <p:nvSpPr>
          <p:cNvPr id="17" name="Shape 12"/>
          <p:cNvSpPr/>
          <p:nvPr/>
        </p:nvSpPr>
        <p:spPr>
          <a:xfrm>
            <a:off x="9098280" y="1508760"/>
            <a:ext cx="2542032" cy="1965960"/>
          </a:xfrm>
          <a:prstGeom prst="roundRect">
            <a:avLst>
              <a:gd name="adj" fmla="val 5581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8" name="Image 3" descr="/Users/bot1/Volumes/root_for_ai/AI工作区/文博IP_PPT_公司文创开发能力展示_20260604_2014/work/ppt_extract/media/image21.jpe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720" y="1618488"/>
            <a:ext cx="2359152" cy="143560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208008" y="3127248"/>
            <a:ext cx="2322576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发卡结构</a:t>
            </a:r>
            <a:endParaRPr lang="en-US" sz="1000" dirty="0"/>
          </a:p>
        </p:txBody>
      </p:sp>
      <p:sp>
        <p:nvSpPr>
          <p:cNvPr id="20" name="Text 14"/>
          <p:cNvSpPr/>
          <p:nvPr/>
        </p:nvSpPr>
        <p:spPr>
          <a:xfrm>
            <a:off x="9208008" y="3310128"/>
            <a:ext cx="2322576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工艺尺寸设计</a:t>
            </a:r>
            <a:endParaRPr lang="en-US" sz="750" dirty="0"/>
          </a:p>
        </p:txBody>
      </p:sp>
      <p:sp>
        <p:nvSpPr>
          <p:cNvPr id="21" name="Shape 15"/>
          <p:cNvSpPr/>
          <p:nvPr/>
        </p:nvSpPr>
        <p:spPr>
          <a:xfrm>
            <a:off x="594360" y="3749040"/>
            <a:ext cx="2542032" cy="1965960"/>
          </a:xfrm>
          <a:prstGeom prst="roundRect">
            <a:avLst>
              <a:gd name="adj" fmla="val 5581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22" name="Image 4" descr="/Users/bot1/Volumes/root_for_ai/AI工作区/文博IP_PPT_公司文创开发能力展示_20260604_2014/work/ppt_extract/media/image69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858768"/>
            <a:ext cx="2359152" cy="143560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04088" y="5367528"/>
            <a:ext cx="2322576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国之重器</a:t>
            </a:r>
            <a:endParaRPr lang="en-US" sz="1000" dirty="0"/>
          </a:p>
        </p:txBody>
      </p:sp>
      <p:sp>
        <p:nvSpPr>
          <p:cNvPr id="24" name="Text 17"/>
          <p:cNvSpPr/>
          <p:nvPr/>
        </p:nvSpPr>
        <p:spPr>
          <a:xfrm>
            <a:off x="704088" y="5550408"/>
            <a:ext cx="2322576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包装系统</a:t>
            </a:r>
            <a:endParaRPr lang="en-US" sz="750" dirty="0"/>
          </a:p>
        </p:txBody>
      </p:sp>
      <p:sp>
        <p:nvSpPr>
          <p:cNvPr id="25" name="Shape 18"/>
          <p:cNvSpPr/>
          <p:nvPr/>
        </p:nvSpPr>
        <p:spPr>
          <a:xfrm>
            <a:off x="3429000" y="3749040"/>
            <a:ext cx="2542032" cy="1965960"/>
          </a:xfrm>
          <a:prstGeom prst="roundRect">
            <a:avLst>
              <a:gd name="adj" fmla="val 5581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26" name="Image 5" descr="/Users/bot1/Volumes/root_for_ai/AI工作区/文博IP_PPT_公司文创开发能力展示_20260604_2014/work/ppt_extract/media/image8.jpe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440" y="3858768"/>
            <a:ext cx="2359152" cy="1435608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3538728" y="5367528"/>
            <a:ext cx="2322576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毛绒挂件</a:t>
            </a:r>
            <a:endParaRPr lang="en-US" sz="1000" dirty="0"/>
          </a:p>
        </p:txBody>
      </p:sp>
      <p:sp>
        <p:nvSpPr>
          <p:cNvPr id="28" name="Text 20"/>
          <p:cNvSpPr/>
          <p:nvPr/>
        </p:nvSpPr>
        <p:spPr>
          <a:xfrm>
            <a:off x="3538728" y="5550408"/>
            <a:ext cx="2322576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实物集合</a:t>
            </a:r>
            <a:endParaRPr lang="en-US" sz="750" dirty="0"/>
          </a:p>
        </p:txBody>
      </p:sp>
      <p:sp>
        <p:nvSpPr>
          <p:cNvPr id="29" name="Shape 21"/>
          <p:cNvSpPr/>
          <p:nvPr/>
        </p:nvSpPr>
        <p:spPr>
          <a:xfrm>
            <a:off x="6263640" y="3749040"/>
            <a:ext cx="2542032" cy="1965960"/>
          </a:xfrm>
          <a:prstGeom prst="roundRect">
            <a:avLst>
              <a:gd name="adj" fmla="val 5581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30" name="Image 6" descr="/Users/bot1/Volumes/root_for_ai/AI工作区/文博IP_PPT_公司文创开发能力展示_20260604_2014/work/ppt_extract/media/image45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5080" y="3858768"/>
            <a:ext cx="2359152" cy="1435608"/>
          </a:xfrm>
          <a:prstGeom prst="rect">
            <a:avLst/>
          </a:prstGeom>
        </p:spPr>
      </p:pic>
      <p:sp>
        <p:nvSpPr>
          <p:cNvPr id="31" name="Text 22"/>
          <p:cNvSpPr/>
          <p:nvPr/>
        </p:nvSpPr>
        <p:spPr>
          <a:xfrm>
            <a:off x="6373368" y="5367528"/>
            <a:ext cx="2322576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器韵发夹</a:t>
            </a:r>
            <a:endParaRPr lang="en-US" sz="1000" dirty="0"/>
          </a:p>
        </p:txBody>
      </p:sp>
      <p:sp>
        <p:nvSpPr>
          <p:cNvPr id="32" name="Text 23"/>
          <p:cNvSpPr/>
          <p:nvPr/>
        </p:nvSpPr>
        <p:spPr>
          <a:xfrm>
            <a:off x="6373368" y="5550408"/>
            <a:ext cx="2322576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馆藏造型转译</a:t>
            </a:r>
            <a:endParaRPr lang="en-US" sz="750" dirty="0"/>
          </a:p>
        </p:txBody>
      </p:sp>
      <p:sp>
        <p:nvSpPr>
          <p:cNvPr id="33" name="Shape 24"/>
          <p:cNvSpPr/>
          <p:nvPr/>
        </p:nvSpPr>
        <p:spPr>
          <a:xfrm>
            <a:off x="9098280" y="3749040"/>
            <a:ext cx="2542032" cy="1965960"/>
          </a:xfrm>
          <a:prstGeom prst="roundRect">
            <a:avLst>
              <a:gd name="adj" fmla="val 5581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34" name="Image 7" descr="/Users/bot1/Volumes/root_for_ai/AI工作区/文博IP_PPT_公司文创开发能力展示_20260604_2014/source/user_images_20260604/img_667d04957702.jp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9720" y="3858768"/>
            <a:ext cx="2359152" cy="1435608"/>
          </a:xfrm>
          <a:prstGeom prst="rect">
            <a:avLst/>
          </a:prstGeom>
        </p:spPr>
      </p:pic>
      <p:sp>
        <p:nvSpPr>
          <p:cNvPr id="35" name="Text 25"/>
          <p:cNvSpPr/>
          <p:nvPr/>
        </p:nvSpPr>
        <p:spPr>
          <a:xfrm>
            <a:off x="9208008" y="5367528"/>
            <a:ext cx="2322576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国宝拼拼乐</a:t>
            </a:r>
            <a:endParaRPr lang="en-US" sz="1000" dirty="0"/>
          </a:p>
        </p:txBody>
      </p:sp>
      <p:sp>
        <p:nvSpPr>
          <p:cNvPr id="36" name="Text 26"/>
          <p:cNvSpPr/>
          <p:nvPr/>
        </p:nvSpPr>
        <p:spPr>
          <a:xfrm>
            <a:off x="9208008" y="5550408"/>
            <a:ext cx="2322576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图文教育产品</a:t>
            </a:r>
            <a:endParaRPr lang="en-US" sz="750" dirty="0"/>
          </a:p>
        </p:txBody>
      </p:sp>
      <p:sp>
        <p:nvSpPr>
          <p:cNvPr id="37" name="Text 27"/>
          <p:cNvSpPr/>
          <p:nvPr/>
        </p:nvSpPr>
        <p:spPr>
          <a:xfrm>
            <a:off x="502920" y="6510528"/>
            <a:ext cx="5120640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8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万物有灵｜文博IP文创产品设计开发能力展示</a:t>
            </a:r>
            <a:endParaRPr lang="en-US" sz="800" dirty="0"/>
          </a:p>
        </p:txBody>
      </p:sp>
      <p:sp>
        <p:nvSpPr>
          <p:cNvPr id="38" name="Text 28"/>
          <p:cNvSpPr/>
          <p:nvPr/>
        </p:nvSpPr>
        <p:spPr>
          <a:xfrm>
            <a:off x="11109960" y="6446520"/>
            <a:ext cx="45720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r" indent="0" marL="0">
              <a:buNone/>
            </a:pPr>
            <a:r>
              <a:rPr lang="en-US" sz="9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03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5120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237744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D6AF6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04  设计到实物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863840" cy="50292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F6EBD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钱袋子包：从设计方案到毛绒实物的落地对比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21208" y="1060704"/>
            <a:ext cx="7132320" cy="29260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CDB99A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同款产品以设计图/结构方案与多角度实物图并置，直观呈现开发执行力。</a:t>
            </a:r>
            <a:endParaRPr lang="en-US" sz="1200" dirty="0"/>
          </a:p>
        </p:txBody>
      </p:sp>
      <p:sp>
        <p:nvSpPr>
          <p:cNvPr id="5" name="Text 3"/>
          <p:cNvSpPr/>
          <p:nvPr/>
        </p:nvSpPr>
        <p:spPr>
          <a:xfrm>
            <a:off x="658368" y="1600200"/>
            <a:ext cx="274320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D6AF6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设计图 / 方案图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658368" y="1965960"/>
            <a:ext cx="2926080" cy="2148840"/>
          </a:xfrm>
          <a:prstGeom prst="roundRect">
            <a:avLst>
              <a:gd name="adj" fmla="val 5106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7" name="Image 0" descr="/Users/bot1/Volumes/root_for_ai/AI工作区/文博IP_PPT_公司文创开发能力展示_20260604_2014/work/ppt_extract/media/image68.jpe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" y="2039112"/>
            <a:ext cx="2779776" cy="2002536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658368" y="4343400"/>
            <a:ext cx="2926080" cy="1325880"/>
          </a:xfrm>
          <a:prstGeom prst="roundRect">
            <a:avLst>
              <a:gd name="adj" fmla="val 8276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9" name="Image 1" descr="/Users/bot1/Volumes/root_for_ai/AI工作区/文博IP_PPT_公司文创开发能力展示_20260604_2014/source/user_images_20260604/img_5babe8443e37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4416552"/>
            <a:ext cx="2779776" cy="117957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913632" y="1600200"/>
            <a:ext cx="274320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400" b="1" dirty="0">
                <a:solidFill>
                  <a:srgbClr val="D6AF6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实物图 / 多角度样品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3913632" y="1965960"/>
            <a:ext cx="2331720" cy="18288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12" name="Image 2" descr="/Users/bot1/Volumes/root_for_ai/AI工作区/文博IP_PPT_公司文创开发能力展示_20260604_2014/source/user_images_20260604/img_38bbd5c8fbc8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784" y="2039112"/>
            <a:ext cx="2185416" cy="1682496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6446520" y="1965960"/>
            <a:ext cx="2331720" cy="1828800"/>
          </a:xfrm>
          <a:prstGeom prst="roundRect">
            <a:avLst>
              <a:gd name="adj" fmla="val 6000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14" name="Image 3" descr="/Users/bot1/Volumes/root_for_ai/AI工作区/文博IP_PPT_公司文创开发能力展示_20260604_2014/source/user_images_20260604/img_97c25cb466ee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9672" y="2039112"/>
            <a:ext cx="2185416" cy="1682496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3913632" y="4069080"/>
            <a:ext cx="2331720" cy="1600200"/>
          </a:xfrm>
          <a:prstGeom prst="roundRect">
            <a:avLst>
              <a:gd name="adj" fmla="val 6857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16" name="Image 4" descr="/Users/bot1/Volumes/root_for_ai/AI工作区/文博IP_PPT_公司文创开发能力展示_20260604_2014/source/user_images_20260604/img_992419c8895e.jp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784" y="4142232"/>
            <a:ext cx="2185416" cy="1453896"/>
          </a:xfrm>
          <a:prstGeom prst="rect">
            <a:avLst/>
          </a:prstGeom>
        </p:spPr>
      </p:pic>
      <p:sp>
        <p:nvSpPr>
          <p:cNvPr id="17" name="Shape 10"/>
          <p:cNvSpPr/>
          <p:nvPr/>
        </p:nvSpPr>
        <p:spPr>
          <a:xfrm>
            <a:off x="6446520" y="4069080"/>
            <a:ext cx="2331720" cy="1600200"/>
          </a:xfrm>
          <a:prstGeom prst="roundRect">
            <a:avLst>
              <a:gd name="adj" fmla="val 6857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18" name="Image 5" descr="/Users/bot1/Volumes/root_for_ai/AI工作区/文博IP_PPT_公司文创开发能力展示_20260604_2014/source/user_images_20260604/img_a0b77d19da78.jp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9672" y="4142232"/>
            <a:ext cx="2185416" cy="1453896"/>
          </a:xfrm>
          <a:prstGeom prst="rect">
            <a:avLst/>
          </a:prstGeom>
        </p:spPr>
      </p:pic>
      <p:sp>
        <p:nvSpPr>
          <p:cNvPr id="19" name="Shape 11"/>
          <p:cNvSpPr/>
          <p:nvPr/>
        </p:nvSpPr>
        <p:spPr>
          <a:xfrm>
            <a:off x="9189720" y="1920240"/>
            <a:ext cx="2331720" cy="3337560"/>
          </a:xfrm>
          <a:prstGeom prst="roundRect">
            <a:avLst>
              <a:gd name="adj" fmla="val 3922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20" name="Shape 12"/>
          <p:cNvSpPr/>
          <p:nvPr/>
        </p:nvSpPr>
        <p:spPr>
          <a:xfrm>
            <a:off x="9189720" y="1920240"/>
            <a:ext cx="73152" cy="3337560"/>
          </a:xfrm>
          <a:prstGeom prst="rect">
            <a:avLst/>
          </a:prstGeom>
          <a:solidFill>
            <a:srgbClr val="D6AF67"/>
          </a:solidFill>
          <a:ln w="12700">
            <a:solidFill>
              <a:srgbClr val="D6AF67"/>
            </a:solidFill>
            <a:prstDash val="solid"/>
          </a:ln>
        </p:spPr>
      </p:sp>
      <p:sp>
        <p:nvSpPr>
          <p:cNvPr id="21" name="Text 13"/>
          <p:cNvSpPr/>
          <p:nvPr/>
        </p:nvSpPr>
        <p:spPr>
          <a:xfrm>
            <a:off x="9390888" y="2084832"/>
            <a:ext cx="201168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可展示能力</a:t>
            </a:r>
            <a:endParaRPr lang="en-US" sz="1500" dirty="0"/>
          </a:p>
        </p:txBody>
      </p:sp>
      <p:sp>
        <p:nvSpPr>
          <p:cNvPr id="22" name="Text 14"/>
          <p:cNvSpPr/>
          <p:nvPr/>
        </p:nvSpPr>
        <p:spPr>
          <a:xfrm>
            <a:off x="9390888" y="2423160"/>
            <a:ext cx="2002536" cy="274320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造型符号提炼：把文物/吉语转成可亲近的软包造型。</a:t>
            </a:r>
            <a:endParaRPr lang="en-US" sz="1050" dirty="0"/>
          </a:p>
          <a:p>
            <a:pPr indent="0" marL="0">
              <a:buNone/>
            </a:pPr>
            <a:endParaRPr lang="en-US" sz="1050" dirty="0"/>
          </a:p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结构功能落地：拉链、钥匙扣、文具收纳等功能明确。</a:t>
            </a:r>
            <a:endParaRPr lang="en-US" sz="1050" dirty="0"/>
          </a:p>
          <a:p>
            <a:pPr indent="0" marL="0">
              <a:buNone/>
            </a:pPr>
            <a:endParaRPr lang="en-US" sz="1050" dirty="0"/>
          </a:p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材料与工艺呈现：毛绒、刺绣、织带和金属件组合完整。</a:t>
            </a:r>
            <a:endParaRPr lang="en-US" sz="1050" dirty="0"/>
          </a:p>
        </p:txBody>
      </p:sp>
      <p:sp>
        <p:nvSpPr>
          <p:cNvPr id="23" name="Text 15"/>
          <p:cNvSpPr/>
          <p:nvPr/>
        </p:nvSpPr>
        <p:spPr>
          <a:xfrm>
            <a:off x="11119104" y="6446520"/>
            <a:ext cx="41148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r" indent="0" marL="0">
              <a:buNone/>
            </a:pPr>
            <a:r>
              <a:rPr lang="en-US" sz="9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05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BF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237744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A77A2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05  功能化衍生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132320" cy="50292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1E1A1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把IP形象转化为可使用、可携带、可陈列的生活用品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21208" y="1060704"/>
            <a:ext cx="6583680" cy="29260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7A6D5C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挂钩、钥匙扣、毛绒挂件、文具袋等小件产品，强化日常使用频次和传播触点。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685800" y="1600200"/>
            <a:ext cx="2743200" cy="2148840"/>
          </a:xfrm>
          <a:prstGeom prst="roundRect">
            <a:avLst>
              <a:gd name="adj" fmla="val 5106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6" name="Image 0" descr="/Users/bot1/Volumes/root_for_ai/AI工作区/文博IP_PPT_公司文创开发能力展示_20260604_2014/source/user_images_20260604/img_81fa0dd2f153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1709928"/>
            <a:ext cx="2560320" cy="161848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5528" y="3401568"/>
            <a:ext cx="252374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墙面挂钩 + 包挂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795528" y="3584448"/>
            <a:ext cx="252374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场景化实物</a:t>
            </a:r>
            <a:endParaRPr lang="en-US" sz="750" dirty="0"/>
          </a:p>
        </p:txBody>
      </p:sp>
      <p:sp>
        <p:nvSpPr>
          <p:cNvPr id="9" name="Shape 6"/>
          <p:cNvSpPr/>
          <p:nvPr/>
        </p:nvSpPr>
        <p:spPr>
          <a:xfrm>
            <a:off x="3657600" y="1600200"/>
            <a:ext cx="2377440" cy="2148840"/>
          </a:xfrm>
          <a:prstGeom prst="roundRect">
            <a:avLst>
              <a:gd name="adj" fmla="val 5106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0" name="Image 1" descr="/Users/bot1/Volumes/root_for_ai/AI工作区/文博IP_PPT_公司文创开发能力展示_20260604_2014/source/user_images_20260604/img_5917d52535e7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040" y="1709928"/>
            <a:ext cx="2194560" cy="161848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767328" y="3401568"/>
            <a:ext cx="215798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龙形钥匙扣</a:t>
            </a:r>
            <a:endParaRPr lang="en-US" sz="1000" dirty="0"/>
          </a:p>
        </p:txBody>
      </p:sp>
      <p:sp>
        <p:nvSpPr>
          <p:cNvPr id="12" name="Text 8"/>
          <p:cNvSpPr/>
          <p:nvPr/>
        </p:nvSpPr>
        <p:spPr>
          <a:xfrm>
            <a:off x="3767328" y="3584448"/>
            <a:ext cx="215798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设计方案</a:t>
            </a:r>
            <a:endParaRPr lang="en-US" sz="750" dirty="0"/>
          </a:p>
        </p:txBody>
      </p:sp>
      <p:sp>
        <p:nvSpPr>
          <p:cNvPr id="13" name="Shape 9"/>
          <p:cNvSpPr/>
          <p:nvPr/>
        </p:nvSpPr>
        <p:spPr>
          <a:xfrm>
            <a:off x="6263640" y="1600200"/>
            <a:ext cx="2377440" cy="2148840"/>
          </a:xfrm>
          <a:prstGeom prst="roundRect">
            <a:avLst>
              <a:gd name="adj" fmla="val 5106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4" name="Image 2" descr="/Users/bot1/Volumes/root_for_ai/AI工作区/文博IP_PPT_公司文创开发能力展示_20260604_2014/source/user_images_20260604/img_78ea85a90e4d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080" y="1709928"/>
            <a:ext cx="2194560" cy="161848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373368" y="3401568"/>
            <a:ext cx="215798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角色挂件组合</a:t>
            </a:r>
            <a:endParaRPr lang="en-US" sz="1000" dirty="0"/>
          </a:p>
        </p:txBody>
      </p:sp>
      <p:sp>
        <p:nvSpPr>
          <p:cNvPr id="16" name="Text 11"/>
          <p:cNvSpPr/>
          <p:nvPr/>
        </p:nvSpPr>
        <p:spPr>
          <a:xfrm>
            <a:off x="6373368" y="3584448"/>
            <a:ext cx="215798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设计方案</a:t>
            </a:r>
            <a:endParaRPr lang="en-US" sz="750" dirty="0"/>
          </a:p>
        </p:txBody>
      </p:sp>
      <p:sp>
        <p:nvSpPr>
          <p:cNvPr id="17" name="Shape 12"/>
          <p:cNvSpPr/>
          <p:nvPr/>
        </p:nvSpPr>
        <p:spPr>
          <a:xfrm>
            <a:off x="8869680" y="1600200"/>
            <a:ext cx="2514600" cy="2148840"/>
          </a:xfrm>
          <a:prstGeom prst="roundRect">
            <a:avLst>
              <a:gd name="adj" fmla="val 5106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8" name="Image 3" descr="/Users/bot1/Volumes/root_for_ai/AI工作区/文博IP_PPT_公司文创开发能力展示_20260604_2014/work/ppt_extract/media/image8.jpe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1120" y="1709928"/>
            <a:ext cx="2331720" cy="161848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8979408" y="3401568"/>
            <a:ext cx="229514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毛绒挂件集合</a:t>
            </a:r>
            <a:endParaRPr lang="en-US" sz="1000" dirty="0"/>
          </a:p>
        </p:txBody>
      </p:sp>
      <p:sp>
        <p:nvSpPr>
          <p:cNvPr id="20" name="Text 14"/>
          <p:cNvSpPr/>
          <p:nvPr/>
        </p:nvSpPr>
        <p:spPr>
          <a:xfrm>
            <a:off x="8979408" y="3584448"/>
            <a:ext cx="229514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实物/样品</a:t>
            </a:r>
            <a:endParaRPr lang="en-US" sz="750" dirty="0"/>
          </a:p>
        </p:txBody>
      </p:sp>
      <p:sp>
        <p:nvSpPr>
          <p:cNvPr id="21" name="Shape 15"/>
          <p:cNvSpPr/>
          <p:nvPr/>
        </p:nvSpPr>
        <p:spPr>
          <a:xfrm>
            <a:off x="777240" y="4251960"/>
            <a:ext cx="3200400" cy="1051560"/>
          </a:xfrm>
          <a:prstGeom prst="roundRect">
            <a:avLst>
              <a:gd name="adj" fmla="val 8696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22" name="Shape 16"/>
          <p:cNvSpPr/>
          <p:nvPr/>
        </p:nvSpPr>
        <p:spPr>
          <a:xfrm>
            <a:off x="777240" y="4251960"/>
            <a:ext cx="73152" cy="1051560"/>
          </a:xfrm>
          <a:prstGeom prst="rect">
            <a:avLst/>
          </a:prstGeom>
          <a:solidFill>
            <a:srgbClr val="B68A45"/>
          </a:solidFill>
          <a:ln w="12700">
            <a:solidFill>
              <a:srgbClr val="B68A45"/>
            </a:solidFill>
            <a:prstDash val="solid"/>
          </a:ln>
        </p:spPr>
      </p:sp>
      <p:sp>
        <p:nvSpPr>
          <p:cNvPr id="23" name="Text 17"/>
          <p:cNvSpPr/>
          <p:nvPr/>
        </p:nvSpPr>
        <p:spPr>
          <a:xfrm>
            <a:off x="978408" y="4416552"/>
            <a:ext cx="288036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品类价值</a:t>
            </a:r>
            <a:endParaRPr lang="en-US" sz="1500" dirty="0"/>
          </a:p>
        </p:txBody>
      </p:sp>
      <p:sp>
        <p:nvSpPr>
          <p:cNvPr id="24" name="Text 18"/>
          <p:cNvSpPr/>
          <p:nvPr/>
        </p:nvSpPr>
        <p:spPr>
          <a:xfrm>
            <a:off x="978408" y="4754880"/>
            <a:ext cx="2871216" cy="45720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单价亲民、购买门槛低，适合礼赠、旅游纪念和年轻消费者自用。</a:t>
            </a:r>
            <a:endParaRPr lang="en-US" sz="1050" dirty="0"/>
          </a:p>
        </p:txBody>
      </p:sp>
      <p:sp>
        <p:nvSpPr>
          <p:cNvPr id="25" name="Shape 19"/>
          <p:cNvSpPr/>
          <p:nvPr/>
        </p:nvSpPr>
        <p:spPr>
          <a:xfrm>
            <a:off x="4480560" y="4251960"/>
            <a:ext cx="3200400" cy="1051560"/>
          </a:xfrm>
          <a:prstGeom prst="roundRect">
            <a:avLst>
              <a:gd name="adj" fmla="val 8696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26" name="Shape 20"/>
          <p:cNvSpPr/>
          <p:nvPr/>
        </p:nvSpPr>
        <p:spPr>
          <a:xfrm>
            <a:off x="4480560" y="4251960"/>
            <a:ext cx="73152" cy="1051560"/>
          </a:xfrm>
          <a:prstGeom prst="rect">
            <a:avLst/>
          </a:prstGeom>
          <a:solidFill>
            <a:srgbClr val="B68A45"/>
          </a:solidFill>
          <a:ln w="12700">
            <a:solidFill>
              <a:srgbClr val="B68A45"/>
            </a:solidFill>
            <a:prstDash val="solid"/>
          </a:ln>
        </p:spPr>
      </p:sp>
      <p:sp>
        <p:nvSpPr>
          <p:cNvPr id="27" name="Text 21"/>
          <p:cNvSpPr/>
          <p:nvPr/>
        </p:nvSpPr>
        <p:spPr>
          <a:xfrm>
            <a:off x="4681728" y="4416552"/>
            <a:ext cx="288036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设计价值</a:t>
            </a:r>
            <a:endParaRPr lang="en-US" sz="1500" dirty="0"/>
          </a:p>
        </p:txBody>
      </p:sp>
      <p:sp>
        <p:nvSpPr>
          <p:cNvPr id="28" name="Text 22"/>
          <p:cNvSpPr/>
          <p:nvPr/>
        </p:nvSpPr>
        <p:spPr>
          <a:xfrm>
            <a:off x="4681728" y="4754880"/>
            <a:ext cx="2871216" cy="45720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通过动物化、拟人化和吉语化，让馆藏符号更容易被记住和带走。</a:t>
            </a:r>
            <a:endParaRPr lang="en-US" sz="1050" dirty="0"/>
          </a:p>
        </p:txBody>
      </p:sp>
      <p:sp>
        <p:nvSpPr>
          <p:cNvPr id="29" name="Shape 23"/>
          <p:cNvSpPr/>
          <p:nvPr/>
        </p:nvSpPr>
        <p:spPr>
          <a:xfrm>
            <a:off x="8183880" y="4251960"/>
            <a:ext cx="3200400" cy="1051560"/>
          </a:xfrm>
          <a:prstGeom prst="roundRect">
            <a:avLst>
              <a:gd name="adj" fmla="val 8696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30" name="Shape 24"/>
          <p:cNvSpPr/>
          <p:nvPr/>
        </p:nvSpPr>
        <p:spPr>
          <a:xfrm>
            <a:off x="8183880" y="4251960"/>
            <a:ext cx="73152" cy="1051560"/>
          </a:xfrm>
          <a:prstGeom prst="rect">
            <a:avLst/>
          </a:prstGeom>
          <a:solidFill>
            <a:srgbClr val="B68A45"/>
          </a:solidFill>
          <a:ln w="12700">
            <a:solidFill>
              <a:srgbClr val="B68A45"/>
            </a:solidFill>
            <a:prstDash val="solid"/>
          </a:ln>
        </p:spPr>
      </p:sp>
      <p:sp>
        <p:nvSpPr>
          <p:cNvPr id="31" name="Text 25"/>
          <p:cNvSpPr/>
          <p:nvPr/>
        </p:nvSpPr>
        <p:spPr>
          <a:xfrm>
            <a:off x="8385048" y="4416552"/>
            <a:ext cx="288036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落地价值</a:t>
            </a:r>
            <a:endParaRPr lang="en-US" sz="1500" dirty="0"/>
          </a:p>
        </p:txBody>
      </p:sp>
      <p:sp>
        <p:nvSpPr>
          <p:cNvPr id="32" name="Text 26"/>
          <p:cNvSpPr/>
          <p:nvPr/>
        </p:nvSpPr>
        <p:spPr>
          <a:xfrm>
            <a:off x="8385048" y="4754880"/>
            <a:ext cx="2871216" cy="45720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结构小、工艺灵活，可快速进行系列化开发和不同价格带组合。</a:t>
            </a:r>
            <a:endParaRPr lang="en-US" sz="1050" dirty="0"/>
          </a:p>
        </p:txBody>
      </p:sp>
      <p:sp>
        <p:nvSpPr>
          <p:cNvPr id="33" name="Text 27"/>
          <p:cNvSpPr/>
          <p:nvPr/>
        </p:nvSpPr>
        <p:spPr>
          <a:xfrm>
            <a:off x="502920" y="6510528"/>
            <a:ext cx="5120640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8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万物有灵｜文博IP文创产品设计开发能力展示</a:t>
            </a:r>
            <a:endParaRPr lang="en-US" sz="800" dirty="0"/>
          </a:p>
        </p:txBody>
      </p:sp>
      <p:sp>
        <p:nvSpPr>
          <p:cNvPr id="34" name="Text 28"/>
          <p:cNvSpPr/>
          <p:nvPr/>
        </p:nvSpPr>
        <p:spPr>
          <a:xfrm>
            <a:off x="11109960" y="6446520"/>
            <a:ext cx="45720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r" indent="0" marL="0">
              <a:buNone/>
            </a:pPr>
            <a:r>
              <a:rPr lang="en-US" sz="9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04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7F1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237744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A77A2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06  家居与场景化产品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132320" cy="50292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1E1A1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从图案审美到家居摆放，提升文博产品的生活渗透力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21208" y="1060704"/>
            <a:ext cx="6583680" cy="29260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7A6D5C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通过花瓶、台灯、卷轴灯、桌面摆件等场景图，展示“可看、可用、可摆”的开发思路。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594360" y="1444752"/>
            <a:ext cx="2514600" cy="20574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6" name="Image 0" descr="/Users/bot1/Volumes/root_for_ai/AI工作区/文博IP_PPT_公司文创开发能力展示_20260604_2014/source/user_images_20260604/img_be51131d693d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554480"/>
            <a:ext cx="2331720" cy="152704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04088" y="3154680"/>
            <a:ext cx="229514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花鸟纹样花瓶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704088" y="3337560"/>
            <a:ext cx="229514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生活场景</a:t>
            </a:r>
            <a:endParaRPr lang="en-US" sz="750" dirty="0"/>
          </a:p>
        </p:txBody>
      </p:sp>
      <p:sp>
        <p:nvSpPr>
          <p:cNvPr id="9" name="Shape 6"/>
          <p:cNvSpPr/>
          <p:nvPr/>
        </p:nvSpPr>
        <p:spPr>
          <a:xfrm>
            <a:off x="3246120" y="1444752"/>
            <a:ext cx="2514600" cy="20574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0" name="Image 1" descr="/Users/bot1/Volumes/root_for_ai/AI工作区/文博IP_PPT_公司文创开发能力展示_20260604_2014/source/user_images_20260604/img_5901368be9d5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7560" y="1554480"/>
            <a:ext cx="2331720" cy="152704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355848" y="3154680"/>
            <a:ext cx="229514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花鸟拼图灯</a:t>
            </a:r>
            <a:endParaRPr lang="en-US" sz="1000" dirty="0"/>
          </a:p>
        </p:txBody>
      </p:sp>
      <p:sp>
        <p:nvSpPr>
          <p:cNvPr id="12" name="Text 8"/>
          <p:cNvSpPr/>
          <p:nvPr/>
        </p:nvSpPr>
        <p:spPr>
          <a:xfrm>
            <a:off x="3355848" y="3337560"/>
            <a:ext cx="229514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亮灯场景</a:t>
            </a:r>
            <a:endParaRPr lang="en-US" sz="750" dirty="0"/>
          </a:p>
        </p:txBody>
      </p:sp>
      <p:sp>
        <p:nvSpPr>
          <p:cNvPr id="13" name="Shape 9"/>
          <p:cNvSpPr/>
          <p:nvPr/>
        </p:nvSpPr>
        <p:spPr>
          <a:xfrm>
            <a:off x="5897880" y="1444752"/>
            <a:ext cx="2514600" cy="20574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4" name="Image 2" descr="/Users/bot1/Volumes/root_for_ai/AI工作区/文博IP_PPT_公司文创开发能力展示_20260604_2014/source/user_images_20260604/img_b82c024e9420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320" y="1554480"/>
            <a:ext cx="2331720" cy="152704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007608" y="3154680"/>
            <a:ext cx="229514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桌面香插/摆件</a:t>
            </a:r>
            <a:endParaRPr lang="en-US" sz="1000" dirty="0"/>
          </a:p>
        </p:txBody>
      </p:sp>
      <p:sp>
        <p:nvSpPr>
          <p:cNvPr id="16" name="Text 11"/>
          <p:cNvSpPr/>
          <p:nvPr/>
        </p:nvSpPr>
        <p:spPr>
          <a:xfrm>
            <a:off x="6007608" y="3337560"/>
            <a:ext cx="229514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器物造型</a:t>
            </a:r>
            <a:endParaRPr lang="en-US" sz="750" dirty="0"/>
          </a:p>
        </p:txBody>
      </p:sp>
      <p:sp>
        <p:nvSpPr>
          <p:cNvPr id="17" name="Shape 12"/>
          <p:cNvSpPr/>
          <p:nvPr/>
        </p:nvSpPr>
        <p:spPr>
          <a:xfrm>
            <a:off x="8549640" y="1444752"/>
            <a:ext cx="2697480" cy="20574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8" name="Image 3" descr="/Users/bot1/Volumes/root_for_ai/AI工作区/文博IP_PPT_公司文创开发能力展示_20260604_2014/source/user_images_20260604/img_1400834afdb6.jp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1080" y="1554480"/>
            <a:ext cx="2514600" cy="152704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8659368" y="3154680"/>
            <a:ext cx="247802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卷轴灯光装置</a:t>
            </a:r>
            <a:endParaRPr lang="en-US" sz="1000" dirty="0"/>
          </a:p>
        </p:txBody>
      </p:sp>
      <p:sp>
        <p:nvSpPr>
          <p:cNvPr id="20" name="Text 14"/>
          <p:cNvSpPr/>
          <p:nvPr/>
        </p:nvSpPr>
        <p:spPr>
          <a:xfrm>
            <a:off x="8659368" y="3337560"/>
            <a:ext cx="247802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昼夜效果</a:t>
            </a:r>
            <a:endParaRPr lang="en-US" sz="750" dirty="0"/>
          </a:p>
        </p:txBody>
      </p:sp>
      <p:sp>
        <p:nvSpPr>
          <p:cNvPr id="21" name="Shape 15"/>
          <p:cNvSpPr/>
          <p:nvPr/>
        </p:nvSpPr>
        <p:spPr>
          <a:xfrm>
            <a:off x="594360" y="3886200"/>
            <a:ext cx="2514600" cy="1645920"/>
          </a:xfrm>
          <a:prstGeom prst="roundRect">
            <a:avLst>
              <a:gd name="adj" fmla="val 6667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22" name="Image 4" descr="/Users/bot1/Volumes/root_for_ai/AI工作区/文博IP_PPT_公司文创开发能力展示_20260604_2014/source/user_images_20260604/img_b5c99a31ff4b.jp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3995928"/>
            <a:ext cx="2331720" cy="111556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704088" y="5184648"/>
            <a:ext cx="229514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台灯系列展开</a:t>
            </a:r>
            <a:endParaRPr lang="en-US" sz="1000" dirty="0"/>
          </a:p>
        </p:txBody>
      </p:sp>
      <p:sp>
        <p:nvSpPr>
          <p:cNvPr id="24" name="Text 17"/>
          <p:cNvSpPr/>
          <p:nvPr/>
        </p:nvSpPr>
        <p:spPr>
          <a:xfrm>
            <a:off x="704088" y="5367528"/>
            <a:ext cx="229514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系列方案</a:t>
            </a:r>
            <a:endParaRPr lang="en-US" sz="750" dirty="0"/>
          </a:p>
        </p:txBody>
      </p:sp>
      <p:sp>
        <p:nvSpPr>
          <p:cNvPr id="25" name="Shape 18"/>
          <p:cNvSpPr/>
          <p:nvPr/>
        </p:nvSpPr>
        <p:spPr>
          <a:xfrm>
            <a:off x="3246120" y="3886200"/>
            <a:ext cx="2514600" cy="1645920"/>
          </a:xfrm>
          <a:prstGeom prst="roundRect">
            <a:avLst>
              <a:gd name="adj" fmla="val 6667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26" name="Image 5" descr="/Users/bot1/Volumes/root_for_ai/AI工作区/文博IP_PPT_公司文创开发能力展示_20260604_2014/source/user_images_20260604/img_ae789a7536cc.jp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7560" y="3995928"/>
            <a:ext cx="2331720" cy="1115568"/>
          </a:xfrm>
          <a:prstGeom prst="rect">
            <a:avLst/>
          </a:prstGeom>
        </p:spPr>
      </p:pic>
      <p:sp>
        <p:nvSpPr>
          <p:cNvPr id="27" name="Text 19"/>
          <p:cNvSpPr/>
          <p:nvPr/>
        </p:nvSpPr>
        <p:spPr>
          <a:xfrm>
            <a:off x="3355848" y="5184648"/>
            <a:ext cx="229514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图文科普材料</a:t>
            </a:r>
            <a:endParaRPr lang="en-US" sz="1000" dirty="0"/>
          </a:p>
        </p:txBody>
      </p:sp>
      <p:sp>
        <p:nvSpPr>
          <p:cNvPr id="28" name="Text 20"/>
          <p:cNvSpPr/>
          <p:nvPr/>
        </p:nvSpPr>
        <p:spPr>
          <a:xfrm>
            <a:off x="3355848" y="5367528"/>
            <a:ext cx="229514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教育延展</a:t>
            </a:r>
            <a:endParaRPr lang="en-US" sz="750" dirty="0"/>
          </a:p>
        </p:txBody>
      </p:sp>
      <p:sp>
        <p:nvSpPr>
          <p:cNvPr id="29" name="Shape 21"/>
          <p:cNvSpPr/>
          <p:nvPr/>
        </p:nvSpPr>
        <p:spPr>
          <a:xfrm>
            <a:off x="5897880" y="3886200"/>
            <a:ext cx="2514600" cy="1645920"/>
          </a:xfrm>
          <a:prstGeom prst="roundRect">
            <a:avLst>
              <a:gd name="adj" fmla="val 6667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30" name="Image 6" descr="/Users/bot1/Volumes/root_for_ai/AI工作区/文博IP_PPT_公司文创开发能力展示_20260604_2014/source/user_images_20260604/img_667d04957702.jp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9320" y="3995928"/>
            <a:ext cx="2331720" cy="1115568"/>
          </a:xfrm>
          <a:prstGeom prst="rect">
            <a:avLst/>
          </a:prstGeom>
        </p:spPr>
      </p:pic>
      <p:sp>
        <p:nvSpPr>
          <p:cNvPr id="31" name="Text 22"/>
          <p:cNvSpPr/>
          <p:nvPr/>
        </p:nvSpPr>
        <p:spPr>
          <a:xfrm>
            <a:off x="6007608" y="5184648"/>
            <a:ext cx="229514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国宝拼拼乐</a:t>
            </a:r>
            <a:endParaRPr lang="en-US" sz="1000" dirty="0"/>
          </a:p>
        </p:txBody>
      </p:sp>
      <p:sp>
        <p:nvSpPr>
          <p:cNvPr id="32" name="Text 23"/>
          <p:cNvSpPr/>
          <p:nvPr/>
        </p:nvSpPr>
        <p:spPr>
          <a:xfrm>
            <a:off x="6007608" y="5367528"/>
            <a:ext cx="229514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内容产品化</a:t>
            </a:r>
            <a:endParaRPr lang="en-US" sz="750" dirty="0"/>
          </a:p>
        </p:txBody>
      </p:sp>
      <p:sp>
        <p:nvSpPr>
          <p:cNvPr id="33" name="Shape 24"/>
          <p:cNvSpPr/>
          <p:nvPr/>
        </p:nvSpPr>
        <p:spPr>
          <a:xfrm>
            <a:off x="8549640" y="3886200"/>
            <a:ext cx="2697480" cy="1645920"/>
          </a:xfrm>
          <a:prstGeom prst="roundRect">
            <a:avLst>
              <a:gd name="adj" fmla="val 6667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34" name="Image 7" descr="/Users/bot1/Volumes/root_for_ai/AI工作区/文博IP_PPT_公司文创开发能力展示_20260604_2014/source/user_images_20260604/img_34c79690f033.jp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1080" y="3995928"/>
            <a:ext cx="2514600" cy="1115568"/>
          </a:xfrm>
          <a:prstGeom prst="rect">
            <a:avLst/>
          </a:prstGeom>
        </p:spPr>
      </p:pic>
      <p:sp>
        <p:nvSpPr>
          <p:cNvPr id="35" name="Text 25"/>
          <p:cNvSpPr/>
          <p:nvPr/>
        </p:nvSpPr>
        <p:spPr>
          <a:xfrm>
            <a:off x="8659368" y="5184648"/>
            <a:ext cx="247802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互动冰箱贴</a:t>
            </a:r>
            <a:endParaRPr lang="en-US" sz="1000" dirty="0"/>
          </a:p>
        </p:txBody>
      </p:sp>
      <p:sp>
        <p:nvSpPr>
          <p:cNvPr id="36" name="Text 26"/>
          <p:cNvSpPr/>
          <p:nvPr/>
        </p:nvSpPr>
        <p:spPr>
          <a:xfrm>
            <a:off x="8659368" y="5367528"/>
            <a:ext cx="247802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互动体验</a:t>
            </a:r>
            <a:endParaRPr lang="en-US" sz="750" dirty="0"/>
          </a:p>
        </p:txBody>
      </p:sp>
      <p:sp>
        <p:nvSpPr>
          <p:cNvPr id="37" name="Text 27"/>
          <p:cNvSpPr/>
          <p:nvPr/>
        </p:nvSpPr>
        <p:spPr>
          <a:xfrm>
            <a:off x="502920" y="6510528"/>
            <a:ext cx="5120640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8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万物有灵｜文博IP文创产品设计开发能力展示</a:t>
            </a:r>
            <a:endParaRPr lang="en-US" sz="800" dirty="0"/>
          </a:p>
        </p:txBody>
      </p:sp>
      <p:sp>
        <p:nvSpPr>
          <p:cNvPr id="38" name="Text 28"/>
          <p:cNvSpPr/>
          <p:nvPr/>
        </p:nvSpPr>
        <p:spPr>
          <a:xfrm>
            <a:off x="11109960" y="6446520"/>
            <a:ext cx="45720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r" indent="0" marL="0">
              <a:buNone/>
            </a:pPr>
            <a:r>
              <a:rPr lang="en-US" sz="9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05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BF7F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237744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A77A2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07  饰品与审美型产品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132320" cy="50292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1E1A1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把馆藏器物、凤冠珠宝、釉色纹样转化为可佩戴产品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21208" y="1060704"/>
            <a:ext cx="6583680" cy="29260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7A6D5C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发夹、发卡、发圈等品类适合展示细节工艺、色彩审美和文物元素的轻量化表达。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685800" y="1508760"/>
            <a:ext cx="2377440" cy="20574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6" name="Image 0" descr="/Users/bot1/Volumes/root_for_ai/AI工作区/文博IP_PPT_公司文创开发能力展示_20260604_2014/work/ppt_extract/media/image1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1618488"/>
            <a:ext cx="2194560" cy="152704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95528" y="3218688"/>
            <a:ext cx="215798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桃花洞釉发圈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795528" y="3401568"/>
            <a:ext cx="215798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佩戴场景</a:t>
            </a:r>
            <a:endParaRPr lang="en-US" sz="750" dirty="0"/>
          </a:p>
        </p:txBody>
      </p:sp>
      <p:sp>
        <p:nvSpPr>
          <p:cNvPr id="9" name="Shape 6"/>
          <p:cNvSpPr/>
          <p:nvPr/>
        </p:nvSpPr>
        <p:spPr>
          <a:xfrm>
            <a:off x="3291840" y="1508760"/>
            <a:ext cx="2377440" cy="20574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0" name="Image 1" descr="/Users/bot1/Volumes/root_for_ai/AI工作区/文博IP_PPT_公司文创开发能力展示_20260604_2014/work/ppt_extract/media/image21.jpe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1618488"/>
            <a:ext cx="2194560" cy="152704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401568" y="3218688"/>
            <a:ext cx="215798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闹蛾扑花发卡</a:t>
            </a:r>
            <a:endParaRPr lang="en-US" sz="1000" dirty="0"/>
          </a:p>
        </p:txBody>
      </p:sp>
      <p:sp>
        <p:nvSpPr>
          <p:cNvPr id="12" name="Text 8"/>
          <p:cNvSpPr/>
          <p:nvPr/>
        </p:nvSpPr>
        <p:spPr>
          <a:xfrm>
            <a:off x="3401568" y="3401568"/>
            <a:ext cx="215798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尺寸/结构设计</a:t>
            </a:r>
            <a:endParaRPr lang="en-US" sz="750" dirty="0"/>
          </a:p>
        </p:txBody>
      </p:sp>
      <p:sp>
        <p:nvSpPr>
          <p:cNvPr id="13" name="Shape 9"/>
          <p:cNvSpPr/>
          <p:nvPr/>
        </p:nvSpPr>
        <p:spPr>
          <a:xfrm>
            <a:off x="5897880" y="1508760"/>
            <a:ext cx="2377440" cy="20574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4" name="Image 2" descr="/Users/bot1/Volumes/root_for_ai/AI工作区/文博IP_PPT_公司文创开发能力展示_20260604_2014/source/user_images_20260604/img_250974c71d7b.jp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320" y="1618488"/>
            <a:ext cx="2194560" cy="152704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007608" y="3218688"/>
            <a:ext cx="215798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凤冠系列发饰</a:t>
            </a:r>
            <a:endParaRPr lang="en-US" sz="1000" dirty="0"/>
          </a:p>
        </p:txBody>
      </p:sp>
      <p:sp>
        <p:nvSpPr>
          <p:cNvPr id="16" name="Text 11"/>
          <p:cNvSpPr/>
          <p:nvPr/>
        </p:nvSpPr>
        <p:spPr>
          <a:xfrm>
            <a:off x="6007608" y="3401568"/>
            <a:ext cx="215798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设计图</a:t>
            </a:r>
            <a:endParaRPr lang="en-US" sz="750" dirty="0"/>
          </a:p>
        </p:txBody>
      </p:sp>
      <p:sp>
        <p:nvSpPr>
          <p:cNvPr id="17" name="Shape 12"/>
          <p:cNvSpPr/>
          <p:nvPr/>
        </p:nvSpPr>
        <p:spPr>
          <a:xfrm>
            <a:off x="8503920" y="1508760"/>
            <a:ext cx="2514600" cy="20574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8" name="Image 3" descr="/Users/bot1/Volumes/root_for_ai/AI工作区/文博IP_PPT_公司文创开发能力展示_20260604_2014/work/ppt_extract/media/image67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5360" y="1618488"/>
            <a:ext cx="2331720" cy="152704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8613648" y="3218688"/>
            <a:ext cx="229514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凤凰花羽发簪</a:t>
            </a:r>
            <a:endParaRPr lang="en-US" sz="1000" dirty="0"/>
          </a:p>
        </p:txBody>
      </p:sp>
      <p:sp>
        <p:nvSpPr>
          <p:cNvPr id="20" name="Text 14"/>
          <p:cNvSpPr/>
          <p:nvPr/>
        </p:nvSpPr>
        <p:spPr>
          <a:xfrm>
            <a:off x="8613648" y="3401568"/>
            <a:ext cx="229514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方案板</a:t>
            </a:r>
            <a:endParaRPr lang="en-US" sz="750" dirty="0"/>
          </a:p>
        </p:txBody>
      </p:sp>
      <p:sp>
        <p:nvSpPr>
          <p:cNvPr id="21" name="Shape 15"/>
          <p:cNvSpPr/>
          <p:nvPr/>
        </p:nvSpPr>
        <p:spPr>
          <a:xfrm>
            <a:off x="777240" y="4160520"/>
            <a:ext cx="3246120" cy="1143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22" name="Shape 16"/>
          <p:cNvSpPr/>
          <p:nvPr/>
        </p:nvSpPr>
        <p:spPr>
          <a:xfrm>
            <a:off x="777240" y="4160520"/>
            <a:ext cx="73152" cy="1143000"/>
          </a:xfrm>
          <a:prstGeom prst="rect">
            <a:avLst/>
          </a:prstGeom>
          <a:solidFill>
            <a:srgbClr val="B68A45"/>
          </a:solidFill>
          <a:ln w="12700">
            <a:solidFill>
              <a:srgbClr val="B68A45"/>
            </a:solidFill>
            <a:prstDash val="solid"/>
          </a:ln>
        </p:spPr>
      </p:sp>
      <p:sp>
        <p:nvSpPr>
          <p:cNvPr id="23" name="Text 17"/>
          <p:cNvSpPr/>
          <p:nvPr/>
        </p:nvSpPr>
        <p:spPr>
          <a:xfrm>
            <a:off x="978408" y="4325112"/>
            <a:ext cx="292608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文化识别</a:t>
            </a:r>
            <a:endParaRPr lang="en-US" sz="1500" dirty="0"/>
          </a:p>
        </p:txBody>
      </p:sp>
      <p:sp>
        <p:nvSpPr>
          <p:cNvPr id="24" name="Text 18"/>
          <p:cNvSpPr/>
          <p:nvPr/>
        </p:nvSpPr>
        <p:spPr>
          <a:xfrm>
            <a:off x="978408" y="4663440"/>
            <a:ext cx="2916936" cy="54864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保留文物造型、色彩和纹样特征，使产品一眼可回到文化源头。</a:t>
            </a:r>
            <a:endParaRPr lang="en-US" sz="1050" dirty="0"/>
          </a:p>
        </p:txBody>
      </p:sp>
      <p:sp>
        <p:nvSpPr>
          <p:cNvPr id="25" name="Shape 19"/>
          <p:cNvSpPr/>
          <p:nvPr/>
        </p:nvSpPr>
        <p:spPr>
          <a:xfrm>
            <a:off x="4480560" y="4160520"/>
            <a:ext cx="3246120" cy="1143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26" name="Shape 20"/>
          <p:cNvSpPr/>
          <p:nvPr/>
        </p:nvSpPr>
        <p:spPr>
          <a:xfrm>
            <a:off x="4480560" y="4160520"/>
            <a:ext cx="73152" cy="1143000"/>
          </a:xfrm>
          <a:prstGeom prst="rect">
            <a:avLst/>
          </a:prstGeom>
          <a:solidFill>
            <a:srgbClr val="B68A45"/>
          </a:solidFill>
          <a:ln w="12700">
            <a:solidFill>
              <a:srgbClr val="B68A45"/>
            </a:solidFill>
            <a:prstDash val="solid"/>
          </a:ln>
        </p:spPr>
      </p:sp>
      <p:sp>
        <p:nvSpPr>
          <p:cNvPr id="27" name="Text 21"/>
          <p:cNvSpPr/>
          <p:nvPr/>
        </p:nvSpPr>
        <p:spPr>
          <a:xfrm>
            <a:off x="4681728" y="4325112"/>
            <a:ext cx="292608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时尚转译</a:t>
            </a:r>
            <a:endParaRPr lang="en-US" sz="1500" dirty="0"/>
          </a:p>
        </p:txBody>
      </p:sp>
      <p:sp>
        <p:nvSpPr>
          <p:cNvPr id="28" name="Text 22"/>
          <p:cNvSpPr/>
          <p:nvPr/>
        </p:nvSpPr>
        <p:spPr>
          <a:xfrm>
            <a:off x="4681728" y="4663440"/>
            <a:ext cx="2916936" cy="54864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通过发饰、配饰等高频品类，把文博审美转化为年轻消费表达。</a:t>
            </a:r>
            <a:endParaRPr lang="en-US" sz="1050" dirty="0"/>
          </a:p>
        </p:txBody>
      </p:sp>
      <p:sp>
        <p:nvSpPr>
          <p:cNvPr id="29" name="Shape 23"/>
          <p:cNvSpPr/>
          <p:nvPr/>
        </p:nvSpPr>
        <p:spPr>
          <a:xfrm>
            <a:off x="8183880" y="4160520"/>
            <a:ext cx="3246120" cy="1143000"/>
          </a:xfrm>
          <a:prstGeom prst="roundRect">
            <a:avLst>
              <a:gd name="adj" fmla="val 8000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30" name="Shape 24"/>
          <p:cNvSpPr/>
          <p:nvPr/>
        </p:nvSpPr>
        <p:spPr>
          <a:xfrm>
            <a:off x="8183880" y="4160520"/>
            <a:ext cx="73152" cy="1143000"/>
          </a:xfrm>
          <a:prstGeom prst="rect">
            <a:avLst/>
          </a:prstGeom>
          <a:solidFill>
            <a:srgbClr val="B68A45"/>
          </a:solidFill>
          <a:ln w="12700">
            <a:solidFill>
              <a:srgbClr val="B68A45"/>
            </a:solidFill>
            <a:prstDash val="solid"/>
          </a:ln>
        </p:spPr>
      </p:sp>
      <p:sp>
        <p:nvSpPr>
          <p:cNvPr id="31" name="Text 25"/>
          <p:cNvSpPr/>
          <p:nvPr/>
        </p:nvSpPr>
        <p:spPr>
          <a:xfrm>
            <a:off x="8385048" y="4325112"/>
            <a:ext cx="292608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工艺深化</a:t>
            </a:r>
            <a:endParaRPr lang="en-US" sz="1500" dirty="0"/>
          </a:p>
        </p:txBody>
      </p:sp>
      <p:sp>
        <p:nvSpPr>
          <p:cNvPr id="32" name="Text 26"/>
          <p:cNvSpPr/>
          <p:nvPr/>
        </p:nvSpPr>
        <p:spPr>
          <a:xfrm>
            <a:off x="8385048" y="4663440"/>
            <a:ext cx="2916936" cy="54864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锌合金、醋酸板、缎面、珍珠、亚克力等材质组合支撑多价格带。</a:t>
            </a:r>
            <a:endParaRPr lang="en-US" sz="1050" dirty="0"/>
          </a:p>
        </p:txBody>
      </p:sp>
      <p:sp>
        <p:nvSpPr>
          <p:cNvPr id="33" name="Text 27"/>
          <p:cNvSpPr/>
          <p:nvPr/>
        </p:nvSpPr>
        <p:spPr>
          <a:xfrm>
            <a:off x="502920" y="6510528"/>
            <a:ext cx="5120640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8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万物有灵｜文博IP文创产品设计开发能力展示</a:t>
            </a:r>
            <a:endParaRPr lang="en-US" sz="800" dirty="0"/>
          </a:p>
        </p:txBody>
      </p:sp>
      <p:sp>
        <p:nvSpPr>
          <p:cNvPr id="34" name="Text 28"/>
          <p:cNvSpPr/>
          <p:nvPr/>
        </p:nvSpPr>
        <p:spPr>
          <a:xfrm>
            <a:off x="11109960" y="6446520"/>
            <a:ext cx="45720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r" indent="0" marL="0">
              <a:buNone/>
            </a:pPr>
            <a:r>
              <a:rPr lang="en-US" sz="9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06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7F1E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2920" y="274320"/>
            <a:ext cx="2377440" cy="22860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000" b="1" dirty="0">
                <a:solidFill>
                  <a:srgbClr val="A77A2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08  包装与系列化能力</a:t>
            </a:r>
            <a:endParaRPr lang="en-US" sz="1000" dirty="0"/>
          </a:p>
        </p:txBody>
      </p:sp>
      <p:sp>
        <p:nvSpPr>
          <p:cNvPr id="3" name="Text 1"/>
          <p:cNvSpPr/>
          <p:nvPr/>
        </p:nvSpPr>
        <p:spPr>
          <a:xfrm>
            <a:off x="502920" y="566928"/>
            <a:ext cx="7132320" cy="502920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1E1A17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不仅做产品，也做成套的视觉系统和销售包装</a:t>
            </a:r>
            <a:endParaRPr lang="en-US" sz="2800" dirty="0"/>
          </a:p>
        </p:txBody>
      </p:sp>
      <p:sp>
        <p:nvSpPr>
          <p:cNvPr id="4" name="Text 2"/>
          <p:cNvSpPr/>
          <p:nvPr/>
        </p:nvSpPr>
        <p:spPr>
          <a:xfrm>
            <a:off x="521208" y="1060704"/>
            <a:ext cx="6583680" cy="29260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200" dirty="0">
                <a:solidFill>
                  <a:srgbClr val="7A6D5C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包装、系列命名、背卡信息和产品矩阵共同构成客户可感知的完整商品系统。</a:t>
            </a:r>
            <a:endParaRPr lang="en-US" sz="1200" dirty="0"/>
          </a:p>
        </p:txBody>
      </p:sp>
      <p:sp>
        <p:nvSpPr>
          <p:cNvPr id="5" name="Shape 3"/>
          <p:cNvSpPr/>
          <p:nvPr/>
        </p:nvSpPr>
        <p:spPr>
          <a:xfrm>
            <a:off x="594360" y="1417320"/>
            <a:ext cx="2331720" cy="20574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6" name="Image 0" descr="/Users/bot1/Volumes/root_for_ai/AI工作区/文博IP_PPT_公司文创开发能力展示_20260604_2014/work/ppt_extract/media/image1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5800" y="1527048"/>
            <a:ext cx="2148840" cy="1527048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04088" y="3127248"/>
            <a:ext cx="211226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桃花洞釉包装</a:t>
            </a:r>
            <a:endParaRPr lang="en-US" sz="1000" dirty="0"/>
          </a:p>
        </p:txBody>
      </p:sp>
      <p:sp>
        <p:nvSpPr>
          <p:cNvPr id="8" name="Text 5"/>
          <p:cNvSpPr/>
          <p:nvPr/>
        </p:nvSpPr>
        <p:spPr>
          <a:xfrm>
            <a:off x="704088" y="3310128"/>
            <a:ext cx="211226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发夹/发饰</a:t>
            </a:r>
            <a:endParaRPr lang="en-US" sz="750" dirty="0"/>
          </a:p>
        </p:txBody>
      </p:sp>
      <p:sp>
        <p:nvSpPr>
          <p:cNvPr id="9" name="Shape 6"/>
          <p:cNvSpPr/>
          <p:nvPr/>
        </p:nvSpPr>
        <p:spPr>
          <a:xfrm>
            <a:off x="3108960" y="1417320"/>
            <a:ext cx="2331720" cy="20574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0" name="Image 1" descr="/Users/bot1/Volumes/root_for_ai/AI工作区/文博IP_PPT_公司文创开发能力展示_20260604_2014/work/ppt_extract/media/image4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527048"/>
            <a:ext cx="2148840" cy="1527048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218688" y="3127248"/>
            <a:ext cx="211226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粉彩大古葫芦壁瓶</a:t>
            </a:r>
            <a:endParaRPr lang="en-US" sz="1000" dirty="0"/>
          </a:p>
        </p:txBody>
      </p:sp>
      <p:sp>
        <p:nvSpPr>
          <p:cNvPr id="12" name="Text 8"/>
          <p:cNvSpPr/>
          <p:nvPr/>
        </p:nvSpPr>
        <p:spPr>
          <a:xfrm>
            <a:off x="3218688" y="3310128"/>
            <a:ext cx="211226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器韵发夹</a:t>
            </a:r>
            <a:endParaRPr lang="en-US" sz="750" dirty="0"/>
          </a:p>
        </p:txBody>
      </p:sp>
      <p:sp>
        <p:nvSpPr>
          <p:cNvPr id="13" name="Shape 9"/>
          <p:cNvSpPr/>
          <p:nvPr/>
        </p:nvSpPr>
        <p:spPr>
          <a:xfrm>
            <a:off x="5623560" y="1417320"/>
            <a:ext cx="2331720" cy="20574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4" name="Image 2" descr="/Users/bot1/Volumes/root_for_ai/AI工作区/文博IP_PPT_公司文创开发能力展示_20260604_2014/work/ppt_extract/media/image4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527048"/>
            <a:ext cx="2148840" cy="152704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733288" y="3127248"/>
            <a:ext cx="211226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霁青釉金彩海晏河清尊</a:t>
            </a:r>
            <a:endParaRPr lang="en-US" sz="1000" dirty="0"/>
          </a:p>
        </p:txBody>
      </p:sp>
      <p:sp>
        <p:nvSpPr>
          <p:cNvPr id="16" name="Text 11"/>
          <p:cNvSpPr/>
          <p:nvPr/>
        </p:nvSpPr>
        <p:spPr>
          <a:xfrm>
            <a:off x="5733288" y="3310128"/>
            <a:ext cx="211226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器韵发夹</a:t>
            </a:r>
            <a:endParaRPr lang="en-US" sz="750" dirty="0"/>
          </a:p>
        </p:txBody>
      </p:sp>
      <p:sp>
        <p:nvSpPr>
          <p:cNvPr id="17" name="Shape 12"/>
          <p:cNvSpPr/>
          <p:nvPr/>
        </p:nvSpPr>
        <p:spPr>
          <a:xfrm>
            <a:off x="8138160" y="1417320"/>
            <a:ext cx="2331720" cy="2057400"/>
          </a:xfrm>
          <a:prstGeom prst="roundRect">
            <a:avLst>
              <a:gd name="adj" fmla="val 5333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18" name="Image 3" descr="/Users/bot1/Volumes/root_for_ai/AI工作区/文博IP_PPT_公司文创开发能力展示_20260604_2014/work/ppt_extract/media/image47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27048"/>
            <a:ext cx="2148840" cy="1527048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8247888" y="3127248"/>
            <a:ext cx="211226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错金银云纹青铜犀尊</a:t>
            </a:r>
            <a:endParaRPr lang="en-US" sz="1000" dirty="0"/>
          </a:p>
        </p:txBody>
      </p:sp>
      <p:sp>
        <p:nvSpPr>
          <p:cNvPr id="20" name="Text 14"/>
          <p:cNvSpPr/>
          <p:nvPr/>
        </p:nvSpPr>
        <p:spPr>
          <a:xfrm>
            <a:off x="8247888" y="3310128"/>
            <a:ext cx="211226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器韵发夹</a:t>
            </a:r>
            <a:endParaRPr lang="en-US" sz="750" dirty="0"/>
          </a:p>
        </p:txBody>
      </p:sp>
      <p:sp>
        <p:nvSpPr>
          <p:cNvPr id="21" name="Shape 15"/>
          <p:cNvSpPr/>
          <p:nvPr/>
        </p:nvSpPr>
        <p:spPr>
          <a:xfrm>
            <a:off x="10652760" y="1417320"/>
            <a:ext cx="1143000" cy="2057400"/>
          </a:xfrm>
          <a:prstGeom prst="roundRect">
            <a:avLst>
              <a:gd name="adj" fmla="val 9600"/>
            </a:avLst>
          </a:prstGeom>
          <a:solidFill>
            <a:srgbClr val="FFFFFF"/>
          </a:solidFill>
          <a:ln w="12700">
            <a:solidFill>
              <a:srgbClr val="E4D8C4"/>
            </a:solidFill>
            <a:prstDash val="solid"/>
          </a:ln>
        </p:spPr>
      </p:sp>
      <p:pic>
        <p:nvPicPr>
          <p:cNvPr id="22" name="Image 4" descr="/Users/bot1/Volumes/root_for_ai/AI工作区/文博IP_PPT_公司文创开发能力展示_20260604_2014/work/ppt_extract/media/image48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4200" y="1527048"/>
            <a:ext cx="960120" cy="152704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0762488" y="3127248"/>
            <a:ext cx="923544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绿釉鸱吻</a:t>
            </a:r>
            <a:endParaRPr lang="en-US" sz="1000" dirty="0"/>
          </a:p>
        </p:txBody>
      </p:sp>
      <p:sp>
        <p:nvSpPr>
          <p:cNvPr id="24" name="Text 17"/>
          <p:cNvSpPr/>
          <p:nvPr/>
        </p:nvSpPr>
        <p:spPr>
          <a:xfrm>
            <a:off x="10762488" y="3310128"/>
            <a:ext cx="923544" cy="11887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ctr" indent="0" marL="0">
              <a:buNone/>
            </a:pPr>
            <a:r>
              <a:rPr lang="en-US" sz="75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系列延展</a:t>
            </a:r>
            <a:endParaRPr lang="en-US" sz="750" dirty="0"/>
          </a:p>
        </p:txBody>
      </p:sp>
      <p:sp>
        <p:nvSpPr>
          <p:cNvPr id="25" name="Shape 18"/>
          <p:cNvSpPr/>
          <p:nvPr/>
        </p:nvSpPr>
        <p:spPr>
          <a:xfrm>
            <a:off x="640080" y="3886200"/>
            <a:ext cx="3840480" cy="1600200"/>
          </a:xfrm>
          <a:prstGeom prst="roundRect">
            <a:avLst>
              <a:gd name="adj" fmla="val 6857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26" name="Image 5" descr="/Users/bot1/Volumes/root_for_ai/AI工作区/文博IP_PPT_公司文创开发能力展示_20260604_2014/work/ppt_extract/media/image7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232" y="3959352"/>
            <a:ext cx="3694176" cy="1453896"/>
          </a:xfrm>
          <a:prstGeom prst="rect">
            <a:avLst/>
          </a:prstGeom>
        </p:spPr>
      </p:pic>
      <p:sp>
        <p:nvSpPr>
          <p:cNvPr id="27" name="Shape 19"/>
          <p:cNvSpPr/>
          <p:nvPr/>
        </p:nvSpPr>
        <p:spPr>
          <a:xfrm>
            <a:off x="4709160" y="3886200"/>
            <a:ext cx="2286000" cy="1600200"/>
          </a:xfrm>
          <a:prstGeom prst="roundRect">
            <a:avLst>
              <a:gd name="adj" fmla="val 6857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28" name="Image 6" descr="/Users/bot1/Volumes/root_for_ai/AI工作区/文博IP_PPT_公司文创开发能力展示_20260604_2014/work/ppt_extract/media/image69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2312" y="3959352"/>
            <a:ext cx="2139696" cy="1453896"/>
          </a:xfrm>
          <a:prstGeom prst="rect">
            <a:avLst/>
          </a:prstGeom>
        </p:spPr>
      </p:pic>
      <p:sp>
        <p:nvSpPr>
          <p:cNvPr id="29" name="Shape 20"/>
          <p:cNvSpPr/>
          <p:nvPr/>
        </p:nvSpPr>
        <p:spPr>
          <a:xfrm>
            <a:off x="7223760" y="3886200"/>
            <a:ext cx="2148840" cy="1600200"/>
          </a:xfrm>
          <a:prstGeom prst="roundRect">
            <a:avLst>
              <a:gd name="adj" fmla="val 6857"/>
            </a:avLst>
          </a:prstGeom>
          <a:solidFill>
            <a:srgbClr val="FFFFFF"/>
          </a:solidFill>
          <a:ln w="12700">
            <a:solidFill>
              <a:srgbClr val="C7A76C">
                <a:alpha val="80000"/>
              </a:srgbClr>
            </a:solidFill>
            <a:prstDash val="solid"/>
          </a:ln>
        </p:spPr>
      </p:sp>
      <p:pic>
        <p:nvPicPr>
          <p:cNvPr id="30" name="Image 7" descr="/Users/bot1/Volumes/root_for_ai/AI工作区/文博IP_PPT_公司文创开发能力展示_20260604_2014/work/ppt_extract/media/image10.jpe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6912" y="3959352"/>
            <a:ext cx="2002536" cy="1453896"/>
          </a:xfrm>
          <a:prstGeom prst="rect">
            <a:avLst/>
          </a:prstGeom>
        </p:spPr>
      </p:pic>
      <p:sp>
        <p:nvSpPr>
          <p:cNvPr id="31" name="Shape 21"/>
          <p:cNvSpPr/>
          <p:nvPr/>
        </p:nvSpPr>
        <p:spPr>
          <a:xfrm>
            <a:off x="9646920" y="3886200"/>
            <a:ext cx="2148840" cy="1600200"/>
          </a:xfrm>
          <a:prstGeom prst="roundRect">
            <a:avLst>
              <a:gd name="adj" fmla="val 5714"/>
            </a:avLst>
          </a:prstGeom>
          <a:solidFill>
            <a:srgbClr val="FFFFFF"/>
          </a:solidFill>
          <a:ln w="12700">
            <a:solidFill>
              <a:srgbClr val="E2D6C5"/>
            </a:solidFill>
            <a:prstDash val="solid"/>
          </a:ln>
        </p:spPr>
      </p:sp>
      <p:sp>
        <p:nvSpPr>
          <p:cNvPr id="32" name="Shape 22"/>
          <p:cNvSpPr/>
          <p:nvPr/>
        </p:nvSpPr>
        <p:spPr>
          <a:xfrm>
            <a:off x="9646920" y="3886200"/>
            <a:ext cx="73152" cy="1600200"/>
          </a:xfrm>
          <a:prstGeom prst="rect">
            <a:avLst/>
          </a:prstGeom>
          <a:solidFill>
            <a:srgbClr val="B68A45"/>
          </a:solidFill>
          <a:ln w="12700">
            <a:solidFill>
              <a:srgbClr val="B68A45"/>
            </a:solidFill>
            <a:prstDash val="solid"/>
          </a:ln>
        </p:spPr>
      </p:sp>
      <p:sp>
        <p:nvSpPr>
          <p:cNvPr id="33" name="Text 23"/>
          <p:cNvSpPr/>
          <p:nvPr/>
        </p:nvSpPr>
        <p:spPr>
          <a:xfrm>
            <a:off x="9848088" y="4050792"/>
            <a:ext cx="1828800" cy="25603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1500" b="1" dirty="0">
                <a:solidFill>
                  <a:srgbClr val="2A241D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对客户的价值</a:t>
            </a:r>
            <a:endParaRPr lang="en-US" sz="1500" dirty="0"/>
          </a:p>
        </p:txBody>
      </p:sp>
      <p:sp>
        <p:nvSpPr>
          <p:cNvPr id="34" name="Text 24"/>
          <p:cNvSpPr/>
          <p:nvPr/>
        </p:nvSpPr>
        <p:spPr>
          <a:xfrm>
            <a:off x="9848088" y="4389120"/>
            <a:ext cx="1819656" cy="1005840"/>
          </a:xfrm>
          <a:prstGeom prst="rect">
            <a:avLst/>
          </a:prstGeom>
          <a:noFill/>
          <a:ln/>
        </p:spPr>
        <p:txBody>
          <a:bodyPr wrap="square" rtlCol="0" anchor="t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6B5C49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系列包装让产品更像“可售商品”，便于陈列、礼赠、渠道铺货和后续复购。</a:t>
            </a:r>
            <a:endParaRPr lang="en-US" sz="1050" dirty="0"/>
          </a:p>
        </p:txBody>
      </p:sp>
      <p:sp>
        <p:nvSpPr>
          <p:cNvPr id="35" name="Text 25"/>
          <p:cNvSpPr/>
          <p:nvPr/>
        </p:nvSpPr>
        <p:spPr>
          <a:xfrm>
            <a:off x="502920" y="6510528"/>
            <a:ext cx="5120640" cy="164592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indent="0" marL="0">
              <a:buNone/>
            </a:pPr>
            <a:r>
              <a:rPr lang="en-US" sz="8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万物有灵｜文博IP文创产品设计开发能力展示</a:t>
            </a:r>
            <a:endParaRPr lang="en-US" sz="800" dirty="0"/>
          </a:p>
        </p:txBody>
      </p:sp>
      <p:sp>
        <p:nvSpPr>
          <p:cNvPr id="36" name="Text 26"/>
          <p:cNvSpPr/>
          <p:nvPr/>
        </p:nvSpPr>
        <p:spPr>
          <a:xfrm>
            <a:off x="11109960" y="6446520"/>
            <a:ext cx="457200" cy="201168"/>
          </a:xfrm>
          <a:prstGeom prst="rect">
            <a:avLst/>
          </a:prstGeom>
          <a:noFill/>
          <a:ln/>
        </p:spPr>
        <p:txBody>
          <a:bodyPr wrap="square" rtlCol="0" anchor="ctr">
            <a:normAutofit/>
          </a:bodyPr>
          <a:lstStyle/>
          <a:p>
            <a:pPr algn="r" indent="0" marL="0">
              <a:buNone/>
            </a:pPr>
            <a:r>
              <a:rPr lang="en-US" sz="900" dirty="0">
                <a:solidFill>
                  <a:srgbClr val="9B8A70"/>
                </a:solidFill>
                <a:latin typeface="PingFang SC" pitchFamily="34" charset="0"/>
                <a:ea typeface="PingFang SC" pitchFamily="34" charset="-122"/>
                <a:cs typeface="PingFang SC" pitchFamily="34" charset="-120"/>
              </a:rPr>
              <a:t>07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PingFang SC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PingFang SC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万物有灵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文博IP文创产品设计开发能力展示</dc:title>
  <dc:subject>文博IP文创产品设计开发能力展示</dc:subject>
  <dc:creator>万物有灵</dc:creator>
  <cp:lastModifiedBy>万物有灵</cp:lastModifiedBy>
  <cp:revision>1</cp:revision>
  <dcterms:created xsi:type="dcterms:W3CDTF">2026-06-04T12:54:42Z</dcterms:created>
  <dcterms:modified xsi:type="dcterms:W3CDTF">2026-06-04T12:54:42Z</dcterms:modified>
</cp:coreProperties>
</file>