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notesMasterIdLst>
    <p:notesMasterId r:id="rId3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g"/><Relationship Id="rId2" Type="http://schemas.openxmlformats.org/officeDocument/2006/relationships/image" Target="../media/image-15-2.jpg"/><Relationship Id="rId3" Type="http://schemas.openxmlformats.org/officeDocument/2006/relationships/image" Target="../media/image-15-3.jpg"/><Relationship Id="rId4" Type="http://schemas.openxmlformats.org/officeDocument/2006/relationships/image" Target="../media/image-15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jpg"/><Relationship Id="rId3" Type="http://schemas.openxmlformats.org/officeDocument/2006/relationships/image" Target="../media/image-16-3.jpg"/><Relationship Id="rId4" Type="http://schemas.openxmlformats.org/officeDocument/2006/relationships/image" Target="../media/image-16-4.jpg"/><Relationship Id="rId5" Type="http://schemas.openxmlformats.org/officeDocument/2006/relationships/image" Target="../media/image-16-5.jpg"/><Relationship Id="rId6" Type="http://schemas.openxmlformats.org/officeDocument/2006/relationships/image" Target="../media/image-16-6.jpg"/><Relationship Id="rId7" Type="http://schemas.openxmlformats.org/officeDocument/2006/relationships/image" Target="../media/image-16-7.jp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g"/><Relationship Id="rId2" Type="http://schemas.openxmlformats.org/officeDocument/2006/relationships/image" Target="../media/image-1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image" Target="../media/image-18-2.jpeg"/><Relationship Id="rId3" Type="http://schemas.openxmlformats.org/officeDocument/2006/relationships/image" Target="../media/image-18-3.jpeg"/><Relationship Id="rId4" Type="http://schemas.openxmlformats.org/officeDocument/2006/relationships/image" Target="../media/image-18-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image" Target="../media/image-19-2.jpg"/><Relationship Id="rId3" Type="http://schemas.openxmlformats.org/officeDocument/2006/relationships/image" Target="../media/image-19-3.jpg"/><Relationship Id="rId4" Type="http://schemas.openxmlformats.org/officeDocument/2006/relationships/image" Target="../media/image-19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g"/><Relationship Id="rId2" Type="http://schemas.openxmlformats.org/officeDocument/2006/relationships/image" Target="../media/image-2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g"/><Relationship Id="rId2" Type="http://schemas.openxmlformats.org/officeDocument/2006/relationships/image" Target="../media/image-25-2.jpg"/><Relationship Id="rId3" Type="http://schemas.openxmlformats.org/officeDocument/2006/relationships/image" Target="../media/image-25-3.jpg"/><Relationship Id="rId4" Type="http://schemas.openxmlformats.org/officeDocument/2006/relationships/image" Target="../media/image-25-4.jpg"/><Relationship Id="rId5" Type="http://schemas.openxmlformats.org/officeDocument/2006/relationships/image" Target="../media/image-25-5.jpg"/><Relationship Id="rId6" Type="http://schemas.openxmlformats.org/officeDocument/2006/relationships/image" Target="../media/image-25-6.jpg"/><Relationship Id="rId7" Type="http://schemas.openxmlformats.org/officeDocument/2006/relationships/image" Target="../media/image-25-7.jpg"/><Relationship Id="rId8" Type="http://schemas.openxmlformats.org/officeDocument/2006/relationships/image" Target="../media/image-25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g"/><Relationship Id="rId2" Type="http://schemas.openxmlformats.org/officeDocument/2006/relationships/image" Target="../media/image-28-2.jpg"/><Relationship Id="rId3" Type="http://schemas.openxmlformats.org/officeDocument/2006/relationships/image" Target="../media/image-28-3.jpg"/><Relationship Id="rId4" Type="http://schemas.openxmlformats.org/officeDocument/2006/relationships/image" Target="../media/image-28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g"/><Relationship Id="rId2" Type="http://schemas.openxmlformats.org/officeDocument/2006/relationships/image" Target="../media/image-29-2.jpg"/><Relationship Id="rId3" Type="http://schemas.openxmlformats.org/officeDocument/2006/relationships/image" Target="../media/image-29-3.jpg"/><Relationship Id="rId4" Type="http://schemas.openxmlformats.org/officeDocument/2006/relationships/image" Target="../media/image-29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g"/><Relationship Id="rId2" Type="http://schemas.openxmlformats.org/officeDocument/2006/relationships/image" Target="../media/image-30-2.jpg"/><Relationship Id="rId3" Type="http://schemas.openxmlformats.org/officeDocument/2006/relationships/image" Target="../media/image-30-3.jpg"/><Relationship Id="rId4" Type="http://schemas.openxmlformats.org/officeDocument/2006/relationships/image" Target="../media/image-30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g"/><Relationship Id="rId2" Type="http://schemas.openxmlformats.org/officeDocument/2006/relationships/image" Target="../media/image-32-2.jpg"/><Relationship Id="rId3" Type="http://schemas.openxmlformats.org/officeDocument/2006/relationships/image" Target="../media/image-32-3.jpg"/><Relationship Id="rId4" Type="http://schemas.openxmlformats.org/officeDocument/2006/relationships/image" Target="../media/image-32-4.jpg"/><Relationship Id="rId5" Type="http://schemas.openxmlformats.org/officeDocument/2006/relationships/image" Target="../media/image-32-5.jpg"/><Relationship Id="rId6" Type="http://schemas.openxmlformats.org/officeDocument/2006/relationships/image" Target="../media/image-32-6.jpg"/><Relationship Id="rId7" Type="http://schemas.openxmlformats.org/officeDocument/2006/relationships/image" Target="../media/image-32-7.jpg"/><Relationship Id="rId8" Type="http://schemas.openxmlformats.org/officeDocument/2006/relationships/image" Target="../media/image-32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g"/><Relationship Id="rId2" Type="http://schemas.openxmlformats.org/officeDocument/2006/relationships/image" Target="../media/image-33-2.jpg"/><Relationship Id="rId3" Type="http://schemas.openxmlformats.org/officeDocument/2006/relationships/image" Target="../media/image-33-3.jpg"/><Relationship Id="rId4" Type="http://schemas.openxmlformats.org/officeDocument/2006/relationships/image" Target="../media/image-33-4.jpg"/><Relationship Id="rId5" Type="http://schemas.openxmlformats.org/officeDocument/2006/relationships/image" Target="../media/image-33-5.jpg"/><Relationship Id="rId6" Type="http://schemas.openxmlformats.org/officeDocument/2006/relationships/image" Target="../media/image-33-6.jpg"/><Relationship Id="rId7" Type="http://schemas.openxmlformats.org/officeDocument/2006/relationships/image" Target="../media/image-33-7.jpg"/><Relationship Id="rId8" Type="http://schemas.openxmlformats.org/officeDocument/2006/relationships/image" Target="../media/image-33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image" Target="../media/image-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457200"/>
            <a:ext cx="482501" cy="58415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" name="Image 0" descr="/Users/bot1/Documents/良渚IP授权介绍-重排版2026/assets/image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507950"/>
            <a:ext cx="381000" cy="469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47800" y="660350"/>
            <a:ext cx="2849829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spc="504" kern="0" dirty="0">
                <a:solidFill>
                  <a:srgbClr val="F7F6F2">
                    <a:alpha val="85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良渚文化 IP 授权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0330380" y="673001"/>
            <a:ext cx="10362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100" i="1" spc="330" kern="0" dirty="0">
                <a:solidFill>
                  <a:srgbClr val="F7F6F2">
                    <a:alpha val="5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MMXXVI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25401" y="198120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358801" y="1879550"/>
            <a:ext cx="38862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spc="575" kern="0" dirty="0">
                <a:solidFill>
                  <a:srgbClr val="DDCCA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五千年文明源代码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87301" y="2222450"/>
            <a:ext cx="4663440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300"/>
              </a:lnSpc>
              <a:buNone/>
            </a:pPr>
            <a:r>
              <a:rPr lang="en-US" sz="15000" b="1" spc="90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</a:t>
            </a:r>
            <a:endParaRPr lang="en-US" sz="15000" dirty="0"/>
          </a:p>
        </p:txBody>
      </p:sp>
      <p:sp>
        <p:nvSpPr>
          <p:cNvPr id="9" name="Text 6"/>
          <p:cNvSpPr/>
          <p:nvPr/>
        </p:nvSpPr>
        <p:spPr>
          <a:xfrm>
            <a:off x="825401" y="4546550"/>
            <a:ext cx="5181549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900" spc="580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邀您</a:t>
            </a:r>
            <a:pPr algn="l" indent="0" marL="0">
              <a:buNone/>
            </a:pPr>
            <a:r>
              <a:rPr lang="en-US" sz="2900" b="1" spc="580" kern="0" dirty="0">
                <a:solidFill>
                  <a:srgbClr val="C9604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续写传奇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825401" y="5130701"/>
            <a:ext cx="544068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i="1" spc="162" kern="0" dirty="0">
                <a:solidFill>
                  <a:srgbClr val="A19D90">
                    <a:alpha val="9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825401" y="5689550"/>
            <a:ext cx="2438400" cy="4317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1092101" y="5791200"/>
            <a:ext cx="217627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51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授权合作介绍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3454301" y="58165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180" kern="0" dirty="0">
                <a:solidFill>
                  <a:srgbClr val="F7F6F2">
                    <a:alpha val="5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杭州 · 良渚 · 2026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世界遗产 · 良渚古城遗址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49188"/>
            <a:ext cx="3555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68301" y="584150"/>
            <a:ext cx="184199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ABOUT THE FORUM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98450" y="904726"/>
            <a:ext cx="110110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「经贸有博鳌，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文化有良渚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」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698450" y="1537097"/>
            <a:ext cx="110110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300" b="1" spc="234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国家级文明对话平台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98450" y="2095798"/>
            <a:ext cx="608827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2023 年，国家主席习近平在第三届「一带一路」国际合作高峰论坛上亲自宣布举办「良渚论坛」。由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文化和旅游部、国家文物局、浙江省人民政府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联合主办，已成功举办三届。以其高规格和国际影响力，成为中华文明与世界文明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交流互鉴的重要名片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698450" y="3225552"/>
            <a:ext cx="30099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98450" y="3395365"/>
            <a:ext cx="3070098" cy="390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80"/>
              </a:lnSpc>
              <a:buNone/>
            </a:pPr>
            <a:r>
              <a:rPr lang="en-US" sz="2800" b="1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300+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698450" y="3849737"/>
            <a:ext cx="3070098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全球嘉宾的智慧交汇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98450" y="4122688"/>
            <a:ext cx="3070098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第三届论坛吸引超过 300 名中外嘉宾，覆盖 60 多个国家和地区。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4165550" y="3225552"/>
            <a:ext cx="30100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165550" y="3395365"/>
            <a:ext cx="3070250" cy="390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80"/>
              </a:lnSpc>
              <a:buNone/>
            </a:pPr>
            <a:r>
              <a:rPr lang="en-US" sz="2800" b="1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「1+4+6」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4165550" y="3849737"/>
            <a:ext cx="30702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多元格局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4165550" y="4122688"/>
            <a:ext cx="3070250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 个主论坛、4 个分论坛及 6 个配套活动，从多维度探讨文明的传承与创新。</a:t>
            </a:r>
            <a:endParaRPr lang="en-US" sz="1000" dirty="0"/>
          </a:p>
        </p:txBody>
      </p:sp>
      <p:pic>
        <p:nvPicPr>
          <p:cNvPr id="15" name="Image 0" descr="/Users/bot1/Documents/良渚IP授权介绍-重排版2026/assets/pptx/p10-forum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50" y="2095798"/>
            <a:ext cx="3810000" cy="285750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683550" y="5042148"/>
            <a:ext cx="38862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700"/>
              </a:spcBef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良渚论坛 · 主舞台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49188"/>
            <a:ext cx="3555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68301" y="584150"/>
            <a:ext cx="184199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ABOUT THE FORUM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98450" y="904726"/>
            <a:ext cx="110110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赋予品牌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对话世界的入场券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698450" y="1537097"/>
            <a:ext cx="1101100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300" b="1" spc="156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让「国家级平台」成为品牌的「超级加速器」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98450" y="1956197"/>
            <a:ext cx="7513269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当品牌与良渚 IP 结合，它获得的不仅是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五千年的文化深度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，更是一个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在全球视野下展示自己的舞台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698450" y="2515642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98450" y="2685455"/>
            <a:ext cx="375565" cy="733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壹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244352" y="2685455"/>
            <a:ext cx="5699659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全球关注度的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「引力场」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1244352" y="2986980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作为写入「十五五」规划的国家任务，论坛吸引着全球学者、媒体、政策制定者的目光，为合作品牌提供无与伦比的亮相机会。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698450" y="3575745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98450" y="3745557"/>
            <a:ext cx="375565" cy="733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贰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1244352" y="3745557"/>
            <a:ext cx="5699659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高端圈层的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「通行证」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1244352" y="4047083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随着诺金酒店等高端配套签约入驻，论坛将吸引更多全球影响力人物。合作品牌可借此切入高端文化圈层，建立顶级人脉。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698450" y="4635847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4805660"/>
            <a:ext cx="375565" cy="733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叁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244352" y="4805660"/>
            <a:ext cx="5699659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高端内容的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「生成器」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1244352" y="5107186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论坛本身就是每年固定的内容生产引擎。品牌可与之深度共创——参与国潮品牌打造、联合举办艺术展，成为文化趋势的引领者。</a:t>
            </a:r>
            <a:endParaRPr lang="en-US" sz="1000" dirty="0"/>
          </a:p>
        </p:txBody>
      </p:sp>
      <p:pic>
        <p:nvPicPr>
          <p:cNvPr id="19" name="Image 0" descr="/Users/bot1/Documents/良渚IP授权介绍-重排版2026/assets/pptx/p11-guests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50" y="2510879"/>
            <a:ext cx="2667000" cy="1905000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8826550" y="4504730"/>
            <a:ext cx="272034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700"/>
              </a:spcBef>
              <a:spcAft>
                <a:spcPts val="12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良渚论坛 · 全球嘉宾</a:t>
            </a:r>
            <a:endParaRPr lang="en-US" sz="850" dirty="0"/>
          </a:p>
        </p:txBody>
      </p:sp>
      <p:pic>
        <p:nvPicPr>
          <p:cNvPr id="21" name="Image 1" descr="/Users/bot1/Documents/良渚IP授权介绍-重排版2026/assets/pptx/p11-b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50" y="4809530"/>
            <a:ext cx="2667000" cy="152400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19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贰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TWO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内核价值引擎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5879547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市场现状 — 品牌的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三重焦虑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774734" y="886420"/>
            <a:ext cx="1753192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MARKET CONTEXT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01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698450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审美同质化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698450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国潮赛道拥挤，龙凤、仙鹤、飞天纹样已被过度使用。消费者审美疲劳，品牌急需一个同样厚重、但完全未被开采的、纯净的视觉蓝海。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4176712" y="1661071"/>
            <a:ext cx="0" cy="2108746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537025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02</a:t>
            </a:r>
            <a:endParaRPr lang="en-US" sz="4800" dirty="0"/>
          </a:p>
        </p:txBody>
      </p:sp>
      <p:sp>
        <p:nvSpPr>
          <p:cNvPr id="9" name="Text 7"/>
          <p:cNvSpPr/>
          <p:nvPr/>
        </p:nvSpPr>
        <p:spPr>
          <a:xfrm>
            <a:off x="4537025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文化深度饥渴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4537025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年轻一代不再满足于符号的简单「贴图」。他们渴望品牌能提供真正的知识、独特的情绪价值和深度的身份认同。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8015288" y="1661071"/>
            <a:ext cx="0" cy="2108746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5600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03</a:t>
            </a:r>
            <a:endParaRPr lang="en-US" sz="4800" dirty="0"/>
          </a:p>
        </p:txBody>
      </p:sp>
      <p:sp>
        <p:nvSpPr>
          <p:cNvPr id="13" name="Text 11"/>
          <p:cNvSpPr/>
          <p:nvPr/>
        </p:nvSpPr>
        <p:spPr>
          <a:xfrm>
            <a:off x="8375600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体验场景缺失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8375600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线上流量见顶，品牌急需线下有质感、能出片、有深厚故事可讲述的文化场域，来做用户沉淀和高端体验活动。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698450" y="534977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5633889"/>
            <a:ext cx="11011001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这，正是良渚 IP 被严重低估的</a:t>
            </a:r>
            <a:pPr algn="l" indent="0" marL="0">
              <a:lnSpc>
                <a:spcPts val="2640"/>
              </a:lnSpc>
              <a:buNone/>
            </a:pPr>
            <a:r>
              <a:rPr lang="en-US" sz="1650" b="1" spc="33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战略价值</a:t>
            </a:r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——良渚文化恰好是这三重焦虑的</a:t>
            </a:r>
            <a:pPr algn="l" indent="0" marL="0">
              <a:lnSpc>
                <a:spcPts val="2640"/>
              </a:lnSpc>
              <a:buNone/>
            </a:pPr>
            <a:r>
              <a:rPr lang="en-US" sz="1650" b="1" spc="33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精准解药</a:t>
            </a:r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698450"/>
            <a:ext cx="4497973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内核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C9604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五大关键词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830395" y="975271"/>
            <a:ext cx="1566928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>
                    <a:alpha val="8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FIVE KEYWORDS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25401" y="1572071"/>
            <a:ext cx="9585859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良渚代表的不只是中华民族屹立于世界之巅的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b="1" spc="36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「文明高度」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，更是融入日常、延续千年的一套中国式的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b="1" spc="36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「生活哲学」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8301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88827" y="3032522"/>
            <a:ext cx="18816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01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1088827" y="3413522"/>
            <a:ext cx="1881619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极简审美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高智风格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2938314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196977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02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3196977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脚踏实地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精神原乡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504661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305276" y="3032522"/>
            <a:ext cx="18816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03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5305276" y="3413522"/>
            <a:ext cx="1881619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信仰之力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极限传承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71547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413427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04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7413427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极致匠心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硬核精神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92630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521726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05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9521726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东方色盘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美学追求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9682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关键词 壹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1800076" y="609600"/>
            <a:ext cx="1277892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KEYWORD ONE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52500"/>
            <a:ext cx="6190443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5000 年前就已成熟的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极简主义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526488" y="1229320"/>
            <a:ext cx="2006403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189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MINIMALISM, 3000 B.C.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35621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300"/>
              </a:spcBef>
              <a:buNone/>
            </a:pPr>
            <a:r>
              <a:rPr lang="en-US" sz="1400" b="1" spc="84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东方最早的「极简主义」与「高级审美」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98450" y="2022872"/>
            <a:ext cx="1010412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良渚先民用最凝练的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直线与圆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，创造了外方内圆的玉琮。用最精准的阴刻线条，在玉石上刻下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细如发丝的神人兽面纹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。这是一种跨越时空、直抵现代设计内核的几何美学语言。它不喧哗，却有无声的惊雷。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98450" y="2901553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pptx/p15-con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911078"/>
            <a:ext cx="2476500" cy="26479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98450" y="5670054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玉琮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1088975" y="5708154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方圆之间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359051" y="2901553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1" descr="/Users/bot1/Documents/良渚IP授权介绍-重排版2026/assets/pptx/p15-b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76" y="2911078"/>
            <a:ext cx="2476500" cy="26479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359051" y="5670054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玉璧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3749576" y="5708154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圆的极致</a:t>
            </a:r>
            <a:endParaRPr lang="en-US" sz="850" dirty="0"/>
          </a:p>
        </p:txBody>
      </p:sp>
      <p:sp>
        <p:nvSpPr>
          <p:cNvPr id="16" name="Text 12"/>
          <p:cNvSpPr/>
          <p:nvPr/>
        </p:nvSpPr>
        <p:spPr>
          <a:xfrm>
            <a:off x="6019651" y="2901553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2" descr="/Users/bot1/Documents/良渚IP授权介绍-重排版2026/assets/pptx/p15-dou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76" y="2911078"/>
            <a:ext cx="2476500" cy="264795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019651" y="5670054"/>
            <a:ext cx="46148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黑陶豆</a:t>
            </a:r>
            <a:endParaRPr lang="en-US" sz="1100" dirty="0"/>
          </a:p>
        </p:txBody>
      </p:sp>
      <p:sp>
        <p:nvSpPr>
          <p:cNvPr id="19" name="Text 14"/>
          <p:cNvSpPr/>
          <p:nvPr/>
        </p:nvSpPr>
        <p:spPr>
          <a:xfrm>
            <a:off x="6560939" y="5708154"/>
            <a:ext cx="61647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线条的克制</a:t>
            </a:r>
            <a:endParaRPr lang="en-US" sz="850" dirty="0"/>
          </a:p>
        </p:txBody>
      </p:sp>
      <p:sp>
        <p:nvSpPr>
          <p:cNvPr id="20" name="Text 15"/>
          <p:cNvSpPr/>
          <p:nvPr/>
        </p:nvSpPr>
        <p:spPr>
          <a:xfrm>
            <a:off x="8680252" y="2901553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3" descr="/Users/bot1/Documents/良渚IP授权介绍-重排版2026/assets/pptx/p15-zhuo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77" y="2911078"/>
            <a:ext cx="2476500" cy="264795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680252" y="5670054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玉镯</a:t>
            </a:r>
            <a:endParaRPr lang="en-US" sz="1100" dirty="0"/>
          </a:p>
        </p:txBody>
      </p:sp>
      <p:sp>
        <p:nvSpPr>
          <p:cNvPr id="23" name="Text 17"/>
          <p:cNvSpPr/>
          <p:nvPr/>
        </p:nvSpPr>
        <p:spPr>
          <a:xfrm>
            <a:off x="9070777" y="5708154"/>
            <a:ext cx="61647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温润的几何</a:t>
            </a:r>
            <a:endParaRPr lang="en-US" sz="850" dirty="0"/>
          </a:p>
        </p:txBody>
      </p:sp>
      <p:sp>
        <p:nvSpPr>
          <p:cNvPr id="24" name="Text 18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5" name="Text 19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84150"/>
            <a:ext cx="4250076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上古图腾的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设计语言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068842" y="822871"/>
            <a:ext cx="2473202" cy="2793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MORE PATTERNS · 纹样示例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81571"/>
            <a:ext cx="5715000" cy="40512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image2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91096"/>
            <a:ext cx="5695950" cy="4032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5534323"/>
            <a:ext cx="582930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800"/>
              </a:spcBef>
              <a:buNone/>
            </a:pPr>
            <a:r>
              <a:rPr lang="en-US" sz="900" spc="180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神人兽面纹 · 兽面纹 · 鸟形纹 · 鸟首蛇形纹 · 龙首纹 · 螺旋纹 · 刻画符号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6743551" y="1381571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8" name="Image 1" descr="/Users/bot1/Documents/良渚IP授权介绍-重排版2026/assets/pptx/p16-tile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76" y="1391096"/>
            <a:ext cx="2292400" cy="124450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81951" y="1381571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0" name="Image 2" descr="/Users/bot1/Documents/良渚IP授权介绍-重排版2026/assets/pptx/p16-tile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76" y="1391096"/>
            <a:ext cx="2292548" cy="1244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43551" y="2772073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2" name="Image 3" descr="/Users/bot1/Documents/良渚IP授权介绍-重排版2026/assets/pptx/p16-tile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076" y="2781598"/>
            <a:ext cx="2292400" cy="124450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81951" y="2772073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4" name="Image 4" descr="/Users/bot1/Documents/良渚IP授权介绍-重排版2026/assets/pptx/p16-tile4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476" y="2781598"/>
            <a:ext cx="2292548" cy="124450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43551" y="4162574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6" name="Image 5" descr="/Users/bot1/Documents/良渚IP授权介绍-重排版2026/assets/pptx/p16-tile5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076" y="4172099"/>
            <a:ext cx="2292400" cy="124450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181951" y="4162574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8" name="Image 6" descr="/Users/bot1/Documents/良渚IP授权介绍-重排版2026/assets/pptx/p16-tile6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476" y="4172099"/>
            <a:ext cx="2292548" cy="1244501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698450" y="5870674"/>
            <a:ext cx="1101100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七大纹样体系 + 十二个神秘刻符，一座</a:t>
            </a:r>
            <a:pPr algn="l" indent="0" marL="0">
              <a:buNone/>
            </a:pPr>
            <a:r>
              <a:rPr lang="en-US" sz="1350" b="1" spc="54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开放的、可持续挖掘的视觉富矿</a:t>
            </a:r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350" dirty="0"/>
          </a:p>
        </p:txBody>
      </p:sp>
      <p:sp>
        <p:nvSpPr>
          <p:cNvPr id="20" name="Text 1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1" name="Text 1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9682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关键词 贰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1800076" y="609600"/>
            <a:ext cx="1298385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KEYWORD TWO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52500"/>
            <a:ext cx="65402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治愈时代焦虑的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秩序感与田园梦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982646" y="1229320"/>
            <a:ext cx="1541121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189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PASTORAL ORDER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35621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300"/>
              </a:spcBef>
              <a:buNone/>
            </a:pPr>
            <a:r>
              <a:rPr lang="en-US" sz="1400" b="1" spc="84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现代人的精神「原乡」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98450" y="2022872"/>
            <a:ext cx="1049274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这里保留着中国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最早的大型水利系统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、规划有序的城邦、大片的稻田与社群协作的温暖痕迹。良渚古城呈现了一种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人与自然、人与社群和谐共处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的理想化生活样板。它是我们这个浮躁时代里，一剂安定心神的精神解药。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98450" y="2888903"/>
            <a:ext cx="2984450" cy="20955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pptx/p17-rice1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898428"/>
            <a:ext cx="2965400" cy="20764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835301" y="2888903"/>
            <a:ext cx="2984450" cy="20955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1" name="Image 1" descr="/Users/bot1/Documents/良渚IP授权介绍-重排版2026/assets/pptx/p17-rice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26" y="2898428"/>
            <a:ext cx="2965400" cy="207645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226052" y="2914204"/>
            <a:ext cx="4352848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b="1" spc="81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为生活方式品牌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226052" y="3241179"/>
            <a:ext cx="4352848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精准触达渴望回归生活本真、寻求治愈的当代消费者，为品牌赋予温暖、治愈、有秩序感的情绪价值。</a:t>
            </a:r>
            <a:endParaRPr lang="en-US" sz="1050" dirty="0"/>
          </a:p>
        </p:txBody>
      </p:sp>
      <p:sp>
        <p:nvSpPr>
          <p:cNvPr id="14" name="Shape 10"/>
          <p:cNvSpPr/>
          <p:nvPr/>
        </p:nvSpPr>
        <p:spPr>
          <a:xfrm>
            <a:off x="7226052" y="3903166"/>
            <a:ext cx="426749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226052" y="4098429"/>
            <a:ext cx="4352848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b="1" spc="81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为餐饮 / 食品品牌</a:t>
            </a:r>
            <a:endParaRPr lang="en-US" sz="1350" dirty="0"/>
          </a:p>
        </p:txBody>
      </p:sp>
      <p:sp>
        <p:nvSpPr>
          <p:cNvPr id="16" name="Text 12"/>
          <p:cNvSpPr/>
          <p:nvPr/>
        </p:nvSpPr>
        <p:spPr>
          <a:xfrm>
            <a:off x="7226052" y="4425404"/>
            <a:ext cx="4352848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与「最早的稻米」「欢宴的源头」建立直接关联，为产品注入「根源性」的健康与温暖叙事。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175850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良渚治愈 IP 系列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2574875" y="609600"/>
            <a:ext cx="1020431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HEALING IP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52500"/>
            <a:ext cx="366426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良小米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（困困稻）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729043" y="1178570"/>
            <a:ext cx="1799796" cy="292001"/>
          </a:xfrm>
          <a:prstGeom prst="rect">
            <a:avLst/>
          </a:prstGeom>
          <a:noFill/>
          <a:ln/>
        </p:spPr>
        <p:txBody>
          <a:bodyPr wrap="square" lIns="0" tIns="0" rIns="0" bIns="101600" rtlCol="0" anchor="t"/>
          <a:lstStyle/>
          <a:p>
            <a:pPr algn="l" indent="0" marL="0">
              <a:buNone/>
            </a:pPr>
            <a:r>
              <a:rPr lang="en-US" sz="1050" spc="315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迷糊 · 憨厚 · 睡不够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4471"/>
            <a:ext cx="11011001" cy="37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spc="115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沉睡 </a:t>
            </a:r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b="1" spc="115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5000</a:t>
            </a:r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spc="115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年，唤醒来打工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698450" y="2256532"/>
            <a:ext cx="9067749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钥匙扣、冰箱贴、包挂、车挂等可爱的良渚小僵尸稻草人衍生品。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98450" y="2824014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image3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833539"/>
            <a:ext cx="2476500" cy="24765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359051" y="2824014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1" name="Image 1" descr="/Users/bot1/Documents/良渚IP授权介绍-重排版2026/assets/image38.jpe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76" y="2833539"/>
            <a:ext cx="2476500" cy="24765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019651" y="2824014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image41.jpe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76" y="2833539"/>
            <a:ext cx="2476500" cy="2476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680252" y="2824014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5" name="Image 3" descr="/Users/bot1/Documents/良渚IP授权介绍-重排版2026/assets/image42.jpe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77" y="2833539"/>
            <a:ext cx="2476500" cy="247650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855250" y="6105525"/>
            <a:ext cx="1671066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9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175850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良渚治愈 IP 系列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2574875" y="609600"/>
            <a:ext cx="1020431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HEALING IP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52500"/>
            <a:ext cx="4122408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良小鹿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（呦呦……）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524530" y="1178570"/>
            <a:ext cx="988400" cy="292001"/>
          </a:xfrm>
          <a:prstGeom prst="rect">
            <a:avLst/>
          </a:prstGeom>
          <a:noFill/>
          <a:ln/>
        </p:spPr>
        <p:txBody>
          <a:bodyPr wrap="square" lIns="0" tIns="0" rIns="0" bIns="101600" rtlCol="0" anchor="t"/>
          <a:lstStyle/>
          <a:p>
            <a:pPr algn="l" indent="0" marL="0">
              <a:buNone/>
            </a:pPr>
            <a:r>
              <a:rPr lang="en-US" sz="1050" spc="315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治愈 · 灵动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48271"/>
            <a:ext cx="9715500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不同的小鹿有自己的</a:t>
            </a:r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名字、个性标签、卡通形象</a:t>
            </a:r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。产品以公仔、文具、解压玩具、发饰为主。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98450" y="2190304"/>
            <a:ext cx="3555950" cy="35559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8" name="Image 0" descr="/Users/bot1/Documents/良渚IP授权介绍-重排版2026/assets/image4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199829"/>
            <a:ext cx="3536900" cy="35369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419451" y="2190304"/>
            <a:ext cx="7074098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0" name="Image 1" descr="/Users/bot1/Documents/良渚IP授权介绍-重排版2026/assets/pptx/p19-cups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976" y="2199829"/>
            <a:ext cx="7055048" cy="16764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419451" y="4050804"/>
            <a:ext cx="3454450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2" name="Image 2" descr="/Users/bot1/Documents/良渚IP授权介绍-重排版2026/assets/pptx/p19-clip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976" y="4060329"/>
            <a:ext cx="3435400" cy="16764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38951" y="4050804"/>
            <a:ext cx="3454598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4" name="Image 3" descr="/Users/bot1/Documents/良渚IP授权介绍-重排版2026/assets/pptx/p19-badge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76" y="4060329"/>
            <a:ext cx="3435548" cy="16764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855250" y="6105525"/>
            <a:ext cx="1671066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9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104396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目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录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497443" y="886420"/>
            <a:ext cx="1016029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CONTENTS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10795099" cy="12650"/>
          </a:xfrm>
          <a:prstGeom prst="rect">
            <a:avLst/>
          </a:prstGeom>
          <a:solidFill>
            <a:srgbClr val="302F2E">
              <a:alpha val="14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98450" y="2757934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98450" y="1965722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壹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1676251" y="2005459"/>
            <a:ext cx="2527852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良渚的文明坐标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676251" y="2370534"/>
            <a:ext cx="2527852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CIVILIZATION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698450" y="3783509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98450" y="299129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贰</a:t>
            </a:r>
            <a:endParaRPr lang="en-US" sz="4400" dirty="0"/>
          </a:p>
        </p:txBody>
      </p:sp>
      <p:sp>
        <p:nvSpPr>
          <p:cNvPr id="11" name="Text 9"/>
          <p:cNvSpPr/>
          <p:nvPr/>
        </p:nvSpPr>
        <p:spPr>
          <a:xfrm>
            <a:off x="1676251" y="3031034"/>
            <a:ext cx="1842909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内核价值引擎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676251" y="3396109"/>
            <a:ext cx="184290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CORE VALUE ENGINE</a:t>
            </a:r>
            <a:endParaRPr lang="en-US" sz="850" dirty="0"/>
          </a:p>
        </p:txBody>
      </p:sp>
      <p:sp>
        <p:nvSpPr>
          <p:cNvPr id="13" name="Shape 11"/>
          <p:cNvSpPr/>
          <p:nvPr/>
        </p:nvSpPr>
        <p:spPr>
          <a:xfrm>
            <a:off x="698450" y="4809083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98450" y="4016871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叁</a:t>
            </a:r>
            <a:endParaRPr lang="en-US" sz="4400" dirty="0"/>
          </a:p>
        </p:txBody>
      </p:sp>
      <p:sp>
        <p:nvSpPr>
          <p:cNvPr id="15" name="Text 13"/>
          <p:cNvSpPr/>
          <p:nvPr/>
        </p:nvSpPr>
        <p:spPr>
          <a:xfrm>
            <a:off x="1676251" y="4056608"/>
            <a:ext cx="1913954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的赋能场景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1676251" y="4421684"/>
            <a:ext cx="1913954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EMPOWERMENT SCENARIOS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698450" y="504244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肆</a:t>
            </a:r>
            <a:endParaRPr lang="en-US" sz="4400" dirty="0"/>
          </a:p>
        </p:txBody>
      </p:sp>
      <p:sp>
        <p:nvSpPr>
          <p:cNvPr id="18" name="Text 16"/>
          <p:cNvSpPr/>
          <p:nvPr/>
        </p:nvSpPr>
        <p:spPr>
          <a:xfrm>
            <a:off x="1676251" y="5082183"/>
            <a:ext cx="1640857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合作案例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676251" y="5447258"/>
            <a:ext cx="164085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COLLABORATION CASES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6540401" y="2757934"/>
            <a:ext cx="4953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40401" y="1965722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伍</a:t>
            </a:r>
            <a:endParaRPr lang="en-US" sz="4400" dirty="0"/>
          </a:p>
        </p:txBody>
      </p:sp>
      <p:sp>
        <p:nvSpPr>
          <p:cNvPr id="22" name="Text 20"/>
          <p:cNvSpPr/>
          <p:nvPr/>
        </p:nvSpPr>
        <p:spPr>
          <a:xfrm>
            <a:off x="7518202" y="2005459"/>
            <a:ext cx="158013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产品示意参考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7518202" y="2370534"/>
            <a:ext cx="158013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PRODUCT REFERENCES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6540401" y="3783509"/>
            <a:ext cx="4953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540401" y="299129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陆</a:t>
            </a:r>
            <a:endParaRPr lang="en-US" sz="4400" dirty="0"/>
          </a:p>
        </p:txBody>
      </p:sp>
      <p:sp>
        <p:nvSpPr>
          <p:cNvPr id="26" name="Text 24"/>
          <p:cNvSpPr/>
          <p:nvPr/>
        </p:nvSpPr>
        <p:spPr>
          <a:xfrm>
            <a:off x="7518202" y="3031034"/>
            <a:ext cx="1553721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合作模式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7518202" y="3396109"/>
            <a:ext cx="155372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PARTNERSHIP MODELS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6540401" y="4016871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柒</a:t>
            </a:r>
            <a:endParaRPr lang="en-US" sz="4400" dirty="0"/>
          </a:p>
        </p:txBody>
      </p:sp>
      <p:sp>
        <p:nvSpPr>
          <p:cNvPr id="29" name="Text 27"/>
          <p:cNvSpPr/>
          <p:nvPr/>
        </p:nvSpPr>
        <p:spPr>
          <a:xfrm>
            <a:off x="7518202" y="4056608"/>
            <a:ext cx="1007376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联系方式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7518202" y="4421684"/>
            <a:ext cx="100737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CONTACT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32" name="Text 30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295400" cy="292001"/>
          </a:xfrm>
          <a:prstGeom prst="rect">
            <a:avLst/>
          </a:prstGeom>
          <a:noFill/>
          <a:ln w="9525">
            <a:solidFill>
              <a:srgbClr val="BD8537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50850" y="622250"/>
            <a:ext cx="1230529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关键词 叁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2120801" y="647700"/>
            <a:ext cx="3108960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>
                    <a:alpha val="8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KEYWORD THREE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66800"/>
            <a:ext cx="777240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神秘的东方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「符号」及图腾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8643720" y="1396901"/>
            <a:ext cx="284982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SYMBOL &amp; TOTEM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98450" y="1955750"/>
            <a:ext cx="46634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80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Z 世代的上古超级符号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98450" y="237485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98450" y="2565350"/>
            <a:ext cx="4663440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神人兽面纹、鸟立高台、十二个神秘刻符……这些符号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F7F6F2">
                    <a:alpha val="92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至今未被完全破译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，构成了一套充满力量感、信仰感和次元感的超级图腾体系。它「不明觉厉」，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F7F6F2">
                    <a:alpha val="92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天生就酷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98450" y="4089350"/>
            <a:ext cx="4572000" cy="12650"/>
          </a:xfrm>
          <a:prstGeom prst="rect">
            <a:avLst/>
          </a:prstGeom>
          <a:solidFill>
            <a:srgbClr val="F7F6F2">
              <a:alpha val="1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98450" y="4317950"/>
            <a:ext cx="4663440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它是年轻人渴望佩戴的</a:t>
            </a:r>
            <a:pPr algn="l" indent="0" marL="0">
              <a:lnSpc>
                <a:spcPts val="2550"/>
              </a:lnSpc>
              <a:buNone/>
            </a:pPr>
            <a:r>
              <a:rPr lang="en-US" sz="15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「信仰」</a:t>
            </a:r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，</a:t>
            </a:r>
            <a:endParaRPr lang="en-US" sz="150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愿意分享的</a:t>
            </a:r>
            <a:endParaRPr lang="en-US" sz="150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「身份徽章」</a:t>
            </a:r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500" dirty="0"/>
          </a:p>
        </p:txBody>
      </p:sp>
      <p:pic>
        <p:nvPicPr>
          <p:cNvPr id="12" name="Image 0" descr="/Users/bot1/Documents/良渚IP授权介绍-重排版2026/assets/pptx/p20-visua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6900" y="2019300"/>
            <a:ext cx="5816501" cy="375910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4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162050" cy="330101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60375" y="618976"/>
            <a:ext cx="893826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关键词 肆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1987451" y="661839"/>
            <a:ext cx="1368823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KEYWORD FOUR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79302"/>
            <a:ext cx="65402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史前时代的系统工程与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极致匠心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909125" y="1356122"/>
            <a:ext cx="1616113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CRAFTSMANSHIP</a:t>
            </a:r>
            <a:endParaRPr lang="en-US" sz="1050" dirty="0"/>
          </a:p>
        </p:txBody>
      </p:sp>
      <p:pic>
        <p:nvPicPr>
          <p:cNvPr id="7" name="Image 0" descr="/Users/bot1/Documents/良渚IP授权介绍-重排版2026/assets/pptx/p21-aeria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1838623"/>
            <a:ext cx="3555950" cy="18160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98450" y="3410248"/>
            <a:ext cx="1839813" cy="244376"/>
          </a:xfrm>
          <a:prstGeom prst="rect">
            <a:avLst/>
          </a:prstGeom>
          <a:solidFill>
            <a:srgbClr val="302F2E">
              <a:alpha val="7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812750" y="3460998"/>
            <a:ext cx="16434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144" kern="0" dirty="0">
                <a:solidFill>
                  <a:srgbClr val="F7F6F2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良渚古城外围水利系统 · 航拍</a:t>
            </a:r>
            <a:endParaRPr lang="en-US" sz="800" dirty="0"/>
          </a:p>
        </p:txBody>
      </p:sp>
      <p:pic>
        <p:nvPicPr>
          <p:cNvPr id="10" name="Image 1" descr="/Users/bot1/Documents/良渚IP授权介绍-重排版2026/assets/pptx/p21-terrain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50" y="3794224"/>
            <a:ext cx="3555950" cy="18160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8450" y="5365849"/>
            <a:ext cx="1720007" cy="244376"/>
          </a:xfrm>
          <a:prstGeom prst="rect">
            <a:avLst/>
          </a:prstGeom>
          <a:solidFill>
            <a:srgbClr val="302F2E">
              <a:alpha val="7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812750" y="5416600"/>
            <a:ext cx="152123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144" kern="0" dirty="0">
                <a:solidFill>
                  <a:srgbClr val="F7F6F2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外围水利系统 · 地形复原图</a:t>
            </a:r>
            <a:endParaRPr lang="en-US" sz="800" dirty="0"/>
          </a:p>
        </p:txBody>
      </p:sp>
      <p:sp>
        <p:nvSpPr>
          <p:cNvPr id="13" name="Text 9"/>
          <p:cNvSpPr/>
          <p:nvPr/>
        </p:nvSpPr>
        <p:spPr>
          <a:xfrm>
            <a:off x="4635401" y="1838623"/>
            <a:ext cx="6995312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14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人类智慧的「高精尖原型」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4635401" y="2225873"/>
            <a:ext cx="6995312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庞大复杂的水利系统，代表了 </a:t>
            </a:r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5000 年前人类工程智慧的最高成就</a:t>
            </a:r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4635401" y="2566243"/>
            <a:ext cx="6995312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在没有金属工具的时代，凭骨器与解玉砂完成的玉器微雕，是极致匠心与「尖端工艺」的史前典范。这是属于全人类的、关于</a:t>
            </a:r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「探索」与「精准」</a:t>
            </a:r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的硬核精神源头。</a:t>
            </a:r>
            <a:endParaRPr lang="en-US" sz="1100" dirty="0"/>
          </a:p>
        </p:txBody>
      </p:sp>
      <p:sp>
        <p:nvSpPr>
          <p:cNvPr id="16" name="Shape 12"/>
          <p:cNvSpPr/>
          <p:nvPr/>
        </p:nvSpPr>
        <p:spPr>
          <a:xfrm>
            <a:off x="4635401" y="3251746"/>
            <a:ext cx="6858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4635401" y="4023122"/>
            <a:ext cx="6858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4635401" y="3396109"/>
            <a:ext cx="2174602" cy="482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800" b="1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1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</a:t>
            </a:r>
            <a:pPr algn="l" indent="0" marL="0">
              <a:buNone/>
            </a:pPr>
            <a:r>
              <a:rPr lang="en-US" sz="1300" b="1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毫米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</a:t>
            </a:r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/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</a:t>
            </a:r>
            <a:pPr algn="l" indent="0" marL="0">
              <a:buNone/>
            </a:pPr>
            <a:r>
              <a:rPr lang="en-US" sz="3800" b="1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4-5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</a:t>
            </a:r>
            <a:pPr algn="l" indent="0" marL="0">
              <a:buNone/>
            </a:pPr>
            <a:r>
              <a:rPr lang="en-US" sz="1300" b="1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条阴线</a:t>
            </a:r>
            <a:endParaRPr lang="en-US" sz="1200" dirty="0"/>
          </a:p>
        </p:txBody>
      </p:sp>
      <p:sp>
        <p:nvSpPr>
          <p:cNvPr id="19" name="Text 15"/>
          <p:cNvSpPr/>
          <p:nvPr/>
        </p:nvSpPr>
        <p:spPr>
          <a:xfrm>
            <a:off x="7021264" y="3444329"/>
            <a:ext cx="1813459" cy="386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20"/>
              </a:lnSpc>
              <a:buNone/>
            </a:pPr>
            <a:r>
              <a:rPr lang="en-US" sz="9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玉器纹饰的雕刻精度——肉眼几乎不可辨识的史前微雕</a:t>
            </a:r>
            <a:endParaRPr lang="en-US" sz="950" dirty="0"/>
          </a:p>
        </p:txBody>
      </p:sp>
      <p:sp>
        <p:nvSpPr>
          <p:cNvPr id="20" name="Shape 16"/>
          <p:cNvSpPr/>
          <p:nvPr/>
        </p:nvSpPr>
        <p:spPr>
          <a:xfrm>
            <a:off x="4635401" y="4253210"/>
            <a:ext cx="3276600" cy="0"/>
          </a:xfrm>
          <a:prstGeom prst="line">
            <a:avLst/>
          </a:prstGeom>
          <a:noFill/>
          <a:ln w="19050">
            <a:solidFill>
              <a:srgbClr val="58695D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4635401" y="4377035"/>
            <a:ext cx="334213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b="1" spc="46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为科技 / 汽车 / 精密制造品牌</a:t>
            </a:r>
            <a:endParaRPr lang="en-US" sz="1150" dirty="0"/>
          </a:p>
        </p:txBody>
      </p:sp>
      <p:sp>
        <p:nvSpPr>
          <p:cNvPr id="22" name="Text 18"/>
          <p:cNvSpPr/>
          <p:nvPr/>
        </p:nvSpPr>
        <p:spPr>
          <a:xfrm>
            <a:off x="4635401" y="4653260"/>
            <a:ext cx="3342132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提供「探索、创造、极致精准」的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硬核精神背书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，链接人类对未知和工艺极限的永恒追求。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8216801" y="4253210"/>
            <a:ext cx="3276749" cy="0"/>
          </a:xfrm>
          <a:prstGeom prst="line">
            <a:avLst/>
          </a:prstGeom>
          <a:noFill/>
          <a:ln w="19050">
            <a:solidFill>
              <a:srgbClr val="58695D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8216801" y="4377035"/>
            <a:ext cx="3342284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b="1" spc="46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为教育 / 内容平台</a:t>
            </a:r>
            <a:endParaRPr lang="en-US" sz="1150" dirty="0"/>
          </a:p>
        </p:txBody>
      </p:sp>
      <p:sp>
        <p:nvSpPr>
          <p:cNvPr id="25" name="Text 21"/>
          <p:cNvSpPr/>
          <p:nvPr/>
        </p:nvSpPr>
        <p:spPr>
          <a:xfrm>
            <a:off x="8216801" y="4653260"/>
            <a:ext cx="3342284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提供关于「专注力」「系统工程」的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最早案例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，是极致的知识内容素材。</a:t>
            </a:r>
            <a:endParaRPr lang="en-US" sz="1000" dirty="0"/>
          </a:p>
        </p:txBody>
      </p:sp>
      <p:sp>
        <p:nvSpPr>
          <p:cNvPr id="26" name="Text 22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7" name="Text 23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162050" cy="330101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60375" y="618976"/>
            <a:ext cx="893826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关键词 伍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1987451" y="661839"/>
            <a:ext cx="1303850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KEYWORD FIVE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79302"/>
            <a:ext cx="6998196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一整套属于东方的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色彩与材质体系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772055" y="1356122"/>
            <a:ext cx="1755925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EASTERN PALETTE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707975" y="1775073"/>
            <a:ext cx="0" cy="514350"/>
          </a:xfrm>
          <a:prstGeom prst="line">
            <a:avLst/>
          </a:prstGeom>
          <a:noFill/>
          <a:ln w="19050">
            <a:solidFill>
              <a:srgbClr val="BD853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9900" y="1775073"/>
            <a:ext cx="1322219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25"/>
              </a:lnSpc>
              <a:buNone/>
            </a:pPr>
            <a:r>
              <a:rPr lang="en-US" sz="1350" spc="10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永不枯竭的</a:t>
            </a:r>
            <a:endParaRPr lang="en-US" sz="1350" dirty="0"/>
          </a:p>
          <a:p>
            <a:pPr algn="l" indent="0" marL="0">
              <a:lnSpc>
                <a:spcPts val="2025"/>
              </a:lnSpc>
              <a:buNone/>
            </a:pPr>
            <a:r>
              <a:rPr lang="en-US" sz="1350" spc="10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「创作素材库」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2547193" y="1775073"/>
            <a:ext cx="6995160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五千年的积淀，为我们留下了一个可直接取用的美学宝库。这里有独特的色彩体系：</a:t>
            </a:r>
            <a:pPr algn="l" indent="0" marL="0">
              <a:lnSpc>
                <a:spcPts val="1881"/>
              </a:lnSpc>
              <a:buNone/>
            </a:pPr>
            <a:r>
              <a:rPr lang="en-US" sz="1075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璧青、鸡骨白、抱玉朱、炭稻黑</a:t>
            </a:r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；有温润的玉石与古拙的黑陶。它们是一座开放的、可持续挖掘的创作富矿，适配从</a:t>
            </a:r>
            <a:pPr algn="l" indent="0" marL="0">
              <a:lnSpc>
                <a:spcPts val="1881"/>
              </a:lnSpc>
              <a:buNone/>
            </a:pPr>
            <a:r>
              <a:rPr lang="en-US" sz="1075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顶级奢侈品到日常快消品</a:t>
            </a:r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的全品类设计需求。</a:t>
            </a:r>
            <a:endParaRPr lang="en-US" sz="1075" dirty="0"/>
          </a:p>
        </p:txBody>
      </p:sp>
      <p:sp>
        <p:nvSpPr>
          <p:cNvPr id="10" name="Text 8"/>
          <p:cNvSpPr/>
          <p:nvPr/>
        </p:nvSpPr>
        <p:spPr>
          <a:xfrm>
            <a:off x="698450" y="2770584"/>
            <a:ext cx="1269206" cy="228600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 rot="5400000">
            <a:off x="1024384" y="2736652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玉沁黄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825401" y="4603849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#BD8537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189 133 55</a:t>
            </a:r>
            <a:endParaRPr lang="en-US" sz="725" dirty="0"/>
          </a:p>
        </p:txBody>
      </p:sp>
      <p:sp>
        <p:nvSpPr>
          <p:cNvPr id="13" name="Text 11"/>
          <p:cNvSpPr/>
          <p:nvPr/>
        </p:nvSpPr>
        <p:spPr>
          <a:xfrm>
            <a:off x="2056507" y="2770584"/>
            <a:ext cx="1269355" cy="228600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 rot="5400000">
            <a:off x="2382515" y="2736577"/>
            <a:ext cx="629686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抱玉朱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2183457" y="4603849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#A94033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169 64 51</a:t>
            </a:r>
            <a:endParaRPr lang="en-US" sz="725" dirty="0"/>
          </a:p>
        </p:txBody>
      </p:sp>
      <p:sp>
        <p:nvSpPr>
          <p:cNvPr id="16" name="Text 14"/>
          <p:cNvSpPr/>
          <p:nvPr/>
        </p:nvSpPr>
        <p:spPr>
          <a:xfrm>
            <a:off x="3414713" y="2770584"/>
            <a:ext cx="1269206" cy="2286000"/>
          </a:xfrm>
          <a:prstGeom prst="rect">
            <a:avLst/>
          </a:prstGeom>
          <a:solidFill>
            <a:srgbClr val="A19D90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 rot="5400000">
            <a:off x="3843561" y="2633737"/>
            <a:ext cx="419740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雾灰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541663" y="4603849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#A19D90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161 157 144</a:t>
            </a:r>
            <a:endParaRPr lang="en-US" sz="725" dirty="0"/>
          </a:p>
        </p:txBody>
      </p:sp>
      <p:sp>
        <p:nvSpPr>
          <p:cNvPr id="19" name="Text 17"/>
          <p:cNvSpPr/>
          <p:nvPr/>
        </p:nvSpPr>
        <p:spPr>
          <a:xfrm>
            <a:off x="4772769" y="2770584"/>
            <a:ext cx="1269355" cy="2286000"/>
          </a:xfrm>
          <a:prstGeom prst="rect">
            <a:avLst/>
          </a:prstGeom>
          <a:solidFill>
            <a:srgbClr val="58695D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 rot="5400000">
            <a:off x="5201692" y="2633663"/>
            <a:ext cx="419740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璧青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4899720" y="4603849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#58695D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88 105 93</a:t>
            </a:r>
            <a:endParaRPr lang="en-US" sz="725" dirty="0"/>
          </a:p>
        </p:txBody>
      </p:sp>
      <p:sp>
        <p:nvSpPr>
          <p:cNvPr id="22" name="Text 20"/>
          <p:cNvSpPr/>
          <p:nvPr/>
        </p:nvSpPr>
        <p:spPr>
          <a:xfrm>
            <a:off x="6130975" y="2770584"/>
            <a:ext cx="1269206" cy="2286000"/>
          </a:xfrm>
          <a:prstGeom prst="rect">
            <a:avLst/>
          </a:prstGeom>
          <a:solidFill>
            <a:srgbClr val="302F2E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 rot="5400000">
            <a:off x="6456908" y="2736652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炭稻黑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6257925" y="4603849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#302F2E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48 47 46</a:t>
            </a:r>
            <a:endParaRPr lang="en-US" sz="725" dirty="0"/>
          </a:p>
        </p:txBody>
      </p:sp>
      <p:sp>
        <p:nvSpPr>
          <p:cNvPr id="25" name="Text 23"/>
          <p:cNvSpPr/>
          <p:nvPr/>
        </p:nvSpPr>
        <p:spPr>
          <a:xfrm>
            <a:off x="7489031" y="2770584"/>
            <a:ext cx="1269355" cy="2286000"/>
          </a:xfrm>
          <a:prstGeom prst="rect">
            <a:avLst/>
          </a:prstGeom>
          <a:solidFill>
            <a:srgbClr val="DDCCAC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 rot="5400000">
            <a:off x="7917954" y="2633663"/>
            <a:ext cx="419740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琮黄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7615982" y="4603849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#DDCCAC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221 204 172</a:t>
            </a:r>
            <a:endParaRPr lang="en-US" sz="725" dirty="0"/>
          </a:p>
        </p:txBody>
      </p:sp>
      <p:sp>
        <p:nvSpPr>
          <p:cNvPr id="28" name="Text 26"/>
          <p:cNvSpPr/>
          <p:nvPr/>
        </p:nvSpPr>
        <p:spPr>
          <a:xfrm>
            <a:off x="8847237" y="2770584"/>
            <a:ext cx="1269206" cy="2286000"/>
          </a:xfrm>
          <a:prstGeom prst="rect">
            <a:avLst/>
          </a:prstGeom>
          <a:solidFill>
            <a:srgbClr val="D8CBC0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9" name="Text 27"/>
          <p:cNvSpPr/>
          <p:nvPr/>
        </p:nvSpPr>
        <p:spPr>
          <a:xfrm rot="5400000">
            <a:off x="9173170" y="2736652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泥陶粉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8974187" y="4603849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#D8CBC0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216 203 192</a:t>
            </a:r>
            <a:endParaRPr lang="en-US" sz="725" dirty="0"/>
          </a:p>
        </p:txBody>
      </p:sp>
      <p:sp>
        <p:nvSpPr>
          <p:cNvPr id="31" name="Text 29"/>
          <p:cNvSpPr/>
          <p:nvPr/>
        </p:nvSpPr>
        <p:spPr>
          <a:xfrm>
            <a:off x="10205293" y="2770584"/>
            <a:ext cx="1288256" cy="2286000"/>
          </a:xfrm>
          <a:prstGeom prst="rect">
            <a:avLst/>
          </a:prstGeom>
          <a:solidFill>
            <a:srgbClr val="F7F6F2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2" name="Text 30"/>
          <p:cNvSpPr/>
          <p:nvPr/>
        </p:nvSpPr>
        <p:spPr>
          <a:xfrm rot="5400000">
            <a:off x="10540752" y="2746177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鸡骨白</a:t>
            </a:r>
            <a:endParaRPr lang="en-US" sz="1500" dirty="0"/>
          </a:p>
        </p:txBody>
      </p:sp>
      <p:sp>
        <p:nvSpPr>
          <p:cNvPr id="33" name="Text 31"/>
          <p:cNvSpPr/>
          <p:nvPr/>
        </p:nvSpPr>
        <p:spPr>
          <a:xfrm>
            <a:off x="10341769" y="4594324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#F7F6F2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RGB 247 246 242</a:t>
            </a:r>
            <a:endParaRPr lang="en-US" sz="725" dirty="0"/>
          </a:p>
        </p:txBody>
      </p:sp>
      <p:sp>
        <p:nvSpPr>
          <p:cNvPr id="34" name="Text 32"/>
          <p:cNvSpPr/>
          <p:nvPr/>
        </p:nvSpPr>
        <p:spPr>
          <a:xfrm>
            <a:off x="698450" y="5272385"/>
            <a:ext cx="11011001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950" spc="133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良渚八色 · 取自玉器、陶器、漆器与稻作大地的原生色谱</a:t>
            </a:r>
            <a:endParaRPr lang="en-US" sz="950" dirty="0"/>
          </a:p>
        </p:txBody>
      </p:sp>
      <p:sp>
        <p:nvSpPr>
          <p:cNvPr id="35" name="Text 33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287594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色彩系统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058549" y="886420"/>
            <a:ext cx="1463701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COLOR SYSTEM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483221"/>
            <a:ext cx="2246709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1100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组</a:t>
            </a:r>
            <a:endParaRPr lang="en-US" sz="5200" dirty="0"/>
          </a:p>
        </p:txBody>
      </p:sp>
      <p:sp>
        <p:nvSpPr>
          <p:cNvPr id="5" name="Text 3"/>
          <p:cNvSpPr/>
          <p:nvPr/>
        </p:nvSpPr>
        <p:spPr>
          <a:xfrm>
            <a:off x="698450" y="2257871"/>
            <a:ext cx="224670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色彩数据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185220" y="1483221"/>
            <a:ext cx="0" cy="974675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69332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396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种</a:t>
            </a:r>
            <a:endParaRPr lang="en-US" sz="5200" dirty="0"/>
          </a:p>
        </p:txBody>
      </p:sp>
      <p:sp>
        <p:nvSpPr>
          <p:cNvPr id="8" name="Text 6"/>
          <p:cNvSpPr/>
          <p:nvPr/>
        </p:nvSpPr>
        <p:spPr>
          <a:xfrm>
            <a:off x="3469332" y="2257871"/>
            <a:ext cx="224686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良渚特有颜色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5956250" y="1483221"/>
            <a:ext cx="0" cy="974675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40363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39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个</a:t>
            </a:r>
            <a:endParaRPr lang="en-US" sz="5200" dirty="0"/>
          </a:p>
        </p:txBody>
      </p:sp>
      <p:sp>
        <p:nvSpPr>
          <p:cNvPr id="11" name="Text 9"/>
          <p:cNvSpPr/>
          <p:nvPr/>
        </p:nvSpPr>
        <p:spPr>
          <a:xfrm>
            <a:off x="6240363" y="2257871"/>
            <a:ext cx="224686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良渚原创色名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8727281" y="1483221"/>
            <a:ext cx="0" cy="974675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011394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8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大</a:t>
            </a:r>
            <a:endParaRPr lang="en-US" sz="5200" dirty="0"/>
          </a:p>
        </p:txBody>
      </p:sp>
      <p:sp>
        <p:nvSpPr>
          <p:cNvPr id="14" name="Text 12"/>
          <p:cNvSpPr/>
          <p:nvPr/>
        </p:nvSpPr>
        <p:spPr>
          <a:xfrm>
            <a:off x="9011394" y="2257871"/>
            <a:ext cx="224686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良渚核心色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698450" y="2873722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3048298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8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科学研究方法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98450" y="3397448"/>
            <a:ext cx="5298287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通过光谱分析、色彩测量等科学手段，从良渚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玉器、陶器、漆器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等文物中提取色彩数据，建立完整的良渚色彩体系。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98450" y="4016871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809476" y="4064496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光谱分析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1480245" y="4016871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591270" y="4064496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色彩测量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2262039" y="4016871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2373064" y="4064496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文物取样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6299150" y="2873722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299150" y="3048298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8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良渚色彩数据包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6299150" y="3397448"/>
            <a:ext cx="5298287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收录 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800 余张实物配图、1100 余组色彩数据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，RGB / CMYK / HEX 三值齐备，可直接导入设计软件。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6299150" y="4016871"/>
            <a:ext cx="824061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6410176" y="4064496"/>
            <a:ext cx="6140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800+ 配图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7199412" y="4016871"/>
            <a:ext cx="1065907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7310438" y="4064496"/>
            <a:ext cx="86073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300+ 专属色卡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698450" y="4727972"/>
            <a:ext cx="355550" cy="126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2" name="Text 30"/>
          <p:cNvSpPr/>
          <p:nvPr/>
        </p:nvSpPr>
        <p:spPr>
          <a:xfrm>
            <a:off x="1206401" y="4620071"/>
            <a:ext cx="48188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7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良渚色彩体系基因库已建立发布，为文创开发提供色彩支持。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34" name="Text 3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叁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THREE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IP 的赋能场景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5839775" cy="472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20"/>
              </a:lnSpc>
              <a:buNone/>
            </a:pPr>
            <a:r>
              <a:rPr lang="en-US" sz="3100" spc="12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All in · </a:t>
            </a:r>
            <a:pPr algn="l" indent="0" marL="0">
              <a:lnSpc>
                <a:spcPts val="3720"/>
              </a:lnSpc>
              <a:buNone/>
            </a:pPr>
            <a:r>
              <a:rPr lang="en-US" sz="3100" b="1" spc="124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独一无二的品牌体验场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0221664" y="777180"/>
            <a:ext cx="1297323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SPACE USAGE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243905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380381"/>
            <a:ext cx="5298287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良渚博物院 </a:t>
            </a:r>
            <a:pPr algn="l" indent="0" marL="0">
              <a:buNone/>
            </a:pPr>
            <a:r>
              <a:rPr lang="en-US" sz="900" b="1" spc="54" kern="0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建筑大师大卫·奇普菲尔德设计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98450" y="1694706"/>
            <a:ext cx="5298287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高端 VIP 导览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品牌沙龙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小型静态展览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联名产品首发专区</a:t>
            </a:r>
            <a:endParaRPr lang="en-US" sz="975" dirty="0"/>
          </a:p>
        </p:txBody>
      </p:sp>
      <p:sp>
        <p:nvSpPr>
          <p:cNvPr id="7" name="Shape 5"/>
          <p:cNvSpPr/>
          <p:nvPr/>
        </p:nvSpPr>
        <p:spPr>
          <a:xfrm>
            <a:off x="6299150" y="1243905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299150" y="1380381"/>
            <a:ext cx="5298287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良渚古城遗址公园 </a:t>
            </a:r>
            <a:pPr algn="l" indent="0" marL="0">
              <a:buNone/>
            </a:pPr>
            <a:r>
              <a:rPr lang="en-US" sz="900" b="1" spc="54" kern="0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涵盖遗址、稻田、水系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299150" y="1694706"/>
            <a:ext cx="5298287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大型户外艺术装置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沉浸式品牌体验活动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年度盛典、新品发布会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跑步赛事</a:t>
            </a:r>
            <a:endParaRPr lang="en-US" sz="975" dirty="0"/>
          </a:p>
        </p:txBody>
      </p:sp>
      <p:pic>
        <p:nvPicPr>
          <p:cNvPr id="10" name="Image 0" descr="/Users/bot1/Documents/良渚IP授权介绍-重排版2026/assets/pptx/p25-hal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2133749"/>
            <a:ext cx="2541538" cy="142875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98450" y="3625900"/>
            <a:ext cx="1171932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 · 多功能厅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011388" y="3635425"/>
            <a:ext cx="2331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50 人</a:t>
            </a:r>
            <a:endParaRPr lang="en-US" sz="800" dirty="0"/>
          </a:p>
        </p:txBody>
      </p:sp>
      <p:pic>
        <p:nvPicPr>
          <p:cNvPr id="13" name="Image 1" descr="/Users/bot1/Documents/良渚IP授权介绍-重排版2026/assets/pptx/p25-fanshan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38" y="2133749"/>
            <a:ext cx="2541687" cy="14287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449538" y="3625900"/>
            <a:ext cx="1171932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遗址公园 · 反山生活馆</a:t>
            </a:r>
            <a:endParaRPr lang="en-US" sz="850" dirty="0"/>
          </a:p>
        </p:txBody>
      </p:sp>
      <p:sp>
        <p:nvSpPr>
          <p:cNvPr id="15" name="Text 11"/>
          <p:cNvSpPr/>
          <p:nvPr/>
        </p:nvSpPr>
        <p:spPr>
          <a:xfrm>
            <a:off x="5762625" y="3635425"/>
            <a:ext cx="2331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15 人</a:t>
            </a:r>
            <a:endParaRPr lang="en-US" sz="800" dirty="0"/>
          </a:p>
        </p:txBody>
      </p:sp>
      <p:pic>
        <p:nvPicPr>
          <p:cNvPr id="16" name="Image 2" descr="/Users/bot1/Documents/良渚IP授权介绍-重排版2026/assets/pptx/p25-yichuang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133749"/>
            <a:ext cx="2541538" cy="142875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200775" y="3625900"/>
            <a:ext cx="96638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良渚艺创园 5000+</a:t>
            </a:r>
            <a:endParaRPr lang="en-US" sz="850" dirty="0"/>
          </a:p>
        </p:txBody>
      </p:sp>
      <p:sp>
        <p:nvSpPr>
          <p:cNvPr id="18" name="Text 13"/>
          <p:cNvSpPr/>
          <p:nvPr/>
        </p:nvSpPr>
        <p:spPr>
          <a:xfrm>
            <a:off x="8462963" y="3635425"/>
            <a:ext cx="28493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200 人</a:t>
            </a:r>
            <a:endParaRPr lang="en-US" sz="800" dirty="0"/>
          </a:p>
        </p:txBody>
      </p:sp>
      <p:pic>
        <p:nvPicPr>
          <p:cNvPr id="19" name="Image 3" descr="/Users/bot1/Documents/良渚IP授权介绍-重排版2026/assets/pptx/p25-yanxue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863" y="2133749"/>
            <a:ext cx="2541687" cy="142875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951863" y="3625900"/>
            <a:ext cx="128639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遗址公园 · 国际研学中心</a:t>
            </a:r>
            <a:endParaRPr lang="en-US" sz="850" dirty="0"/>
          </a:p>
        </p:txBody>
      </p:sp>
      <p:sp>
        <p:nvSpPr>
          <p:cNvPr id="21" name="Text 15"/>
          <p:cNvSpPr/>
          <p:nvPr/>
        </p:nvSpPr>
        <p:spPr>
          <a:xfrm>
            <a:off x="11214199" y="3635425"/>
            <a:ext cx="28493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200 人</a:t>
            </a:r>
            <a:endParaRPr lang="en-US" sz="800" dirty="0"/>
          </a:p>
        </p:txBody>
      </p:sp>
      <p:pic>
        <p:nvPicPr>
          <p:cNvPr id="22" name="Image 4" descr="/Users/bot1/Documents/良渚IP授权介绍-重排版2026/assets/pptx/p25-zhishan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50" y="3956000"/>
            <a:ext cx="2541538" cy="142875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98450" y="5448151"/>
            <a:ext cx="10574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遗址公园 · 雉山茶室</a:t>
            </a:r>
            <a:endParaRPr lang="en-US" sz="850" dirty="0"/>
          </a:p>
        </p:txBody>
      </p:sp>
      <p:sp>
        <p:nvSpPr>
          <p:cNvPr id="24" name="Text 17"/>
          <p:cNvSpPr/>
          <p:nvPr/>
        </p:nvSpPr>
        <p:spPr>
          <a:xfrm>
            <a:off x="3011388" y="5457676"/>
            <a:ext cx="2331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35 人</a:t>
            </a:r>
            <a:endParaRPr lang="en-US" sz="800" dirty="0"/>
          </a:p>
        </p:txBody>
      </p:sp>
      <p:pic>
        <p:nvPicPr>
          <p:cNvPr id="25" name="Image 5" descr="/Users/bot1/Documents/良渚IP授权介绍-重排版2026/assets/pptx/p25-dangqun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538" y="3956000"/>
            <a:ext cx="2541687" cy="142875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49538" y="5448151"/>
            <a:ext cx="128639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遗址公园 · 党群服务中心</a:t>
            </a:r>
            <a:endParaRPr lang="en-US" sz="850" dirty="0"/>
          </a:p>
        </p:txBody>
      </p:sp>
      <p:sp>
        <p:nvSpPr>
          <p:cNvPr id="27" name="Text 19"/>
          <p:cNvSpPr/>
          <p:nvPr/>
        </p:nvSpPr>
        <p:spPr>
          <a:xfrm>
            <a:off x="5762625" y="5457676"/>
            <a:ext cx="2331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25 人</a:t>
            </a:r>
            <a:endParaRPr lang="en-US" sz="800" dirty="0"/>
          </a:p>
        </p:txBody>
      </p:sp>
      <p:pic>
        <p:nvPicPr>
          <p:cNvPr id="28" name="Image 6" descr="/Users/bot1/Documents/良渚IP授权介绍-重排版2026/assets/pptx/p25-laohuling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775" y="3956000"/>
            <a:ext cx="2541538" cy="1428750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6200775" y="5448151"/>
            <a:ext cx="80137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老虎岭遗址公园</a:t>
            </a:r>
            <a:endParaRPr lang="en-US" sz="850" dirty="0"/>
          </a:p>
        </p:txBody>
      </p:sp>
      <p:sp>
        <p:nvSpPr>
          <p:cNvPr id="30" name="Text 21"/>
          <p:cNvSpPr/>
          <p:nvPr/>
        </p:nvSpPr>
        <p:spPr>
          <a:xfrm>
            <a:off x="8462963" y="5457676"/>
            <a:ext cx="28493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200 人</a:t>
            </a:r>
            <a:endParaRPr lang="en-US" sz="800" dirty="0"/>
          </a:p>
        </p:txBody>
      </p:sp>
      <p:pic>
        <p:nvPicPr>
          <p:cNvPr id="31" name="Image 7" descr="/Users/bot1/Documents/良渚IP授权介绍-重排版2026/assets/pptx/p25-xiaofeng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863" y="3956000"/>
            <a:ext cx="2541687" cy="1428750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8951863" y="5448151"/>
            <a:ext cx="1400854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 · 晓风文创空间</a:t>
            </a:r>
            <a:endParaRPr lang="en-US" sz="850" dirty="0"/>
          </a:p>
        </p:txBody>
      </p:sp>
      <p:sp>
        <p:nvSpPr>
          <p:cNvPr id="33" name="Text 23"/>
          <p:cNvSpPr/>
          <p:nvPr/>
        </p:nvSpPr>
        <p:spPr>
          <a:xfrm>
            <a:off x="11264950" y="5457676"/>
            <a:ext cx="233172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30 人</a:t>
            </a:r>
            <a:endParaRPr lang="en-US" sz="800" dirty="0"/>
          </a:p>
        </p:txBody>
      </p:sp>
      <p:sp>
        <p:nvSpPr>
          <p:cNvPr id="34" name="Text 24"/>
          <p:cNvSpPr/>
          <p:nvPr/>
        </p:nvSpPr>
        <p:spPr>
          <a:xfrm>
            <a:off x="698450" y="65405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3 · The Source Code of Five Thousand Years</a:t>
            </a:r>
            <a:endParaRPr lang="en-US" sz="800" dirty="0"/>
          </a:p>
        </p:txBody>
      </p:sp>
      <p:sp>
        <p:nvSpPr>
          <p:cNvPr id="35" name="Text 25"/>
          <p:cNvSpPr/>
          <p:nvPr/>
        </p:nvSpPr>
        <p:spPr>
          <a:xfrm>
            <a:off x="7607350" y="65119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的赋能场景</a:t>
            </a:r>
            <a:endParaRPr lang="en-US" sz="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6706124" cy="48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40"/>
              </a:lnSpc>
              <a:buNone/>
            </a:pPr>
            <a:r>
              <a:rPr lang="en-US" sz="3200" spc="12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全域权威媒体矩阵 × </a:t>
            </a:r>
            <a:pPr algn="l" indent="0" marL="0">
              <a:lnSpc>
                <a:spcPts val="3840"/>
              </a:lnSpc>
              <a:buNone/>
            </a:pPr>
            <a:r>
              <a:rPr lang="en-US" sz="3200" b="1" spc="128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销售渠道联动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929961" y="868710"/>
            <a:ext cx="1594860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ALL-IN SUPPORT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402110"/>
            <a:ext cx="89534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b="1" spc="12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媒体矩阵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690539" y="1487835"/>
            <a:ext cx="109496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spc="17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MEDIA MATRIX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698450" y="1840260"/>
            <a:ext cx="5536165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合作内容将获得良渚官方自媒体矩阵的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全域同步宣发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，精准触达对文化、历史、审美有高度兴趣的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高净值垂直人群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698450" y="2482900"/>
            <a:ext cx="685502" cy="26967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34926" y="2536775"/>
            <a:ext cx="420803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多平台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1472803" y="2482900"/>
            <a:ext cx="685502" cy="26967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609279" y="2536775"/>
            <a:ext cx="420803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高势能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2247156" y="2482900"/>
            <a:ext cx="822871" cy="26967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2383631" y="2536775"/>
            <a:ext cx="56091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权威背书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698450" y="3354139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98450" y="3050977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01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联名新品首发内容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698450" y="3769965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3466802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02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品牌探访纪录片、短视频共创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698450" y="4185791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98450" y="3882628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03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线上互动话题联合策划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98450" y="4298454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04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官方直播配合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967163" y="2943076"/>
            <a:ext cx="2158901" cy="2171402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0" descr="/Users/bot1/Documents/良渚IP授权介绍-重排版2026/assets/image8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5538" y="3041452"/>
            <a:ext cx="1981200" cy="1777901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4045916" y="4882753"/>
            <a:ext cx="2001393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spcBef>
                <a:spcPts val="500"/>
              </a:spcBef>
              <a:buNone/>
            </a:pPr>
            <a:r>
              <a:rPr lang="en-US" sz="750" spc="135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良渚官方新媒体矩阵</a:t>
            </a:r>
            <a:endParaRPr lang="en-US" sz="750" dirty="0"/>
          </a:p>
        </p:txBody>
      </p:sp>
      <p:sp>
        <p:nvSpPr>
          <p:cNvPr id="23" name="Shape 20"/>
          <p:cNvSpPr/>
          <p:nvPr/>
        </p:nvSpPr>
        <p:spPr>
          <a:xfrm>
            <a:off x="6702326" y="1402110"/>
            <a:ext cx="0" cy="4367957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7151489" y="1402110"/>
            <a:ext cx="895344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b="1" spc="12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销售渠道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8143577" y="1487835"/>
            <a:ext cx="126574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spc="17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SALES CHANNELS</a:t>
            </a:r>
            <a:endParaRPr lang="en-US" sz="850" dirty="0"/>
          </a:p>
        </p:txBody>
      </p:sp>
      <p:sp>
        <p:nvSpPr>
          <p:cNvPr id="26" name="Text 23"/>
          <p:cNvSpPr/>
          <p:nvPr/>
        </p:nvSpPr>
        <p:spPr>
          <a:xfrm>
            <a:off x="7151489" y="1916460"/>
            <a:ext cx="44289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260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线上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7151489" y="2221260"/>
            <a:ext cx="279350" cy="12650"/>
          </a:xfrm>
          <a:prstGeom prst="rect">
            <a:avLst/>
          </a:prstGeom>
          <a:solidFill>
            <a:srgbClr val="58695D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Shape 25"/>
          <p:cNvSpPr/>
          <p:nvPr/>
        </p:nvSpPr>
        <p:spPr>
          <a:xfrm>
            <a:off x="7151489" y="2743349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7151489" y="2411611"/>
            <a:ext cx="997053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良渚文化旗舰店</a:t>
            </a:r>
            <a:endParaRPr lang="en-US" sz="1100" dirty="0"/>
          </a:p>
        </p:txBody>
      </p:sp>
      <p:sp>
        <p:nvSpPr>
          <p:cNvPr id="30" name="Text 27"/>
          <p:cNvSpPr/>
          <p:nvPr/>
        </p:nvSpPr>
        <p:spPr>
          <a:xfrm>
            <a:off x="11256020" y="2449711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天猫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7151489" y="3206800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32" name="Text 29"/>
          <p:cNvSpPr/>
          <p:nvPr/>
        </p:nvSpPr>
        <p:spPr>
          <a:xfrm>
            <a:off x="7151489" y="2875062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良渚博物院旗舰店</a:t>
            </a:r>
            <a:endParaRPr lang="en-US" sz="1100" dirty="0"/>
          </a:p>
        </p:txBody>
      </p:sp>
      <p:sp>
        <p:nvSpPr>
          <p:cNvPr id="33" name="Text 30"/>
          <p:cNvSpPr/>
          <p:nvPr/>
        </p:nvSpPr>
        <p:spPr>
          <a:xfrm>
            <a:off x="11256020" y="2913162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淘宝</a:t>
            </a:r>
            <a:endParaRPr lang="en-US" sz="850" dirty="0"/>
          </a:p>
        </p:txBody>
      </p:sp>
      <p:sp>
        <p:nvSpPr>
          <p:cNvPr id="34" name="Text 31"/>
          <p:cNvSpPr/>
          <p:nvPr/>
        </p:nvSpPr>
        <p:spPr>
          <a:xfrm>
            <a:off x="7151489" y="3338513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良渚博物院旗舰店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11256020" y="3376613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京东</a:t>
            </a:r>
            <a:endParaRPr lang="en-US" sz="850" dirty="0"/>
          </a:p>
        </p:txBody>
      </p:sp>
      <p:sp>
        <p:nvSpPr>
          <p:cNvPr id="36" name="Text 33"/>
          <p:cNvSpPr/>
          <p:nvPr/>
        </p:nvSpPr>
        <p:spPr>
          <a:xfrm>
            <a:off x="7151489" y="4021038"/>
            <a:ext cx="44289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260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线下</a:t>
            </a:r>
            <a:endParaRPr lang="en-US" sz="1300" dirty="0"/>
          </a:p>
        </p:txBody>
      </p:sp>
      <p:sp>
        <p:nvSpPr>
          <p:cNvPr id="37" name="Text 34"/>
          <p:cNvSpPr/>
          <p:nvPr/>
        </p:nvSpPr>
        <p:spPr>
          <a:xfrm>
            <a:off x="7151489" y="4325838"/>
            <a:ext cx="2793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8" name="Shape 35"/>
          <p:cNvSpPr/>
          <p:nvPr/>
        </p:nvSpPr>
        <p:spPr>
          <a:xfrm>
            <a:off x="7151489" y="4847927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7151489" y="4516189"/>
            <a:ext cx="128199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良渚博物院文创商店</a:t>
            </a:r>
            <a:endParaRPr lang="en-US" sz="1100" dirty="0"/>
          </a:p>
        </p:txBody>
      </p:sp>
      <p:sp>
        <p:nvSpPr>
          <p:cNvPr id="40" name="Shape 37"/>
          <p:cNvSpPr/>
          <p:nvPr/>
        </p:nvSpPr>
        <p:spPr>
          <a:xfrm>
            <a:off x="7151489" y="5311378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7151489" y="4979640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良渚遗址文创商店</a:t>
            </a:r>
            <a:endParaRPr lang="en-US" sz="1100" dirty="0"/>
          </a:p>
        </p:txBody>
      </p:sp>
      <p:sp>
        <p:nvSpPr>
          <p:cNvPr id="42" name="Text 39"/>
          <p:cNvSpPr/>
          <p:nvPr/>
        </p:nvSpPr>
        <p:spPr>
          <a:xfrm>
            <a:off x="7151489" y="5443091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良渚鹿苑文创商店</a:t>
            </a:r>
            <a:endParaRPr lang="en-US" sz="1100" dirty="0"/>
          </a:p>
        </p:txBody>
      </p:sp>
      <p:sp>
        <p:nvSpPr>
          <p:cNvPr id="43" name="Text 4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3 · The Source Code of Five Thousand Years</a:t>
            </a:r>
            <a:endParaRPr lang="en-US" sz="800" dirty="0"/>
          </a:p>
        </p:txBody>
      </p:sp>
      <p:sp>
        <p:nvSpPr>
          <p:cNvPr id="44" name="Text 4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 的赋能场景</a:t>
            </a:r>
            <a:endParaRPr lang="en-US" sz="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肆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FOUR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合作案例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23399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39199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周大福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43158" y="1168896"/>
            <a:ext cx="765399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CASE 01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以周大福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高级珠宝线传承工艺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打造联名产品，重磅上线周大福品牌荟馆店，实现文化与产品的双「传承」概念营销。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98450" y="2839938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093839"/>
            <a:ext cx="848171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173164"/>
            <a:ext cx="56091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高级珠宝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1635472" y="3093839"/>
            <a:ext cx="710803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784598" y="3173164"/>
            <a:ext cx="420803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双传承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2435126" y="3093839"/>
            <a:ext cx="985689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2584252" y="3173164"/>
            <a:ext cx="70118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品牌荟馆店</a:t>
            </a:r>
            <a:endParaRPr lang="en-US" sz="950" dirty="0"/>
          </a:p>
        </p:txBody>
      </p:sp>
      <p:pic>
        <p:nvPicPr>
          <p:cNvPr id="14" name="Image 0" descr="/Users/bot1/Documents/良渚IP授权介绍-重排版2026/assets/pptx/p28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6898" cy="2793950"/>
          </a:xfrm>
          <a:prstGeom prst="rect">
            <a:avLst/>
          </a:prstGeom>
        </p:spPr>
      </p:pic>
      <p:pic>
        <p:nvPicPr>
          <p:cNvPr id="15" name="Image 1" descr="/Users/bot1/Documents/良渚IP授权介绍-重排版2026/assets/pptx/p28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6" name="Image 2" descr="/Users/bot1/Documents/良渚IP授权介绍-重排版2026/assets/pptx/p28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666" cy="1511201"/>
          </a:xfrm>
          <a:prstGeom prst="rect">
            <a:avLst/>
          </a:prstGeom>
        </p:spPr>
      </p:pic>
      <p:pic>
        <p:nvPicPr>
          <p:cNvPr id="17" name="Image 3" descr="/Users/bot1/Documents/良渚IP授权介绍-重排版2026/assets/pptx/p28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884" y="4597747"/>
            <a:ext cx="2277666" cy="151120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9" name="Text 13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23399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4378047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小糊涂仙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43158" y="1168896"/>
            <a:ext cx="765399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CASE 02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1050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围绕「产品 - 传播 - 体验」展开全面深度合作，打造</a:t>
            </a:r>
            <a:pPr algn="l" indent="0" marL="0">
              <a:lnSpc>
                <a:spcPts val="2070"/>
              </a:lnSpc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「文、旅、酒」三维融合</a:t>
            </a:r>
            <a:pPr algn="l" indent="0" marL="0">
              <a:lnSpc>
                <a:spcPts val="2070"/>
              </a:lnSpc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的文明溯源之旅。以文化+战略，联动文化 IP 资源、打造文化活动、推出文化产品，升级客户伙伴及消费者的品牌观感。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98450" y="3019574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248025"/>
            <a:ext cx="1302841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327350"/>
            <a:ext cx="1024682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产品-传播-体验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2090142" y="3248025"/>
            <a:ext cx="1260723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239268" y="3327350"/>
            <a:ext cx="981721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文旅酒三维融合</a:t>
            </a:r>
            <a:endParaRPr lang="en-US" sz="950" dirty="0"/>
          </a:p>
        </p:txBody>
      </p:sp>
      <p:pic>
        <p:nvPicPr>
          <p:cNvPr id="12" name="Image 0" descr="/Users/bot1/Documents/良渚IP授权介绍-重排版2026/assets/pptx/p29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6898" cy="2793950"/>
          </a:xfrm>
          <a:prstGeom prst="rect">
            <a:avLst/>
          </a:prstGeom>
        </p:spPr>
      </p:pic>
      <p:pic>
        <p:nvPicPr>
          <p:cNvPr id="13" name="Image 1" descr="/Users/bot1/Documents/良渚IP授权介绍-重排版2026/assets/pptx/p29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4" name="Image 2" descr="/Users/bot1/Documents/良渚IP授权介绍-重排版2026/assets/pptx/p29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666" cy="1511201"/>
          </a:xfrm>
          <a:prstGeom prst="rect">
            <a:avLst/>
          </a:prstGeom>
        </p:spPr>
      </p:pic>
      <p:pic>
        <p:nvPicPr>
          <p:cNvPr id="15" name="Image 3" descr="/Users/bot1/Documents/良渚IP授权介绍-重排版2026/assets/pptx/p29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884" y="4597747"/>
            <a:ext cx="2277666" cy="151120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壹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ONE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良渚的文明坐标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23399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39199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甘之颐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43158" y="1168896"/>
            <a:ext cx="765399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CASE 03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携手在良渚古城遗址公园打造快闪体验空间，以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「产品分区沉浸式体验」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重构养生场景，将品牌用户与文化游客与产品上新深度串联。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98450" y="2839938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093839"/>
            <a:ext cx="1123206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173164"/>
            <a:ext cx="841453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快闪体验空间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1910507" y="3093839"/>
            <a:ext cx="1260723" cy="32057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059632" y="3173164"/>
            <a:ext cx="981721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沉浸式养生场景</a:t>
            </a:r>
            <a:endParaRPr lang="en-US" sz="950" dirty="0"/>
          </a:p>
        </p:txBody>
      </p:sp>
      <p:pic>
        <p:nvPicPr>
          <p:cNvPr id="12" name="Image 0" descr="/Users/bot1/Documents/良渚IP授权介绍-重排版2026/assets/pptx/p30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7195" cy="2793950"/>
          </a:xfrm>
          <a:prstGeom prst="rect">
            <a:avLst/>
          </a:prstGeom>
        </p:spPr>
      </p:pic>
      <p:pic>
        <p:nvPicPr>
          <p:cNvPr id="13" name="Image 1" descr="/Users/bot1/Documents/良渚IP授权介绍-重排版2026/assets/pptx/p30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4" name="Image 2" descr="/Users/bot1/Documents/良渚IP授权介绍-重排版2026/assets/pptx/p30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814" cy="1511201"/>
          </a:xfrm>
          <a:prstGeom prst="rect">
            <a:avLst/>
          </a:prstGeom>
        </p:spPr>
      </p:pic>
      <p:pic>
        <p:nvPicPr>
          <p:cNvPr id="15" name="Image 3" descr="/Users/bot1/Documents/良渚IP授权介绍-重排版2026/assets/pptx/p30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033" y="4597747"/>
            <a:ext cx="2277814" cy="151120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伍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FIVE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产品示意参考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5751728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产品示意参考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饰品与器物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448205" y="848320"/>
            <a:ext cx="2086252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PRODUCT REFERENCE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pptx/p32-gold-mask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52996"/>
            <a:ext cx="2575024" cy="18605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76151" y="3299222"/>
            <a:ext cx="961379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金饰 · 神人兽面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43212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1" descr="/Users/bot1/Documents/良渚IP授权介绍-重排版2026/assets/pptx/p32-gold-huang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50" y="1352996"/>
            <a:ext cx="2575024" cy="1860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3212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3609826" y="3299222"/>
            <a:ext cx="830827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金饰 · 璜形佩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616580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pptx/p32-gold-ring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25" y="1352996"/>
            <a:ext cx="2575024" cy="1860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16580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343501" y="3299222"/>
            <a:ext cx="70027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金饰 · 戒指</a:t>
            </a:r>
            <a:endParaRPr lang="en-US" sz="900" dirty="0"/>
          </a:p>
        </p:txBody>
      </p:sp>
      <p:sp>
        <p:nvSpPr>
          <p:cNvPr id="16" name="Text 11"/>
          <p:cNvSpPr/>
          <p:nvPr/>
        </p:nvSpPr>
        <p:spPr>
          <a:xfrm>
            <a:off x="889947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3" descr="/Users/bot1/Documents/良渚IP授权介绍-重排版2026/assets/pptx/p32-earring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00" y="1352996"/>
            <a:ext cx="2575024" cy="18605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89947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9077176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耳饰</a:t>
            </a:r>
            <a:endParaRPr lang="en-US" sz="900" dirty="0"/>
          </a:p>
        </p:txBody>
      </p:sp>
      <p:sp>
        <p:nvSpPr>
          <p:cNvPr id="20" name="Text 14"/>
          <p:cNvSpPr/>
          <p:nvPr/>
        </p:nvSpPr>
        <p:spPr>
          <a:xfrm>
            <a:off x="69845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4" descr="/Users/bot1/Documents/良渚IP授权介绍-重排版2026/assets/pptx/p32-necklace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75" y="3661172"/>
            <a:ext cx="2575024" cy="18605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9845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876151" y="5607397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项链</a:t>
            </a:r>
            <a:endParaRPr lang="en-US" sz="900" dirty="0"/>
          </a:p>
        </p:txBody>
      </p:sp>
      <p:sp>
        <p:nvSpPr>
          <p:cNvPr id="24" name="Text 17"/>
          <p:cNvSpPr/>
          <p:nvPr/>
        </p:nvSpPr>
        <p:spPr>
          <a:xfrm>
            <a:off x="343212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5" name="Image 5" descr="/Users/bot1/Documents/良渚IP授权介绍-重排版2026/assets/pptx/p32-ironpot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50" y="3661172"/>
            <a:ext cx="2575024" cy="186050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3212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19"/>
          <p:cNvSpPr/>
          <p:nvPr/>
        </p:nvSpPr>
        <p:spPr>
          <a:xfrm>
            <a:off x="3609826" y="5607397"/>
            <a:ext cx="70027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铁壶 · 琮纹</a:t>
            </a:r>
            <a:endParaRPr lang="en-US" sz="900" dirty="0"/>
          </a:p>
        </p:txBody>
      </p:sp>
      <p:sp>
        <p:nvSpPr>
          <p:cNvPr id="28" name="Text 20"/>
          <p:cNvSpPr/>
          <p:nvPr/>
        </p:nvSpPr>
        <p:spPr>
          <a:xfrm>
            <a:off x="616580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9" name="Image 6" descr="/Users/bot1/Documents/良渚IP授权介绍-重排版2026/assets/pptx/p32-scarf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325" y="3661172"/>
            <a:ext cx="2575024" cy="186050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616580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1" name="Text 22"/>
          <p:cNvSpPr/>
          <p:nvPr/>
        </p:nvSpPr>
        <p:spPr>
          <a:xfrm>
            <a:off x="6343501" y="5607397"/>
            <a:ext cx="70027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丝巾 · 神纹</a:t>
            </a:r>
            <a:endParaRPr lang="en-US" sz="900" dirty="0"/>
          </a:p>
        </p:txBody>
      </p:sp>
      <p:sp>
        <p:nvSpPr>
          <p:cNvPr id="32" name="Text 23"/>
          <p:cNvSpPr/>
          <p:nvPr/>
        </p:nvSpPr>
        <p:spPr>
          <a:xfrm>
            <a:off x="889947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3" name="Image 7" descr="/Users/bot1/Documents/良渚IP授权介绍-重排版2026/assets/pptx/p32-book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000" y="3661172"/>
            <a:ext cx="2575024" cy="1860500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889947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5" name="Text 25"/>
          <p:cNvSpPr/>
          <p:nvPr/>
        </p:nvSpPr>
        <p:spPr>
          <a:xfrm>
            <a:off x="9077176" y="5607397"/>
            <a:ext cx="39180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出版物</a:t>
            </a:r>
            <a:endParaRPr lang="en-US" sz="900" dirty="0"/>
          </a:p>
        </p:txBody>
      </p:sp>
      <p:sp>
        <p:nvSpPr>
          <p:cNvPr id="36" name="Text 26"/>
          <p:cNvSpPr/>
          <p:nvPr/>
        </p:nvSpPr>
        <p:spPr>
          <a:xfrm>
            <a:off x="698450" y="5947023"/>
            <a:ext cx="1101100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400"/>
              </a:spcBef>
              <a:buNone/>
            </a:pPr>
            <a:r>
              <a:rPr lang="en-US" sz="800" spc="80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37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5 · The Source Code of Five Thousand Years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产品示意参考</a:t>
            </a:r>
            <a:endParaRPr lang="en-US" sz="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6667869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产品示意参考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生活方式与礼盒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448205" y="848320"/>
            <a:ext cx="2086252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PRODUCT REFERENCE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pptx/p33-canvasba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52996"/>
            <a:ext cx="2575024" cy="18605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76151" y="3299222"/>
            <a:ext cx="39180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帆布包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43212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1" descr="/Users/bot1/Documents/良渚IP授权介绍-重排版2026/assets/pptx/p33-stationery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50" y="1352996"/>
            <a:ext cx="2575024" cy="1860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3212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3609826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文具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616580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pptx/p33-scarf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25" y="1352996"/>
            <a:ext cx="2575024" cy="1860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16580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343501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围巾</a:t>
            </a:r>
            <a:endParaRPr lang="en-US" sz="900" dirty="0"/>
          </a:p>
        </p:txBody>
      </p:sp>
      <p:sp>
        <p:nvSpPr>
          <p:cNvPr id="16" name="Text 11"/>
          <p:cNvSpPr/>
          <p:nvPr/>
        </p:nvSpPr>
        <p:spPr>
          <a:xfrm>
            <a:off x="889947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3" descr="/Users/bot1/Documents/良渚IP授权介绍-重排版2026/assets/pptx/p33-shawl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00" y="1352996"/>
            <a:ext cx="2575024" cy="18605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89947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9077176" y="3299222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提花披肩</a:t>
            </a:r>
            <a:endParaRPr lang="en-US" sz="900" dirty="0"/>
          </a:p>
        </p:txBody>
      </p:sp>
      <p:sp>
        <p:nvSpPr>
          <p:cNvPr id="20" name="Text 14"/>
          <p:cNvSpPr/>
          <p:nvPr/>
        </p:nvSpPr>
        <p:spPr>
          <a:xfrm>
            <a:off x="69845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4" descr="/Users/bot1/Documents/良渚IP授权介绍-重排版2026/assets/pptx/p33-giftbox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75" y="3661172"/>
            <a:ext cx="2575024" cy="18605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9845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876151" y="5607397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礼盒</a:t>
            </a:r>
            <a:endParaRPr lang="en-US" sz="900" dirty="0"/>
          </a:p>
        </p:txBody>
      </p:sp>
      <p:sp>
        <p:nvSpPr>
          <p:cNvPr id="24" name="Text 17"/>
          <p:cNvSpPr/>
          <p:nvPr/>
        </p:nvSpPr>
        <p:spPr>
          <a:xfrm>
            <a:off x="343212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5" name="Image 5" descr="/Users/bot1/Documents/良渚IP授权介绍-重排版2026/assets/pptx/p33-giftbag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50" y="3661172"/>
            <a:ext cx="2575024" cy="186050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3212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19"/>
          <p:cNvSpPr/>
          <p:nvPr/>
        </p:nvSpPr>
        <p:spPr>
          <a:xfrm>
            <a:off x="3609826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节庆礼袋</a:t>
            </a:r>
            <a:endParaRPr lang="en-US" sz="900" dirty="0"/>
          </a:p>
        </p:txBody>
      </p:sp>
      <p:sp>
        <p:nvSpPr>
          <p:cNvPr id="28" name="Text 20"/>
          <p:cNvSpPr/>
          <p:nvPr/>
        </p:nvSpPr>
        <p:spPr>
          <a:xfrm>
            <a:off x="616580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9" name="Image 6" descr="/Users/bot1/Documents/良渚IP授权介绍-重排版2026/assets/pptx/p33-cakebox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325" y="3661172"/>
            <a:ext cx="2575024" cy="186050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616580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1" name="Text 22"/>
          <p:cNvSpPr/>
          <p:nvPr/>
        </p:nvSpPr>
        <p:spPr>
          <a:xfrm>
            <a:off x="6343501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麻饼礼盒</a:t>
            </a:r>
            <a:endParaRPr lang="en-US" sz="900" dirty="0"/>
          </a:p>
        </p:txBody>
      </p:sp>
      <p:sp>
        <p:nvSpPr>
          <p:cNvPr id="32" name="Text 23"/>
          <p:cNvSpPr/>
          <p:nvPr/>
        </p:nvSpPr>
        <p:spPr>
          <a:xfrm>
            <a:off x="889947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3" name="Image 7" descr="/Users/bot1/Documents/良渚IP授权介绍-重排版2026/assets/pptx/p33-teawine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000" y="3661172"/>
            <a:ext cx="2575024" cy="1860500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889947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5" name="Text 25"/>
          <p:cNvSpPr/>
          <p:nvPr/>
        </p:nvSpPr>
        <p:spPr>
          <a:xfrm>
            <a:off x="9077176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茶酒礼盒</a:t>
            </a:r>
            <a:endParaRPr lang="en-US" sz="900" dirty="0"/>
          </a:p>
        </p:txBody>
      </p:sp>
      <p:sp>
        <p:nvSpPr>
          <p:cNvPr id="36" name="Text 26"/>
          <p:cNvSpPr/>
          <p:nvPr/>
        </p:nvSpPr>
        <p:spPr>
          <a:xfrm>
            <a:off x="698450" y="5947023"/>
            <a:ext cx="1101100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400"/>
              </a:spcBef>
              <a:buNone/>
            </a:pPr>
            <a:r>
              <a:rPr lang="en-US" sz="800" spc="80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37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5 · The Source Code of Five Thousand Years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产品示意参考</a:t>
            </a:r>
            <a:endParaRPr lang="en-US" sz="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陆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SIX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合作模式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65402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我们支持灵活的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「轻合作」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选项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302353" y="886420"/>
            <a:ext cx="2235020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COOPERATION MODELS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18171"/>
            <a:ext cx="7124649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5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除整体 IP 授权外，品牌可按预算与节奏，从三种轻量方式起步，逐步深入。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98450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MODEL I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98450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58695D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轻量型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698450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联名礼盒 / 赠品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98450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针对节庆营销（中秋、春节、七夕），快速推出品牌定制联名礼盒或满赠品。有现成图库与包装方案，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 个月内可落地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4176712" y="2290911"/>
            <a:ext cx="0" cy="249302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537025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MODEL II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4537025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节点型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4537025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线下快闪 / 体验日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537025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在良渚场域内，为品牌定制 1-2 天的 VIP 用户专场、媒体体验日或小型产品静展。用五千年的真实场域，为品牌做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最高规格的社交货币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8015288" y="2290911"/>
            <a:ext cx="0" cy="249302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375600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MODEL III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375600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内容型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8375600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深度内容共创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8375600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品牌冠名或联合出品专题短片（「极简美学」「匠心精神」「上古密码」等主题），良渚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全媒体矩阵联合推送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6 · The Source Code of Five Thousand Years</a:t>
            </a:r>
            <a:endParaRPr lang="en-US" sz="800" dirty="0"/>
          </a:p>
        </p:txBody>
      </p:sp>
      <p:sp>
        <p:nvSpPr>
          <p:cNvPr id="20" name="Text 1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合作模式</a:t>
            </a:r>
            <a:endParaRPr lang="en-US" sz="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379208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合作流程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清晰透明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657880" y="886420"/>
            <a:ext cx="852383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PROCESS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737271"/>
            <a:ext cx="332482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01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698450" y="2346871"/>
            <a:ext cx="3324826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双方沟通需求及费用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98450" y="2696021"/>
            <a:ext cx="3324826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了解合作需求，沟通授权费用与分成方案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002435" y="1902321"/>
            <a:ext cx="1943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→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466034" y="1737271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02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4466034" y="2346871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申报方案提交审核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466034" y="2696021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提交合作申报方案，良渚文创团队审核并评估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7770168" y="1902321"/>
            <a:ext cx="1943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→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8233767" y="1737271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03</a:t>
            </a:r>
            <a:endParaRPr lang="en-US" sz="3600" dirty="0"/>
          </a:p>
        </p:txBody>
      </p:sp>
      <p:sp>
        <p:nvSpPr>
          <p:cNvPr id="13" name="Text 11"/>
          <p:cNvSpPr/>
          <p:nvPr/>
        </p:nvSpPr>
        <p:spPr>
          <a:xfrm>
            <a:off x="8233767" y="2346871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签订合同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8233767" y="2696021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审核通过后签订授权合作合同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98450" y="3513534"/>
            <a:ext cx="332482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04</a:t>
            </a:r>
            <a:endParaRPr lang="en-US" sz="3600" dirty="0"/>
          </a:p>
        </p:txBody>
      </p:sp>
      <p:sp>
        <p:nvSpPr>
          <p:cNvPr id="16" name="Text 14"/>
          <p:cNvSpPr/>
          <p:nvPr/>
        </p:nvSpPr>
        <p:spPr>
          <a:xfrm>
            <a:off x="698450" y="4123134"/>
            <a:ext cx="3324826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良渚方提供授权内容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98450" y="4472285"/>
            <a:ext cx="3324826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提供良渚 IP 元素素材、色彩、纹样等授权内容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4002435" y="3678585"/>
            <a:ext cx="1943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→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4466034" y="3513534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05</a:t>
            </a:r>
            <a:endParaRPr lang="en-US" sz="3600" dirty="0"/>
          </a:p>
        </p:txBody>
      </p:sp>
      <p:sp>
        <p:nvSpPr>
          <p:cNvPr id="20" name="Text 18"/>
          <p:cNvSpPr/>
          <p:nvPr/>
        </p:nvSpPr>
        <p:spPr>
          <a:xfrm>
            <a:off x="4466034" y="4123134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合作阶段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4466034" y="4472285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产品开发与监修，确保产品品质与文化内涵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7770168" y="3678585"/>
            <a:ext cx="1943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→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233767" y="3513534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06</a:t>
            </a:r>
            <a:endParaRPr lang="en-US" sz="3600" dirty="0"/>
          </a:p>
        </p:txBody>
      </p:sp>
      <p:sp>
        <p:nvSpPr>
          <p:cNvPr id="24" name="Text 22"/>
          <p:cNvSpPr/>
          <p:nvPr/>
        </p:nvSpPr>
        <p:spPr>
          <a:xfrm>
            <a:off x="8233767" y="4123134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合作结案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8233767" y="4472285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产品上市，结算分成，持续合作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698450" y="5320010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98450" y="5686574"/>
            <a:ext cx="406301" cy="126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1257151" y="5578673"/>
            <a:ext cx="446184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7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合作流程清晰透明，全程专业支持，确保合作顺利进行。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6 · The Source Code of Five Thousand Years</a:t>
            </a: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合作模式</a:t>
            </a:r>
            <a:endParaRPr lang="en-US" sz="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457200"/>
            <a:ext cx="482501" cy="58415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" name="Image 0" descr="/Users/bot1/Documents/良渚IP授权介绍-重排版2026/assets/image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507950"/>
            <a:ext cx="381000" cy="469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47800" y="660350"/>
            <a:ext cx="2849829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spc="504" kern="0" dirty="0">
                <a:solidFill>
                  <a:srgbClr val="F7F6F2">
                    <a:alpha val="85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良渚文化 IP 授权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0071250" y="673001"/>
            <a:ext cx="129534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100" i="1" spc="330" kern="0" dirty="0">
                <a:solidFill>
                  <a:srgbClr val="F7F6F2">
                    <a:alpha val="5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MMXXVI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25401" y="2100114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358652" y="2006501"/>
            <a:ext cx="151425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spc="575" kern="0" dirty="0">
                <a:solidFill>
                  <a:srgbClr val="DDCCA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柒 · 联系方式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2970163" y="2035076"/>
            <a:ext cx="886236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CONTACT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825401" y="2501801"/>
            <a:ext cx="7578090" cy="907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15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五千年文明源代码</a:t>
            </a:r>
            <a:endParaRPr lang="en-US" sz="5500" dirty="0"/>
          </a:p>
        </p:txBody>
      </p:sp>
      <p:sp>
        <p:nvSpPr>
          <p:cNvPr id="10" name="Text 7"/>
          <p:cNvSpPr/>
          <p:nvPr/>
        </p:nvSpPr>
        <p:spPr>
          <a:xfrm>
            <a:off x="825401" y="3454301"/>
            <a:ext cx="7578090" cy="907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150"/>
              </a:lnSpc>
              <a:buNone/>
            </a:pPr>
            <a:r>
              <a:rPr lang="en-US" sz="5500" spc="33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邀您</a:t>
            </a:r>
            <a:pPr algn="l" indent="0" marL="0">
              <a:lnSpc>
                <a:spcPts val="7150"/>
              </a:lnSpc>
              <a:buNone/>
            </a:pPr>
            <a:r>
              <a:rPr lang="en-US" sz="5500" b="1" spc="330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续写传奇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25401" y="4724400"/>
            <a:ext cx="5829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i="1" spc="162" kern="0" dirty="0">
                <a:solidFill>
                  <a:srgbClr val="A19D90">
                    <a:alpha val="9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Source Code of Five Thousand Years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8445401" y="1447800"/>
            <a:ext cx="2793950" cy="396240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1" descr="/Users/bot1/Documents/良渚IP授权介绍-重排版2026/assets/image133.jpe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450" y="1701701"/>
            <a:ext cx="2286000" cy="292581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8417461" y="4787801"/>
            <a:ext cx="284982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000" b="1" spc="8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扫码添加 · 良渚文化 IP 授权合作</a:t>
            </a:r>
            <a:endParaRPr lang="en-US" sz="1000" dirty="0"/>
          </a:p>
        </p:txBody>
      </p:sp>
      <p:sp>
        <p:nvSpPr>
          <p:cNvPr id="15" name="Text 11"/>
          <p:cNvSpPr/>
          <p:nvPr/>
        </p:nvSpPr>
        <p:spPr>
          <a:xfrm>
            <a:off x="8417461" y="5029200"/>
            <a:ext cx="2849829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900" spc="198" kern="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苏小薇 · 浙江杭州</a:t>
            </a:r>
            <a:endParaRPr lang="en-US" sz="900" dirty="0"/>
          </a:p>
        </p:txBody>
      </p:sp>
      <p:sp>
        <p:nvSpPr>
          <p:cNvPr id="16" name="Text 12"/>
          <p:cNvSpPr/>
          <p:nvPr/>
        </p:nvSpPr>
        <p:spPr>
          <a:xfrm>
            <a:off x="8417461" y="5575250"/>
            <a:ext cx="2849829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900" i="1" spc="216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WECHAT · HANGZHOU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世界遗产 · 良渚古城遗址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11383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358652" y="1024979"/>
            <a:ext cx="199486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50" spc="525" kern="0" dirty="0">
                <a:solidFill>
                  <a:srgbClr val="DDCCA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开篇陈述 · 瑶山祭坛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25401" y="1482179"/>
            <a:ext cx="7642759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00"/>
              </a:lnSpc>
              <a:buNone/>
            </a:pPr>
            <a:r>
              <a:rPr lang="en-US" sz="4800" spc="24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中华五千年文明，</a:t>
            </a:r>
            <a:endParaRPr lang="en-US" sz="4800" dirty="0"/>
          </a:p>
          <a:p>
            <a:pPr algn="l" indent="0" marL="0">
              <a:lnSpc>
                <a:spcPts val="6000"/>
              </a:lnSpc>
              <a:buNone/>
            </a:pPr>
            <a:r>
              <a:rPr lang="en-US" sz="4800" spc="240" kern="0" dirty="0">
                <a:solidFill>
                  <a:srgbClr val="F7F6F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从这里开始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825401" y="3336280"/>
            <a:ext cx="6347409" cy="563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这里是实证中华五千年文明史的圣地。2019 年，良渚古城遗址被列入《世界遗产名录》，标志着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DDCCAC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中华五千年文明史得到了国际社会的普遍认可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825401" y="4052441"/>
            <a:ext cx="6347409" cy="281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这里是</a:t>
            </a:r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b="1" dirty="0">
                <a:solidFill>
                  <a:srgbClr val="DDCCAC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东亚最早的国家形态</a:t>
            </a:r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，拥有中国最早的大型水利系统、最早的成熟稻作农业。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825401" y="4740622"/>
            <a:ext cx="6858000" cy="12650"/>
          </a:xfrm>
          <a:prstGeom prst="rect">
            <a:avLst/>
          </a:prstGeom>
          <a:solidFill>
            <a:srgbClr val="DDCCAC">
              <a:alpha val="3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25401" y="5019973"/>
            <a:ext cx="6995160" cy="812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良渚，是中华文明诞生时的模样，</a:t>
            </a:r>
            <a:endParaRPr lang="en-US" sz="2000" dirty="0"/>
          </a:p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是每一个中国人</a:t>
            </a:r>
            <a:endParaRPr lang="en-US" sz="2000" dirty="0"/>
          </a:p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b="1" spc="60" kern="0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文化基因的底层代码</a:t>
            </a:r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F7F6F2">
                    <a:alpha val="55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F7F6F2">
                    <a:alpha val="55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7254139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世界遗产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中华文明起源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8125611" y="888950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WORLD HERITAGE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71600"/>
            <a:ext cx="712464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2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良渚古城遗址，2019 年正式列入《世界遗产名录》——标志着</a:t>
            </a:r>
            <a:pPr algn="l" indent="0" marL="0">
              <a:lnSpc>
                <a:spcPts val="2250"/>
              </a:lnSpc>
              <a:buNone/>
            </a:pPr>
            <a:r>
              <a:rPr lang="en-US" sz="12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中华五千年文明史获得国际学界的广泛认可</a:t>
            </a:r>
            <a:pPr algn="l" indent="0" marL="0">
              <a:lnSpc>
                <a:spcPts val="2250"/>
              </a:lnSpc>
              <a:buNone/>
            </a:pPr>
            <a:r>
              <a:rPr lang="en-US" sz="12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250" dirty="0"/>
          </a:p>
        </p:txBody>
      </p:sp>
      <p:pic>
        <p:nvPicPr>
          <p:cNvPr id="5" name="Image 0" descr="/Users/bot1/Documents/良渚IP授权介绍-重排版2026/assets/pptx/p05-museum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2031950"/>
            <a:ext cx="5587901" cy="29844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5181600"/>
            <a:ext cx="647599" cy="447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20"/>
              </a:lnSpc>
              <a:buNone/>
            </a:pPr>
            <a:r>
              <a:rPr lang="en-US" sz="440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1333500" y="5232350"/>
            <a:ext cx="5052060" cy="303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92"/>
              </a:lnSpc>
              <a:buNone/>
            </a:pPr>
            <a:r>
              <a:rPr lang="en-US" sz="1450" b="1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良渚遗址是中华五千年文明史的实证，是世界文明的瑰宝。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333500" y="6070550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A9403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—— 习近平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6642050" y="2947095"/>
            <a:ext cx="485135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42050" y="2070050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5300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—4300 年前</a:t>
            </a:r>
            <a:endParaRPr lang="en-US" sz="2900" dirty="0"/>
          </a:p>
        </p:txBody>
      </p:sp>
      <p:sp>
        <p:nvSpPr>
          <p:cNvPr id="11" name="Text 8"/>
          <p:cNvSpPr/>
          <p:nvPr/>
        </p:nvSpPr>
        <p:spPr>
          <a:xfrm>
            <a:off x="6642050" y="2538561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具有统一信仰、以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稻作农业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为经济基础的区域性国家，分布于长江下游太湖流域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6642050" y="4044702"/>
            <a:ext cx="485135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42050" y="3167658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300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万平方米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6642050" y="3636169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中华第一城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—— 宫殿区、内城、外城三级结构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642050" y="4265265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最早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 的堤坝系统</a:t>
            </a:r>
            <a:endParaRPr lang="en-US" sz="2900" dirty="0"/>
          </a:p>
        </p:txBody>
      </p:sp>
      <p:sp>
        <p:nvSpPr>
          <p:cNvPr id="16" name="Text 13"/>
          <p:cNvSpPr/>
          <p:nvPr/>
        </p:nvSpPr>
        <p:spPr>
          <a:xfrm>
            <a:off x="6642050" y="4733776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中国迄今发现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最早的大型水利工程遗址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，世界上最早的堤坝系统之一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4835738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神王之国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文明开创性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816554" y="886420"/>
            <a:ext cx="1710535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WORLD HERITAGE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62534"/>
            <a:ext cx="33655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657796"/>
            <a:ext cx="343291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神王合一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98450" y="2013347"/>
            <a:ext cx="343291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玉琮、玉璧、玉钺构成完整的玉礼器体系，彰显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神权与王权的统一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，是中华文明多元一体格局的重要源头。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4419600" y="1462534"/>
            <a:ext cx="336574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419600" y="1657796"/>
            <a:ext cx="343306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池中寺遗址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419600" y="1975247"/>
            <a:ext cx="3433063" cy="394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5"/>
              </a:lnSpc>
              <a:spcBef>
                <a:spcPts val="400"/>
              </a:spcBef>
              <a:buNone/>
            </a:pPr>
            <a:r>
              <a:rPr lang="en-US" sz="27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20</a:t>
            </a:r>
            <a:pPr algn="l" indent="0" marL="0">
              <a:lnSpc>
                <a:spcPts val="3105"/>
              </a:lnSpc>
              <a:spcBef>
                <a:spcPts val="400"/>
              </a:spcBef>
              <a:buNone/>
            </a:pPr>
            <a:r>
              <a:rPr lang="en-US" sz="13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余万公斤</a:t>
            </a:r>
            <a:endParaRPr lang="en-US" sz="2700" dirty="0"/>
          </a:p>
        </p:txBody>
      </p:sp>
      <p:sp>
        <p:nvSpPr>
          <p:cNvPr id="10" name="Text 8"/>
          <p:cNvSpPr/>
          <p:nvPr/>
        </p:nvSpPr>
        <p:spPr>
          <a:xfrm>
            <a:off x="4419600" y="2458343"/>
            <a:ext cx="3433063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出土炭化稻谷 20 多万公斤，是良渚时期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国家级的粮食储备中心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98450" y="3958233"/>
            <a:ext cx="33655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98450" y="4153495"/>
            <a:ext cx="3432911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工艺高峰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698450" y="4509046"/>
            <a:ext cx="343291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良渚玉器制作技术高超，达到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中国史前治玉水平的高峰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，是新石器时代手工业技术的巅峰。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419600" y="3958233"/>
            <a:ext cx="336574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419600" y="4153495"/>
            <a:ext cx="3433063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多功能水利系统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4419600" y="4509046"/>
            <a:ext cx="3433063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展现中国早期水利工程的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科学性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，是世界城市建设史上的杰作。</a:t>
            </a:r>
            <a:endParaRPr lang="en-US" sz="1050" dirty="0"/>
          </a:p>
        </p:txBody>
      </p:sp>
      <p:pic>
        <p:nvPicPr>
          <p:cNvPr id="17" name="Image 0" descr="/Users/bot1/Documents/良渚IP授权介绍-重排版2026/assets/pptx/p06-bi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649" y="1457771"/>
            <a:ext cx="3301901" cy="190500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8191649" y="3438971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600"/>
              </a:spcBef>
              <a:spcAft>
                <a:spcPts val="11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玉璧 · 礼天之器</a:t>
            </a:r>
            <a:endParaRPr lang="en-US" sz="850" dirty="0"/>
          </a:p>
        </p:txBody>
      </p:sp>
      <p:pic>
        <p:nvPicPr>
          <p:cNvPr id="19" name="Image 1" descr="/Users/bot1/Documents/良渚IP授权介绍-重排版2026/assets/pptx/p06-hal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649" y="3730972"/>
            <a:ext cx="3301901" cy="1905000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8191649" y="5712172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600"/>
              </a:spcBef>
              <a:spcAft>
                <a:spcPts val="11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良渚博物院 · 展厅内景</a:t>
            </a:r>
            <a:endParaRPr lang="en-US" sz="850" dirty="0"/>
          </a:p>
        </p:txBody>
      </p:sp>
      <p:sp>
        <p:nvSpPr>
          <p:cNvPr id="21" name="Shape 17"/>
          <p:cNvSpPr/>
          <p:nvPr/>
        </p:nvSpPr>
        <p:spPr>
          <a:xfrm>
            <a:off x="698450" y="5700861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98450" y="5883325"/>
            <a:ext cx="1101100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良渚文明，是</a:t>
            </a:r>
            <a:pPr algn="l" indent="0" marL="0">
              <a:buNone/>
            </a:pPr>
            <a:r>
              <a:rPr lang="en-US" sz="1350" b="1" spc="54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物质文明与精神文明协同发展</a:t>
            </a:r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的杰出代表。</a:t>
            </a:r>
            <a:endParaRPr lang="en-US" sz="1350" dirty="0"/>
          </a:p>
        </p:txBody>
      </p:sp>
      <p:sp>
        <p:nvSpPr>
          <p:cNvPr id="23" name="Text 19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4" name="Text 20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39714" y="1546920"/>
            <a:ext cx="712571" cy="698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BD8537">
                    <a:alpha val="80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</a:t>
            </a:r>
            <a:endParaRPr lang="en-US" sz="5500" dirty="0"/>
          </a:p>
        </p:txBody>
      </p:sp>
      <p:sp>
        <p:nvSpPr>
          <p:cNvPr id="3" name="Text 1"/>
          <p:cNvSpPr/>
          <p:nvPr/>
        </p:nvSpPr>
        <p:spPr>
          <a:xfrm>
            <a:off x="1756361" y="2270671"/>
            <a:ext cx="8679129" cy="1338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在中华文明 5000 年历史的文明谱系上，</a:t>
            </a:r>
            <a:endParaRPr lang="en-US" sz="1900" dirty="0"/>
          </a:p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良渚代表的是远古原生文明的起源。更是「创造」「秩序」与「人类智慧」的</a:t>
            </a:r>
            <a:endParaRPr lang="en-US" sz="1900" dirty="0"/>
          </a:p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b="1" spc="114" kern="0" dirty="0">
                <a:solidFill>
                  <a:srgbClr val="BD8537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第一次伟大觉醒</a:t>
            </a:r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2593404" y="4218831"/>
            <a:ext cx="13586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创造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4345037" y="4282232"/>
            <a:ext cx="12650" cy="457200"/>
          </a:xfrm>
          <a:prstGeom prst="rect">
            <a:avLst/>
          </a:prstGeom>
          <a:solidFill>
            <a:srgbClr val="BD8537">
              <a:alpha val="5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4750668" y="4218831"/>
            <a:ext cx="13586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秩序</a:t>
            </a:r>
            <a:endParaRPr lang="en-US" sz="4600" dirty="0"/>
          </a:p>
        </p:txBody>
      </p:sp>
      <p:sp>
        <p:nvSpPr>
          <p:cNvPr id="7" name="Text 5"/>
          <p:cNvSpPr/>
          <p:nvPr/>
        </p:nvSpPr>
        <p:spPr>
          <a:xfrm>
            <a:off x="6502301" y="4282232"/>
            <a:ext cx="12650" cy="457200"/>
          </a:xfrm>
          <a:prstGeom prst="rect">
            <a:avLst/>
          </a:prstGeom>
          <a:solidFill>
            <a:srgbClr val="BD8537">
              <a:alpha val="5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894613" y="4218831"/>
            <a:ext cx="27171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人类智慧</a:t>
            </a:r>
            <a:endParaRPr lang="en-US" sz="4600" dirty="0"/>
          </a:p>
        </p:txBody>
      </p:sp>
      <p:sp>
        <p:nvSpPr>
          <p:cNvPr id="9" name="Text 7"/>
          <p:cNvSpPr/>
          <p:nvPr/>
        </p:nvSpPr>
        <p:spPr>
          <a:xfrm>
            <a:off x="4501749" y="5158532"/>
            <a:ext cx="3188354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spcBef>
                <a:spcPts val="2800"/>
              </a:spcBef>
              <a:buNone/>
            </a:pPr>
            <a:r>
              <a:rPr lang="en-US" sz="1100" i="1" spc="330" kern="0" dirty="0">
                <a:solidFill>
                  <a:srgbClr val="A19D90">
                    <a:alpha val="8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THE FIRST GREAT AWAKENING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4741619" cy="48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40"/>
              </a:lnSpc>
              <a:buNone/>
            </a:pPr>
            <a:r>
              <a:rPr lang="en-US" sz="3200" spc="128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国家级战略的</a:t>
            </a:r>
            <a:pPr algn="l" indent="0" marL="0">
              <a:lnSpc>
                <a:spcPts val="3840"/>
              </a:lnSpc>
              <a:buNone/>
            </a:pPr>
            <a:r>
              <a:rPr lang="en-US" sz="3200" b="1" spc="128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确定性加持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494788" y="817811"/>
            <a:ext cx="2038737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NATIONAL STRATEGY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57474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728936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01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1422202" y="1728936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国家最高领导人亲自倡议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422202" y="2069753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2023 年，国家主席习近平在「一带一路」国际合作高峰论坛上亲自宣布举办「良渚论坛」，并向首届论坛致贺信。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国家元首的直接背书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，使良渚上升为国家文化外交的核心名片。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6381750" y="1457474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381750" y="1728936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02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7105501" y="1728936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「十五五」国家规划正式纳入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105501" y="2069753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2026 年 3 月，「良渚论坛」被写入国家「十五五」规划纲要，明确要求「持续办好良渚论坛」。写入五年规划，意味着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长达五年的确定性增长通道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已经打开。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698450" y="3117503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98450" y="3388965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03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1422202" y="3388965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全球文明对话的国家级平台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1422202" y="3729782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「良渚论坛」已成功举办三届，累计吸引全球 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115 个国家和地区的 1300 余名嘉宾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参加，成为中华文明与世界文明交流互鉴的固定国家级对话机制。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6381750" y="3117503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381750" y="3388965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04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7105501" y="3388965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良渚博物院二期建设推进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105501" y="3729782"/>
            <a:ext cx="4475809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二期工程总建筑面积约 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6 万平方米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，已列入重要建设计划。博物馆的物理扩容，标志着文化影响力的持续攀升。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98450" y="571544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98450" y="5885259"/>
            <a:ext cx="11011001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从国家元首的亲自倡议，到写入「十五五」规划纲要——良渚正在从「文明圣地」进化为</a:t>
            </a:r>
            <a:pPr algn="l" indent="0" marL="0">
              <a:lnSpc>
                <a:spcPts val="2160"/>
              </a:lnSpc>
              <a:buNone/>
            </a:pPr>
            <a:r>
              <a:rPr lang="en-US" sz="1350" b="1" spc="41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「文明对话的世界舞台」</a:t>
            </a:r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880619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000" spc="9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市场热度飙升——从「文明遗产」到</a:t>
            </a:r>
            <a:pPr algn="l" indent="0" marL="0">
              <a:lnSpc>
                <a:spcPts val="3600"/>
              </a:lnSpc>
              <a:buNone/>
            </a:pPr>
            <a:r>
              <a:rPr lang="en-US" sz="3000" b="1" spc="90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「文化现象」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525446" y="787301"/>
            <a:ext cx="2007465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MARKET MOMENTUM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39763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723876"/>
            <a:ext cx="63332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亿元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484412" y="1942951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文化消费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698450" y="2295376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2025 年文创上新 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600 余款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，年度总销售额突破 3 亿元——消费者用真金白银投票的真实市场信号。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6413450" y="1439763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413450" y="1723876"/>
            <a:ext cx="159880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241.6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万人次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8145959" y="1942951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文旅热度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6413450" y="2295376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2026 年五一假期全区接待游客量，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日均客流近 50 万人次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。「匠心良渚 · 神纹之约」等沉浸式活动持续火爆。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698450" y="3147120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98450" y="3431232"/>
            <a:ext cx="12895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3000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篇次</a:t>
            </a:r>
            <a:endParaRPr lang="en-US" sz="3600" dirty="0"/>
          </a:p>
        </p:txBody>
      </p:sp>
      <p:sp>
        <p:nvSpPr>
          <p:cNvPr id="14" name="Text 12"/>
          <p:cNvSpPr/>
          <p:nvPr/>
        </p:nvSpPr>
        <p:spPr>
          <a:xfrm>
            <a:off x="2127796" y="3650307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全网声量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698450" y="4002732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2025 年主流媒体宣发近 3000 篇次，国家级媒体超 600 篇次，央视《新闻联播》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 次报道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。荣获微博「年度文化影响力遗址」。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6413450" y="3147120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13450" y="3431232"/>
            <a:ext cx="12895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1000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余家</a:t>
            </a:r>
            <a:endParaRPr lang="en-US" sz="3600" dirty="0"/>
          </a:p>
        </p:txBody>
      </p:sp>
      <p:sp>
        <p:nvSpPr>
          <p:cNvPr id="18" name="Text 16"/>
          <p:cNvSpPr/>
          <p:nvPr/>
        </p:nvSpPr>
        <p:spPr>
          <a:xfrm>
            <a:off x="7842796" y="3650307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产业集聚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6413450" y="4002732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良渚文化大走廊已集聚中大规模以上企业 1000 余家，文化从业人数近 5000 人；中国（良渚）数字文化社区已吸引 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500 多家企业入驻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98450" y="571544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98450" y="5885259"/>
            <a:ext cx="11011001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从 3 亿元的文创消费，到 50 万人次的日均客流——良渚正在从历史学家的研究对象，变成</a:t>
            </a:r>
            <a:pPr algn="l" indent="0" marL="0">
              <a:lnSpc>
                <a:spcPts val="2160"/>
              </a:lnSpc>
              <a:buNone/>
            </a:pPr>
            <a:r>
              <a:rPr lang="en-US" sz="1350" b="1" spc="41" kern="0" dirty="0">
                <a:solidFill>
                  <a:srgbClr val="A9403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普通人的消费选择和社交谈资</a:t>
            </a:r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。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Palatino" pitchFamily="34" charset="0"/>
                <a:ea typeface="Palatino" pitchFamily="34" charset="-122"/>
                <a:cs typeface="Palatino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2026-06-10T12:48:58Z</dcterms:created>
  <dcterms:modified xsi:type="dcterms:W3CDTF">2026-06-10T12:48:58Z</dcterms:modified>
</cp:coreProperties>
</file>