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slideMasters/slideMaster18.xml" ContentType="application/vnd.openxmlformats-officedocument.presentationml.slideMaster+xml"/>
  <Override PartName="/ppt/slides/slide18.xml" ContentType="application/vnd.openxmlformats-officedocument.presentationml.slide+xml"/>
  <Override PartName="/ppt/slideMasters/slideMaster19.xml" ContentType="application/vnd.openxmlformats-officedocument.presentationml.slideMaster+xml"/>
  <Override PartName="/ppt/slides/slide19.xml" ContentType="application/vnd.openxmlformats-officedocument.presentationml.slide+xml"/>
  <Override PartName="/ppt/slideMasters/slideMaster20.xml" ContentType="application/vnd.openxmlformats-officedocument.presentationml.slideMaster+xml"/>
  <Override PartName="/ppt/slides/slide20.xml" ContentType="application/vnd.openxmlformats-officedocument.presentationml.slide+xml"/>
  <Override PartName="/ppt/slideMasters/slideMaster21.xml" ContentType="application/vnd.openxmlformats-officedocument.presentationml.slideMaster+xml"/>
  <Override PartName="/ppt/slides/slide21.xml" ContentType="application/vnd.openxmlformats-officedocument.presentationml.slide+xml"/>
  <Override PartName="/ppt/slideMasters/slideMaster22.xml" ContentType="application/vnd.openxmlformats-officedocument.presentationml.slideMaster+xml"/>
  <Override PartName="/ppt/slides/slide22.xml" ContentType="application/vnd.openxmlformats-officedocument.presentationml.slide+xml"/>
  <Override PartName="/ppt/slideMasters/slideMaster23.xml" ContentType="application/vnd.openxmlformats-officedocument.presentationml.slideMaster+xml"/>
  <Override PartName="/ppt/slides/slide23.xml" ContentType="application/vnd.openxmlformats-officedocument.presentationml.slide+xml"/>
  <Override PartName="/ppt/slideMasters/slideMaster24.xml" ContentType="application/vnd.openxmlformats-officedocument.presentationml.slideMaster+xml"/>
  <Override PartName="/ppt/slides/slide24.xml" ContentType="application/vnd.openxmlformats-officedocument.presentationml.slide+xml"/>
  <Override PartName="/ppt/slideMasters/slideMaster25.xml" ContentType="application/vnd.openxmlformats-officedocument.presentationml.slideMaster+xml"/>
  <Override PartName="/ppt/slides/slide25.xml" ContentType="application/vnd.openxmlformats-officedocument.presentationml.slide+xml"/>
  <Override PartName="/ppt/slideMasters/slideMaster26.xml" ContentType="application/vnd.openxmlformats-officedocument.presentationml.slideMaster+xml"/>
  <Override PartName="/ppt/slides/slide26.xml" ContentType="application/vnd.openxmlformats-officedocument.presentationml.slide+xml"/>
  <Override PartName="/ppt/slideMasters/slideMaster27.xml" ContentType="application/vnd.openxmlformats-officedocument.presentationml.slideMaster+xml"/>
  <Override PartName="/ppt/slides/slide27.xml" ContentType="application/vnd.openxmlformats-officedocument.presentationml.slide+xml"/>
  <Override PartName="/ppt/slideMasters/slideMaster28.xml" ContentType="application/vnd.openxmlformats-officedocument.presentationml.slideMaster+xml"/>
  <Override PartName="/ppt/slides/slide28.xml" ContentType="application/vnd.openxmlformats-officedocument.presentationml.slide+xml"/>
  <Override PartName="/ppt/slideMasters/slideMaster29.xml" ContentType="application/vnd.openxmlformats-officedocument.presentationml.slideMaster+xml"/>
  <Override PartName="/ppt/slides/slide29.xml" ContentType="application/vnd.openxmlformats-officedocument.presentationml.slide+xml"/>
  <Override PartName="/ppt/slideMasters/slideMaster30.xml" ContentType="application/vnd.openxmlformats-officedocument.presentationml.slideMaster+xml"/>
  <Override PartName="/ppt/slides/slide30.xml" ContentType="application/vnd.openxmlformats-officedocument.presentationml.slide+xml"/>
  <Override PartName="/ppt/slideMasters/slideMaster31.xml" ContentType="application/vnd.openxmlformats-officedocument.presentationml.slideMaster+xml"/>
  <Override PartName="/ppt/slides/slide31.xml" ContentType="application/vnd.openxmlformats-officedocument.presentationml.slide+xml"/>
  <Override PartName="/ppt/slideMasters/slideMaster32.xml" ContentType="application/vnd.openxmlformats-officedocument.presentationml.slideMaster+xml"/>
  <Override PartName="/ppt/slides/slide32.xml" ContentType="application/vnd.openxmlformats-officedocument.presentationml.slide+xml"/>
  <Override PartName="/ppt/slideMasters/slideMaster33.xml" ContentType="application/vnd.openxmlformats-officedocument.presentationml.slideMaster+xml"/>
  <Override PartName="/ppt/slides/slide33.xml" ContentType="application/vnd.openxmlformats-officedocument.presentationml.slide+xml"/>
  <Override PartName="/ppt/slideMasters/slideMaster34.xml" ContentType="application/vnd.openxmlformats-officedocument.presentationml.slideMaster+xml"/>
  <Override PartName="/ppt/slides/slide34.xml" ContentType="application/vnd.openxmlformats-officedocument.presentationml.slide+xml"/>
  <Override PartName="/ppt/slideMasters/slideMaster35.xml" ContentType="application/vnd.openxmlformats-officedocument.presentationml.slideMaster+xml"/>
  <Override PartName="/ppt/slides/slide35.xml" ContentType="application/vnd.openxmlformats-officedocument.presentationml.slide+xml"/>
  <Override PartName="/ppt/slideMasters/slideMaster36.xml" ContentType="application/vnd.openxmlformats-officedocument.presentationml.slideMaster+xml"/>
  <Override PartName="/ppt/slides/slide36.xml" ContentType="application/vnd.openxmlformats-officedocument.presentationml.slide+xml"/>
  <Override PartName="/ppt/slideMasters/slideMaster37.xml" ContentType="application/vnd.openxmlformats-officedocument.presentationml.slideMaster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</p:sldIdLst>
  <p:notesMasterIdLst>
    <p:notesMasterId r:id="rId39"/>
  </p:notesMasterIdLst>
  <p:sldSz cx="12192000" cy="6858000"/>
  <p:notesSz cx="6858000" cy="12192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.xml"/>
		</Relationships>
</file>

<file path=ppt/notesSlides/_rels/notesSlide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.xml"/>
		</Relationships>
</file>

<file path=ppt/notesSlides/_rels/notesSlide1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.xml"/>
		</Relationships>
</file>

<file path=ppt/notesSlides/_rels/notesSlide1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2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0.xml"/>
		</Relationships>
</file>

<file path=ppt/notesSlides/_rels/notesSlide2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1.xml"/>
		</Relationships>
</file>

<file path=ppt/notesSlides/_rels/notesSlide2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2.xml"/>
		</Relationships>
</file>

<file path=ppt/notesSlides/_rels/notesSlide2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3.xml"/>
		</Relationships>
</file>

<file path=ppt/notesSlides/_rels/notesSlide2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4.xml"/>
		</Relationships>
</file>

<file path=ppt/notesSlides/_rels/notesSlide2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5.xml"/>
		</Relationships>
</file>

<file path=ppt/notesSlides/_rels/notesSlide2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6.xml"/>
		</Relationships>
</file>

<file path=ppt/notesSlides/_rels/notesSlide2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7.xml"/>
		</Relationships>
</file>

<file path=ppt/notesSlides/_rels/notesSlide2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8.xml"/>
		</Relationships>
</file>

<file path=ppt/notesSlides/_rels/notesSlide2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9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3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0.xml"/>
		</Relationships>
</file>

<file path=ppt/notesSlides/_rels/notesSlide3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1.xml"/>
		</Relationships>
</file>

<file path=ppt/notesSlides/_rels/notesSlide3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2.xml"/>
		</Relationships>
</file>

<file path=ppt/notesSlides/_rels/notesSlide3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3.xml"/>
		</Relationships>
</file>

<file path=ppt/notesSlides/_rels/notesSlide3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4.xml"/>
		</Relationships>
</file>

<file path=ppt/notesSlides/_rels/notesSlide3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5.xml"/>
		</Relationships>
</file>

<file path=ppt/notesSlides/_rels/notesSlide3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6.xml"/>
		</Relationships>
</file>

<file path=ppt/notesSlides/_rels/notesSlide3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7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-image-1.jpeg"/><Relationship Id="rId2" Type="http://schemas.openxmlformats.org/officeDocument/2006/relationships/image" Target="../media/image-1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jp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1-1.jpg"/><Relationship Id="rId2" Type="http://schemas.openxmlformats.org/officeDocument/2006/relationships/image" Target="../media/image-11-2.jp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2-image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5-1.jpg"/><Relationship Id="rId2" Type="http://schemas.openxmlformats.org/officeDocument/2006/relationships/image" Target="../media/image-15-2.jpg"/><Relationship Id="rId3" Type="http://schemas.openxmlformats.org/officeDocument/2006/relationships/image" Target="../media/image-15-3.jpg"/><Relationship Id="rId4" Type="http://schemas.openxmlformats.org/officeDocument/2006/relationships/image" Target="../media/image-15-4.jpg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6-1.png"/><Relationship Id="rId2" Type="http://schemas.openxmlformats.org/officeDocument/2006/relationships/image" Target="../media/image-16-2.jpg"/><Relationship Id="rId3" Type="http://schemas.openxmlformats.org/officeDocument/2006/relationships/image" Target="../media/image-16-3.jpg"/><Relationship Id="rId4" Type="http://schemas.openxmlformats.org/officeDocument/2006/relationships/image" Target="../media/image-16-4.jpg"/><Relationship Id="rId5" Type="http://schemas.openxmlformats.org/officeDocument/2006/relationships/image" Target="../media/image-16-5.jpg"/><Relationship Id="rId6" Type="http://schemas.openxmlformats.org/officeDocument/2006/relationships/image" Target="../media/image-16-6.jpg"/><Relationship Id="rId7" Type="http://schemas.openxmlformats.org/officeDocument/2006/relationships/image" Target="../media/image-16-7.jpg"/><Relationship Id="rId8" Type="http://schemas.openxmlformats.org/officeDocument/2006/relationships/slideLayout" Target="../slideLayouts/slideLayout1.xml"/><Relationship Id="rId9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7-1.jpg"/><Relationship Id="rId2" Type="http://schemas.openxmlformats.org/officeDocument/2006/relationships/image" Target="../media/image-17-2.jp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8-1.jpeg"/><Relationship Id="rId2" Type="http://schemas.openxmlformats.org/officeDocument/2006/relationships/image" Target="../media/image-18-2.jpeg"/><Relationship Id="rId3" Type="http://schemas.openxmlformats.org/officeDocument/2006/relationships/image" Target="../media/image-18-3.jpeg"/><Relationship Id="rId4" Type="http://schemas.openxmlformats.org/officeDocument/2006/relationships/image" Target="../media/image-18-4.jpeg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9-1.jpeg"/><Relationship Id="rId2" Type="http://schemas.openxmlformats.org/officeDocument/2006/relationships/image" Target="../media/image-19-2.jpg"/><Relationship Id="rId3" Type="http://schemas.openxmlformats.org/officeDocument/2006/relationships/image" Target="../media/image-19-3.jpg"/><Relationship Id="rId4" Type="http://schemas.openxmlformats.org/officeDocument/2006/relationships/image" Target="../media/image-19-4.jpg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0-1.jp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1-1.jpg"/><Relationship Id="rId2" Type="http://schemas.openxmlformats.org/officeDocument/2006/relationships/image" Target="../media/image-21-2.jp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4-image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5-1.jpg"/><Relationship Id="rId2" Type="http://schemas.openxmlformats.org/officeDocument/2006/relationships/image" Target="../media/image-25-2.jpg"/><Relationship Id="rId3" Type="http://schemas.openxmlformats.org/officeDocument/2006/relationships/image" Target="../media/image-25-3.jpg"/><Relationship Id="rId4" Type="http://schemas.openxmlformats.org/officeDocument/2006/relationships/image" Target="../media/image-25-4.jpg"/><Relationship Id="rId5" Type="http://schemas.openxmlformats.org/officeDocument/2006/relationships/image" Target="../media/image-25-5.jpg"/><Relationship Id="rId6" Type="http://schemas.openxmlformats.org/officeDocument/2006/relationships/image" Target="../media/image-25-6.jpg"/><Relationship Id="rId7" Type="http://schemas.openxmlformats.org/officeDocument/2006/relationships/image" Target="../media/image-25-7.jpg"/><Relationship Id="rId8" Type="http://schemas.openxmlformats.org/officeDocument/2006/relationships/image" Target="../media/image-25-8.jpg"/><Relationship Id="rId9" Type="http://schemas.openxmlformats.org/officeDocument/2006/relationships/slideLayout" Target="../slideLayouts/slideLayout1.xml"/><Relationship Id="rId10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6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7-image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8-1.jpg"/><Relationship Id="rId2" Type="http://schemas.openxmlformats.org/officeDocument/2006/relationships/image" Target="../media/image-28-2.jpg"/><Relationship Id="rId3" Type="http://schemas.openxmlformats.org/officeDocument/2006/relationships/image" Target="../media/image-28-3.jpg"/><Relationship Id="rId4" Type="http://schemas.openxmlformats.org/officeDocument/2006/relationships/image" Target="../media/image-28-4.jpg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9-1.jpg"/><Relationship Id="rId2" Type="http://schemas.openxmlformats.org/officeDocument/2006/relationships/image" Target="../media/image-29-2.jpg"/><Relationship Id="rId3" Type="http://schemas.openxmlformats.org/officeDocument/2006/relationships/image" Target="../media/image-29-3.jpg"/><Relationship Id="rId4" Type="http://schemas.openxmlformats.org/officeDocument/2006/relationships/image" Target="../media/image-29-4.jpg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-image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0-1.jpg"/><Relationship Id="rId2" Type="http://schemas.openxmlformats.org/officeDocument/2006/relationships/image" Target="../media/image-30-2.jpg"/><Relationship Id="rId3" Type="http://schemas.openxmlformats.org/officeDocument/2006/relationships/image" Target="../media/image-30-3.jpg"/><Relationship Id="rId4" Type="http://schemas.openxmlformats.org/officeDocument/2006/relationships/image" Target="../media/image-30-4.jpg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1-image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2-1.jpg"/><Relationship Id="rId2" Type="http://schemas.openxmlformats.org/officeDocument/2006/relationships/image" Target="../media/image-32-2.jpg"/><Relationship Id="rId3" Type="http://schemas.openxmlformats.org/officeDocument/2006/relationships/image" Target="../media/image-32-3.jpg"/><Relationship Id="rId4" Type="http://schemas.openxmlformats.org/officeDocument/2006/relationships/image" Target="../media/image-32-4.jpg"/><Relationship Id="rId5" Type="http://schemas.openxmlformats.org/officeDocument/2006/relationships/image" Target="../media/image-32-5.jpg"/><Relationship Id="rId6" Type="http://schemas.openxmlformats.org/officeDocument/2006/relationships/image" Target="../media/image-32-6.jpg"/><Relationship Id="rId7" Type="http://schemas.openxmlformats.org/officeDocument/2006/relationships/image" Target="../media/image-32-7.jpg"/><Relationship Id="rId8" Type="http://schemas.openxmlformats.org/officeDocument/2006/relationships/image" Target="../media/image-32-8.jpg"/><Relationship Id="rId9" Type="http://schemas.openxmlformats.org/officeDocument/2006/relationships/slideLayout" Target="../slideLayouts/slideLayout1.xml"/><Relationship Id="rId10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3-1.jpg"/><Relationship Id="rId2" Type="http://schemas.openxmlformats.org/officeDocument/2006/relationships/image" Target="../media/image-33-2.jpg"/><Relationship Id="rId3" Type="http://schemas.openxmlformats.org/officeDocument/2006/relationships/image" Target="../media/image-33-3.jpg"/><Relationship Id="rId4" Type="http://schemas.openxmlformats.org/officeDocument/2006/relationships/image" Target="../media/image-33-4.jpg"/><Relationship Id="rId5" Type="http://schemas.openxmlformats.org/officeDocument/2006/relationships/image" Target="../media/image-33-5.jpg"/><Relationship Id="rId6" Type="http://schemas.openxmlformats.org/officeDocument/2006/relationships/image" Target="../media/image-33-6.jpg"/><Relationship Id="rId7" Type="http://schemas.openxmlformats.org/officeDocument/2006/relationships/image" Target="../media/image-33-7.jpg"/><Relationship Id="rId8" Type="http://schemas.openxmlformats.org/officeDocument/2006/relationships/image" Target="../media/image-33-8.jpg"/><Relationship Id="rId9" Type="http://schemas.openxmlformats.org/officeDocument/2006/relationships/slideLayout" Target="../slideLayouts/slideLayout1.xml"/><Relationship Id="rId10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4-image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7-1.png"/><Relationship Id="rId2" Type="http://schemas.openxmlformats.org/officeDocument/2006/relationships/image" Target="../media/image-37-2.jpe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3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-image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jp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jpg"/><Relationship Id="rId2" Type="http://schemas.openxmlformats.org/officeDocument/2006/relationships/image" Target="../media/image-6-2.jp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7-image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25401" y="457200"/>
            <a:ext cx="482501" cy="584150"/>
          </a:xfrm>
          <a:prstGeom prst="rect">
            <a:avLst/>
          </a:prstGeom>
          <a:solidFill>
            <a:srgbClr val="F7F6F2"/>
          </a:solidFill>
          <a:ln/>
        </p:spPr>
        <p:txBody>
          <a:bodyPr wrap="square" rtlCol="0" anchor="ctr"/>
          <a:lstStyle/>
          <a:p>
            <a:pPr indent="0" marL="0">
              <a:buNone/>
            </a:pPr>
            <a:endParaRPr lang="en-US" dirty="0"/>
          </a:p>
        </p:txBody>
      </p:sp>
      <p:pic>
        <p:nvPicPr>
          <p:cNvPr id="3" name="Image 0" descr="/Users/bot1/Documents/良渚IP授权介绍-重排版2026/assets/image1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300" y="507950"/>
            <a:ext cx="381000" cy="46985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447800" y="660350"/>
            <a:ext cx="2849829" cy="2190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1200" spc="504" kern="0" dirty="0">
                <a:solidFill>
                  <a:srgbClr val="F7F6F2">
                    <a:alpha val="85000"/>
                  </a:srgbClr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良渚文化 IP 授权</a:t>
            </a:r>
            <a:endParaRPr lang="en-US" sz="1200" dirty="0"/>
          </a:p>
        </p:txBody>
      </p:sp>
      <p:sp>
        <p:nvSpPr>
          <p:cNvPr id="5" name="Text 2"/>
          <p:cNvSpPr/>
          <p:nvPr/>
        </p:nvSpPr>
        <p:spPr>
          <a:xfrm>
            <a:off x="10330380" y="673001"/>
            <a:ext cx="1036219" cy="152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buNone/>
            </a:pPr>
            <a:r>
              <a:rPr lang="en-US" sz="1100" i="1" spc="330" kern="0" dirty="0">
                <a:solidFill>
                  <a:srgbClr val="F7F6F2">
                    <a:alpha val="55000"/>
                  </a:srgbClr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MMXXVI</a:t>
            </a:r>
            <a:endParaRPr lang="en-US" sz="1100" dirty="0"/>
          </a:p>
        </p:txBody>
      </p:sp>
      <p:sp>
        <p:nvSpPr>
          <p:cNvPr id="6" name="Text 3"/>
          <p:cNvSpPr/>
          <p:nvPr/>
        </p:nvSpPr>
        <p:spPr>
          <a:xfrm>
            <a:off x="825401" y="1981200"/>
            <a:ext cx="406301" cy="12650"/>
          </a:xfrm>
          <a:prstGeom prst="rect">
            <a:avLst/>
          </a:prstGeom>
          <a:solidFill>
            <a:srgbClr val="BD8537"/>
          </a:solidFill>
          <a:ln/>
        </p:spPr>
        <p:txBody>
          <a:bodyPr wrap="square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7" name="Text 4"/>
          <p:cNvSpPr/>
          <p:nvPr/>
        </p:nvSpPr>
        <p:spPr>
          <a:xfrm>
            <a:off x="1358801" y="1879550"/>
            <a:ext cx="3886200" cy="2095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1150" spc="575" kern="0" dirty="0">
                <a:solidFill>
                  <a:srgbClr val="DDCCAC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五千年文明源代码</a:t>
            </a:r>
            <a:endParaRPr lang="en-US" sz="1150" dirty="0"/>
          </a:p>
        </p:txBody>
      </p:sp>
      <p:sp>
        <p:nvSpPr>
          <p:cNvPr id="8" name="Text 5"/>
          <p:cNvSpPr/>
          <p:nvPr/>
        </p:nvSpPr>
        <p:spPr>
          <a:xfrm>
            <a:off x="787301" y="2222450"/>
            <a:ext cx="4663440" cy="1943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5300"/>
              </a:lnSpc>
              <a:buNone/>
            </a:pPr>
            <a:r>
              <a:rPr lang="en-US" sz="15000" b="1" spc="900" kern="0" dirty="0">
                <a:solidFill>
                  <a:srgbClr val="F7F6F2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良渚</a:t>
            </a:r>
            <a:endParaRPr lang="en-US" sz="15000" dirty="0"/>
          </a:p>
        </p:txBody>
      </p:sp>
      <p:sp>
        <p:nvSpPr>
          <p:cNvPr id="9" name="Text 6"/>
          <p:cNvSpPr/>
          <p:nvPr/>
        </p:nvSpPr>
        <p:spPr>
          <a:xfrm>
            <a:off x="825401" y="4546550"/>
            <a:ext cx="5181549" cy="5238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2900" spc="580" kern="0" dirty="0">
                <a:solidFill>
                  <a:srgbClr val="DDCCAC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邀您</a:t>
            </a:r>
            <a:pPr algn="l" indent="0" marL="0">
              <a:buNone/>
            </a:pPr>
            <a:r>
              <a:rPr lang="en-US" sz="2900" b="1" spc="580" kern="0" dirty="0">
                <a:solidFill>
                  <a:srgbClr val="C9604F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续写传奇</a:t>
            </a:r>
            <a:endParaRPr lang="en-US" sz="2900" dirty="0"/>
          </a:p>
        </p:txBody>
      </p:sp>
      <p:sp>
        <p:nvSpPr>
          <p:cNvPr id="10" name="Text 7"/>
          <p:cNvSpPr/>
          <p:nvPr/>
        </p:nvSpPr>
        <p:spPr>
          <a:xfrm>
            <a:off x="825401" y="5130701"/>
            <a:ext cx="5440680" cy="2000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1350" i="1" spc="162" kern="0" dirty="0">
                <a:solidFill>
                  <a:srgbClr val="A19D90">
                    <a:alpha val="95000"/>
                  </a:srgbClr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The Source Code of Five Thousand Years</a:t>
            </a:r>
            <a:endParaRPr lang="en-US" sz="1350" dirty="0"/>
          </a:p>
        </p:txBody>
      </p:sp>
      <p:sp>
        <p:nvSpPr>
          <p:cNvPr id="11" name="Text 8"/>
          <p:cNvSpPr/>
          <p:nvPr/>
        </p:nvSpPr>
        <p:spPr>
          <a:xfrm>
            <a:off x="825401" y="5689550"/>
            <a:ext cx="2438400" cy="431750"/>
          </a:xfrm>
          <a:prstGeom prst="rect">
            <a:avLst/>
          </a:prstGeom>
          <a:solidFill>
            <a:srgbClr val="A94033"/>
          </a:solidFill>
          <a:ln/>
        </p:spPr>
        <p:txBody>
          <a:bodyPr wrap="square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12" name="Text 9"/>
          <p:cNvSpPr/>
          <p:nvPr/>
        </p:nvSpPr>
        <p:spPr>
          <a:xfrm>
            <a:off x="1092101" y="5791200"/>
            <a:ext cx="2176272" cy="2762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1500" b="1" spc="510" kern="0" dirty="0">
                <a:solidFill>
                  <a:srgbClr val="F7F6F2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IP 授权合作介绍</a:t>
            </a:r>
            <a:endParaRPr lang="en-US" sz="1500" dirty="0"/>
          </a:p>
        </p:txBody>
      </p:sp>
      <p:sp>
        <p:nvSpPr>
          <p:cNvPr id="13" name="Text 10"/>
          <p:cNvSpPr/>
          <p:nvPr/>
        </p:nvSpPr>
        <p:spPr>
          <a:xfrm>
            <a:off x="3454301" y="5816501"/>
            <a:ext cx="2590699" cy="1809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1000" spc="180" kern="0" dirty="0">
                <a:solidFill>
                  <a:srgbClr val="F7F6F2">
                    <a:alpha val="5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杭州 · 良渚 · 2026</a:t>
            </a:r>
            <a:endParaRPr lang="en-US" sz="1000" dirty="0"/>
          </a:p>
        </p:txBody>
      </p:sp>
      <p:sp>
        <p:nvSpPr>
          <p:cNvPr id="14" name="Text 11"/>
          <p:cNvSpPr/>
          <p:nvPr/>
        </p:nvSpPr>
        <p:spPr>
          <a:xfrm>
            <a:off x="825401" y="6464350"/>
            <a:ext cx="3886200" cy="114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800" i="1" spc="80" kern="0" dirty="0">
                <a:solidFill>
                  <a:srgbClr val="A19D90">
                    <a:alpha val="70000"/>
                  </a:srgbClr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LIANGZHU CULTURE</a:t>
            </a:r>
            <a:endParaRPr lang="en-US" sz="800" dirty="0"/>
          </a:p>
        </p:txBody>
      </p:sp>
      <p:sp>
        <p:nvSpPr>
          <p:cNvPr id="15" name="Text 12"/>
          <p:cNvSpPr/>
          <p:nvPr/>
        </p:nvSpPr>
        <p:spPr>
          <a:xfrm>
            <a:off x="7480399" y="6435775"/>
            <a:ext cx="3886200" cy="1428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buNone/>
            </a:pPr>
            <a:r>
              <a:rPr lang="en-US" sz="800" spc="176" kern="0" dirty="0">
                <a:solidFill>
                  <a:srgbClr val="A19D90">
                    <a:alpha val="7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世界遗产 · 良渚古城遗址</a:t>
            </a:r>
            <a:endParaRPr lang="en-US" sz="8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F7F6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98450" y="649188"/>
            <a:ext cx="355550" cy="12650"/>
          </a:xfrm>
          <a:prstGeom prst="rect">
            <a:avLst/>
          </a:prstGeom>
          <a:solidFill>
            <a:srgbClr val="BD8537"/>
          </a:solidFill>
          <a:ln/>
        </p:spPr>
        <p:txBody>
          <a:bodyPr wrap="square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3" name="Text 1"/>
          <p:cNvSpPr/>
          <p:nvPr/>
        </p:nvSpPr>
        <p:spPr>
          <a:xfrm>
            <a:off x="1168301" y="584150"/>
            <a:ext cx="1841087" cy="1428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1000" i="1" spc="300" kern="0" dirty="0">
                <a:solidFill>
                  <a:srgbClr val="A19D90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ABOUT THE FORUM</a:t>
            </a:r>
            <a:endParaRPr lang="en-US" sz="1000" dirty="0"/>
          </a:p>
        </p:txBody>
      </p:sp>
      <p:sp>
        <p:nvSpPr>
          <p:cNvPr id="4" name="Text 2"/>
          <p:cNvSpPr/>
          <p:nvPr/>
        </p:nvSpPr>
        <p:spPr>
          <a:xfrm>
            <a:off x="698450" y="904726"/>
            <a:ext cx="11011001" cy="5180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080"/>
              </a:lnSpc>
              <a:spcBef>
                <a:spcPts val="1400"/>
              </a:spcBef>
              <a:buNone/>
            </a:pPr>
            <a:r>
              <a:rPr lang="en-US" sz="3400" spc="136" kern="0" dirty="0">
                <a:solidFill>
                  <a:srgbClr val="302F2E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「经贸有博鳌，</a:t>
            </a:r>
            <a:pPr algn="l" indent="0" marL="0">
              <a:lnSpc>
                <a:spcPts val="4080"/>
              </a:lnSpc>
              <a:spcBef>
                <a:spcPts val="1400"/>
              </a:spcBef>
              <a:buNone/>
            </a:pPr>
            <a:r>
              <a:rPr lang="en-US" sz="3400" b="1" spc="136" kern="0" dirty="0">
                <a:solidFill>
                  <a:srgbClr val="A94033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文化有良渚</a:t>
            </a:r>
            <a:pPr algn="l" indent="0" marL="0">
              <a:lnSpc>
                <a:spcPts val="4080"/>
              </a:lnSpc>
              <a:spcBef>
                <a:spcPts val="1400"/>
              </a:spcBef>
              <a:buNone/>
            </a:pPr>
            <a:r>
              <a:rPr lang="en-US" sz="3400" spc="136" kern="0" dirty="0">
                <a:solidFill>
                  <a:srgbClr val="302F2E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」</a:t>
            </a:r>
            <a:endParaRPr lang="en-US" sz="3400" dirty="0"/>
          </a:p>
        </p:txBody>
      </p:sp>
      <p:sp>
        <p:nvSpPr>
          <p:cNvPr id="5" name="Text 3"/>
          <p:cNvSpPr/>
          <p:nvPr/>
        </p:nvSpPr>
        <p:spPr>
          <a:xfrm>
            <a:off x="698450" y="1537097"/>
            <a:ext cx="11011001" cy="2381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spcBef>
                <a:spcPts val="900"/>
              </a:spcBef>
              <a:buNone/>
            </a:pPr>
            <a:r>
              <a:rPr lang="en-US" sz="1300" b="1" spc="234" kern="0" dirty="0">
                <a:solidFill>
                  <a:srgbClr val="BD8537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国家级文明对话平台</a:t>
            </a:r>
            <a:endParaRPr lang="en-US" sz="1300" dirty="0"/>
          </a:p>
        </p:txBody>
      </p:sp>
      <p:sp>
        <p:nvSpPr>
          <p:cNvPr id="6" name="Text 4"/>
          <p:cNvSpPr/>
          <p:nvPr/>
        </p:nvSpPr>
        <p:spPr>
          <a:xfrm>
            <a:off x="698450" y="2105323"/>
            <a:ext cx="6088279" cy="8456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20"/>
              </a:lnSpc>
              <a:buNone/>
            </a:pPr>
            <a:r>
              <a:rPr lang="en-US" sz="1200" dirty="0">
                <a:solidFill>
                  <a:srgbClr val="5C5A55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2023 年，国家主席习近平在第三届「一带一路」国际合作高峰论坛上亲自宣布举办「良渚论坛」。由</a:t>
            </a:r>
            <a:pPr algn="l" indent="0" marL="0">
              <a:lnSpc>
                <a:spcPts val="2220"/>
              </a:lnSpc>
              <a:buNone/>
            </a:pPr>
            <a:r>
              <a:rPr lang="en-US" sz="1200" b="1" dirty="0">
                <a:solidFill>
                  <a:srgbClr val="302F2E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文化和旅游部、国家文物局、浙江省人民政府</a:t>
            </a:r>
            <a:pPr algn="l" indent="0" marL="0">
              <a:lnSpc>
                <a:spcPts val="2220"/>
              </a:lnSpc>
              <a:buNone/>
            </a:pPr>
            <a:r>
              <a:rPr lang="en-US" sz="1200" dirty="0">
                <a:solidFill>
                  <a:srgbClr val="5C5A55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联合主办，已成功举办三届。以其高规格和国际影响力，成为中华文明与世界文明</a:t>
            </a:r>
            <a:pPr algn="l" indent="0" marL="0">
              <a:lnSpc>
                <a:spcPts val="2220"/>
              </a:lnSpc>
              <a:buNone/>
            </a:pPr>
            <a:r>
              <a:rPr lang="en-US" sz="1200" b="1" dirty="0">
                <a:solidFill>
                  <a:srgbClr val="302F2E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交流互鉴的重要名片</a:t>
            </a:r>
            <a:pPr algn="l" indent="0" marL="0">
              <a:lnSpc>
                <a:spcPts val="2220"/>
              </a:lnSpc>
              <a:buNone/>
            </a:pPr>
            <a:r>
              <a:rPr lang="en-US" sz="1200" dirty="0">
                <a:solidFill>
                  <a:srgbClr val="5C5A55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。</a:t>
            </a:r>
            <a:endParaRPr lang="en-US" sz="1200" dirty="0"/>
          </a:p>
        </p:txBody>
      </p:sp>
      <p:sp>
        <p:nvSpPr>
          <p:cNvPr id="7" name="Shape 5"/>
          <p:cNvSpPr/>
          <p:nvPr/>
        </p:nvSpPr>
        <p:spPr>
          <a:xfrm>
            <a:off x="698450" y="3235077"/>
            <a:ext cx="3009900" cy="0"/>
          </a:xfrm>
          <a:prstGeom prst="line">
            <a:avLst/>
          </a:prstGeom>
          <a:noFill/>
          <a:ln w="9525">
            <a:solidFill>
              <a:srgbClr val="302F2E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698450" y="3404890"/>
            <a:ext cx="3070098" cy="3909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80"/>
              </a:lnSpc>
              <a:buNone/>
            </a:pPr>
            <a:r>
              <a:rPr lang="en-US" sz="2800" b="1" dirty="0">
                <a:solidFill>
                  <a:srgbClr val="A94033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300+</a:t>
            </a:r>
            <a:endParaRPr lang="en-US" sz="2800" dirty="0"/>
          </a:p>
        </p:txBody>
      </p:sp>
      <p:sp>
        <p:nvSpPr>
          <p:cNvPr id="9" name="Text 7"/>
          <p:cNvSpPr/>
          <p:nvPr/>
        </p:nvSpPr>
        <p:spPr>
          <a:xfrm>
            <a:off x="698450" y="3859262"/>
            <a:ext cx="3070098" cy="2190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spcBef>
                <a:spcPts val="500"/>
              </a:spcBef>
              <a:buNone/>
            </a:pPr>
            <a:r>
              <a:rPr lang="en-US" sz="1200" b="1" dirty="0">
                <a:solidFill>
                  <a:srgbClr val="302F2E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全球嘉宾的智慧交汇</a:t>
            </a:r>
            <a:endParaRPr lang="en-US" sz="1200" dirty="0"/>
          </a:p>
        </p:txBody>
      </p:sp>
      <p:sp>
        <p:nvSpPr>
          <p:cNvPr id="10" name="Text 8"/>
          <p:cNvSpPr/>
          <p:nvPr/>
        </p:nvSpPr>
        <p:spPr>
          <a:xfrm>
            <a:off x="698450" y="4141738"/>
            <a:ext cx="3070098" cy="43160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700"/>
              </a:lnSpc>
              <a:spcBef>
                <a:spcPts val="500"/>
              </a:spcBef>
              <a:buNone/>
            </a:pPr>
            <a:r>
              <a:rPr lang="en-US" sz="1000" dirty="0">
                <a:solidFill>
                  <a:srgbClr val="5C5A55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第三届论坛吸引超过 300 名中外嘉宾，覆盖 60 多个国家和地区。</a:t>
            </a:r>
            <a:endParaRPr lang="en-US" sz="1000" dirty="0"/>
          </a:p>
        </p:txBody>
      </p:sp>
      <p:sp>
        <p:nvSpPr>
          <p:cNvPr id="11" name="Shape 9"/>
          <p:cNvSpPr/>
          <p:nvPr/>
        </p:nvSpPr>
        <p:spPr>
          <a:xfrm>
            <a:off x="4165550" y="3235077"/>
            <a:ext cx="3010049" cy="0"/>
          </a:xfrm>
          <a:prstGeom prst="line">
            <a:avLst/>
          </a:prstGeom>
          <a:noFill/>
          <a:ln w="9525">
            <a:solidFill>
              <a:srgbClr val="302F2E"/>
            </a:solidFill>
            <a:prstDash val="solid"/>
          </a:ln>
        </p:spPr>
      </p:sp>
      <p:sp>
        <p:nvSpPr>
          <p:cNvPr id="12" name="Text 10"/>
          <p:cNvSpPr/>
          <p:nvPr/>
        </p:nvSpPr>
        <p:spPr>
          <a:xfrm>
            <a:off x="4165550" y="3404890"/>
            <a:ext cx="3070250" cy="3909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80"/>
              </a:lnSpc>
              <a:buNone/>
            </a:pPr>
            <a:r>
              <a:rPr lang="en-US" sz="2800" b="1" dirty="0">
                <a:solidFill>
                  <a:srgbClr val="A94033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「1+4+6」</a:t>
            </a:r>
            <a:endParaRPr lang="en-US" sz="2800" dirty="0"/>
          </a:p>
        </p:txBody>
      </p:sp>
      <p:sp>
        <p:nvSpPr>
          <p:cNvPr id="13" name="Text 11"/>
          <p:cNvSpPr/>
          <p:nvPr/>
        </p:nvSpPr>
        <p:spPr>
          <a:xfrm>
            <a:off x="4165550" y="3859262"/>
            <a:ext cx="3070250" cy="2190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spcBef>
                <a:spcPts val="500"/>
              </a:spcBef>
              <a:buNone/>
            </a:pPr>
            <a:r>
              <a:rPr lang="en-US" sz="1200" b="1" dirty="0">
                <a:solidFill>
                  <a:srgbClr val="302F2E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多元格局</a:t>
            </a:r>
            <a:endParaRPr lang="en-US" sz="1200" dirty="0"/>
          </a:p>
        </p:txBody>
      </p:sp>
      <p:sp>
        <p:nvSpPr>
          <p:cNvPr id="14" name="Text 12"/>
          <p:cNvSpPr/>
          <p:nvPr/>
        </p:nvSpPr>
        <p:spPr>
          <a:xfrm>
            <a:off x="4165550" y="4141738"/>
            <a:ext cx="3070250" cy="43160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700"/>
              </a:lnSpc>
              <a:spcBef>
                <a:spcPts val="500"/>
              </a:spcBef>
              <a:buNone/>
            </a:pPr>
            <a:r>
              <a:rPr lang="en-US" sz="1000" dirty="0">
                <a:solidFill>
                  <a:srgbClr val="5C5A55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1 个主论坛、4 个分论坛及 6 个配套活动，从多维度探讨文明的传承与创新。</a:t>
            </a:r>
            <a:endParaRPr lang="en-US" sz="1000" dirty="0"/>
          </a:p>
        </p:txBody>
      </p:sp>
      <p:pic>
        <p:nvPicPr>
          <p:cNvPr id="15" name="Image 0" descr="/Users/bot1/Documents/良渚IP授权介绍-重排版2026/assets/pptx/p10-forum.jp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83550" y="2105323"/>
            <a:ext cx="3810000" cy="2857500"/>
          </a:xfrm>
          <a:prstGeom prst="rect">
            <a:avLst/>
          </a:prstGeom>
        </p:spPr>
      </p:pic>
      <p:sp>
        <p:nvSpPr>
          <p:cNvPr id="16" name="Text 13"/>
          <p:cNvSpPr/>
          <p:nvPr/>
        </p:nvSpPr>
        <p:spPr>
          <a:xfrm>
            <a:off x="7683550" y="5051673"/>
            <a:ext cx="3886200" cy="152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spcBef>
                <a:spcPts val="700"/>
              </a:spcBef>
              <a:buNone/>
            </a:pPr>
            <a:r>
              <a:rPr lang="en-US" sz="850" spc="153" kern="0" dirty="0">
                <a:solidFill>
                  <a:srgbClr val="A19D9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良渚论坛 · 主舞台</a:t>
            </a:r>
            <a:endParaRPr lang="en-US" sz="850" dirty="0"/>
          </a:p>
        </p:txBody>
      </p:sp>
      <p:sp>
        <p:nvSpPr>
          <p:cNvPr id="17" name="Text 14"/>
          <p:cNvSpPr/>
          <p:nvPr/>
        </p:nvSpPr>
        <p:spPr>
          <a:xfrm>
            <a:off x="698450" y="6464350"/>
            <a:ext cx="4145179" cy="114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800" i="1" spc="80" kern="0" dirty="0">
                <a:solidFill>
                  <a:srgbClr val="A19D90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PART 1 · The Source Code of Five Thousand Years</a:t>
            </a:r>
            <a:endParaRPr lang="en-US" sz="800" dirty="0"/>
          </a:p>
        </p:txBody>
      </p:sp>
      <p:sp>
        <p:nvSpPr>
          <p:cNvPr id="18" name="Text 15"/>
          <p:cNvSpPr/>
          <p:nvPr/>
        </p:nvSpPr>
        <p:spPr>
          <a:xfrm>
            <a:off x="7607350" y="6435775"/>
            <a:ext cx="3886200" cy="1428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buNone/>
            </a:pPr>
            <a:r>
              <a:rPr lang="en-US" sz="800" spc="176" kern="0" dirty="0">
                <a:solidFill>
                  <a:srgbClr val="A19D9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良渚的文明坐标</a:t>
            </a:r>
            <a:endParaRPr lang="en-US" sz="8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F7F6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98450" y="649188"/>
            <a:ext cx="355550" cy="12650"/>
          </a:xfrm>
          <a:prstGeom prst="rect">
            <a:avLst/>
          </a:prstGeom>
          <a:solidFill>
            <a:srgbClr val="BD8537"/>
          </a:solidFill>
          <a:ln/>
        </p:spPr>
        <p:txBody>
          <a:bodyPr wrap="square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3" name="Text 1"/>
          <p:cNvSpPr/>
          <p:nvPr/>
        </p:nvSpPr>
        <p:spPr>
          <a:xfrm>
            <a:off x="1168301" y="584150"/>
            <a:ext cx="1841087" cy="1428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1000" i="1" spc="300" kern="0" dirty="0">
                <a:solidFill>
                  <a:srgbClr val="A19D90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ABOUT THE FORUM</a:t>
            </a:r>
            <a:endParaRPr lang="en-US" sz="1000" dirty="0"/>
          </a:p>
        </p:txBody>
      </p:sp>
      <p:sp>
        <p:nvSpPr>
          <p:cNvPr id="4" name="Text 2"/>
          <p:cNvSpPr/>
          <p:nvPr/>
        </p:nvSpPr>
        <p:spPr>
          <a:xfrm>
            <a:off x="698450" y="904726"/>
            <a:ext cx="11011001" cy="5180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080"/>
              </a:lnSpc>
              <a:spcBef>
                <a:spcPts val="1400"/>
              </a:spcBef>
              <a:buNone/>
            </a:pPr>
            <a:r>
              <a:rPr lang="en-US" sz="3400" spc="136" kern="0" dirty="0">
                <a:solidFill>
                  <a:srgbClr val="302F2E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赋予品牌</a:t>
            </a:r>
            <a:pPr algn="l" indent="0" marL="0">
              <a:lnSpc>
                <a:spcPts val="4080"/>
              </a:lnSpc>
              <a:spcBef>
                <a:spcPts val="1400"/>
              </a:spcBef>
              <a:buNone/>
            </a:pPr>
            <a:r>
              <a:rPr lang="en-US" sz="3400" b="1" spc="136" kern="0" dirty="0">
                <a:solidFill>
                  <a:srgbClr val="A94033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对话世界的入场券</a:t>
            </a:r>
            <a:endParaRPr lang="en-US" sz="3400" dirty="0"/>
          </a:p>
        </p:txBody>
      </p:sp>
      <p:sp>
        <p:nvSpPr>
          <p:cNvPr id="5" name="Text 3"/>
          <p:cNvSpPr/>
          <p:nvPr/>
        </p:nvSpPr>
        <p:spPr>
          <a:xfrm>
            <a:off x="698450" y="1537097"/>
            <a:ext cx="11011001" cy="2381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spcBef>
                <a:spcPts val="900"/>
              </a:spcBef>
              <a:buNone/>
            </a:pPr>
            <a:r>
              <a:rPr lang="en-US" sz="1300" b="1" spc="156" kern="0" dirty="0">
                <a:solidFill>
                  <a:srgbClr val="BD8537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让「国家级平台」成为品牌的「超级加速器」</a:t>
            </a:r>
            <a:endParaRPr lang="en-US" sz="1300" dirty="0"/>
          </a:p>
        </p:txBody>
      </p:sp>
      <p:sp>
        <p:nvSpPr>
          <p:cNvPr id="6" name="Text 4"/>
          <p:cNvSpPr/>
          <p:nvPr/>
        </p:nvSpPr>
        <p:spPr>
          <a:xfrm>
            <a:off x="698450" y="1965722"/>
            <a:ext cx="7513269" cy="26268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070"/>
              </a:lnSpc>
              <a:spcBef>
                <a:spcPts val="1500"/>
              </a:spcBef>
              <a:buNone/>
            </a:pPr>
            <a:r>
              <a:rPr lang="en-US" sz="1150" dirty="0">
                <a:solidFill>
                  <a:srgbClr val="5C5A55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当品牌与良渚 IP 结合，它获得的不仅是</a:t>
            </a:r>
            <a:pPr algn="l" indent="0" marL="0">
              <a:lnSpc>
                <a:spcPts val="2070"/>
              </a:lnSpc>
              <a:spcBef>
                <a:spcPts val="1500"/>
              </a:spcBef>
              <a:buNone/>
            </a:pPr>
            <a:r>
              <a:rPr lang="en-US" sz="1150" b="1" dirty="0">
                <a:solidFill>
                  <a:srgbClr val="302F2E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五千年的文化深度</a:t>
            </a:r>
            <a:pPr algn="l" indent="0" marL="0">
              <a:lnSpc>
                <a:spcPts val="2070"/>
              </a:lnSpc>
              <a:spcBef>
                <a:spcPts val="1500"/>
              </a:spcBef>
              <a:buNone/>
            </a:pPr>
            <a:r>
              <a:rPr lang="en-US" sz="1150" dirty="0">
                <a:solidFill>
                  <a:srgbClr val="5C5A55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，更是一个</a:t>
            </a:r>
            <a:pPr algn="l" indent="0" marL="0">
              <a:lnSpc>
                <a:spcPts val="2070"/>
              </a:lnSpc>
              <a:spcBef>
                <a:spcPts val="1500"/>
              </a:spcBef>
              <a:buNone/>
            </a:pPr>
            <a:r>
              <a:rPr lang="en-US" sz="1150" b="1" dirty="0">
                <a:solidFill>
                  <a:srgbClr val="302F2E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在全球视野下展示自己的舞台</a:t>
            </a:r>
            <a:pPr algn="l" indent="0" marL="0">
              <a:lnSpc>
                <a:spcPts val="2070"/>
              </a:lnSpc>
              <a:spcBef>
                <a:spcPts val="1500"/>
              </a:spcBef>
              <a:buNone/>
            </a:pPr>
            <a:r>
              <a:rPr lang="en-US" sz="1150" dirty="0">
                <a:solidFill>
                  <a:srgbClr val="5C5A55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。</a:t>
            </a:r>
            <a:endParaRPr lang="en-US" sz="1150" dirty="0"/>
          </a:p>
        </p:txBody>
      </p:sp>
      <p:sp>
        <p:nvSpPr>
          <p:cNvPr id="7" name="Shape 5"/>
          <p:cNvSpPr/>
          <p:nvPr/>
        </p:nvSpPr>
        <p:spPr>
          <a:xfrm>
            <a:off x="698450" y="2525167"/>
            <a:ext cx="7594699" cy="0"/>
          </a:xfrm>
          <a:prstGeom prst="line">
            <a:avLst/>
          </a:prstGeom>
          <a:noFill/>
          <a:ln w="9525">
            <a:solidFill>
              <a:srgbClr val="302F2E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698450" y="2694980"/>
            <a:ext cx="375565" cy="74265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2000" b="1" dirty="0">
                <a:solidFill>
                  <a:srgbClr val="BD8537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壹</a:t>
            </a:r>
            <a:endParaRPr lang="en-US" sz="2000" dirty="0"/>
          </a:p>
        </p:txBody>
      </p:sp>
      <p:sp>
        <p:nvSpPr>
          <p:cNvPr id="9" name="Text 7"/>
          <p:cNvSpPr/>
          <p:nvPr/>
        </p:nvSpPr>
        <p:spPr>
          <a:xfrm>
            <a:off x="1244352" y="2694980"/>
            <a:ext cx="5699659" cy="2476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1350" spc="27" kern="0" dirty="0">
                <a:solidFill>
                  <a:srgbClr val="302F2E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全球关注度的</a:t>
            </a:r>
            <a:pPr algn="l" indent="0" marL="0">
              <a:buNone/>
            </a:pPr>
            <a:r>
              <a:rPr lang="en-US" sz="1350" b="1" spc="27" kern="0" dirty="0">
                <a:solidFill>
                  <a:srgbClr val="A94033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「引力场」</a:t>
            </a:r>
            <a:endParaRPr lang="en-US" sz="1350" dirty="0"/>
          </a:p>
        </p:txBody>
      </p:sp>
      <p:sp>
        <p:nvSpPr>
          <p:cNvPr id="10" name="Text 8"/>
          <p:cNvSpPr/>
          <p:nvPr/>
        </p:nvSpPr>
        <p:spPr>
          <a:xfrm>
            <a:off x="1244352" y="3006030"/>
            <a:ext cx="5699659" cy="43160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700"/>
              </a:lnSpc>
              <a:spcBef>
                <a:spcPts val="500"/>
              </a:spcBef>
              <a:buNone/>
            </a:pPr>
            <a:r>
              <a:rPr lang="en-US" sz="1000" dirty="0">
                <a:solidFill>
                  <a:srgbClr val="5C5A55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作为写入「十五五」规划的国家任务，论坛吸引着全球学者、媒体、政策制定者的目光，为合作品牌提供无与伦比的亮相机会。</a:t>
            </a:r>
            <a:endParaRPr lang="en-US" sz="1000" dirty="0"/>
          </a:p>
        </p:txBody>
      </p:sp>
      <p:sp>
        <p:nvSpPr>
          <p:cNvPr id="11" name="Shape 9"/>
          <p:cNvSpPr/>
          <p:nvPr/>
        </p:nvSpPr>
        <p:spPr>
          <a:xfrm>
            <a:off x="698450" y="3594795"/>
            <a:ext cx="7594699" cy="0"/>
          </a:xfrm>
          <a:prstGeom prst="line">
            <a:avLst/>
          </a:prstGeom>
          <a:noFill/>
          <a:ln w="9525">
            <a:solidFill>
              <a:srgbClr val="302F2E"/>
            </a:solidFill>
            <a:prstDash val="solid"/>
          </a:ln>
        </p:spPr>
      </p:sp>
      <p:sp>
        <p:nvSpPr>
          <p:cNvPr id="12" name="Text 10"/>
          <p:cNvSpPr/>
          <p:nvPr/>
        </p:nvSpPr>
        <p:spPr>
          <a:xfrm>
            <a:off x="698450" y="3764607"/>
            <a:ext cx="375565" cy="74265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2000" b="1" dirty="0">
                <a:solidFill>
                  <a:srgbClr val="BD8537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贰</a:t>
            </a:r>
            <a:endParaRPr lang="en-US" sz="2000" dirty="0"/>
          </a:p>
        </p:txBody>
      </p:sp>
      <p:sp>
        <p:nvSpPr>
          <p:cNvPr id="13" name="Text 11"/>
          <p:cNvSpPr/>
          <p:nvPr/>
        </p:nvSpPr>
        <p:spPr>
          <a:xfrm>
            <a:off x="1244352" y="3764607"/>
            <a:ext cx="5699659" cy="2476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1350" spc="27" kern="0" dirty="0">
                <a:solidFill>
                  <a:srgbClr val="302F2E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高端圈层的</a:t>
            </a:r>
            <a:pPr algn="l" indent="0" marL="0">
              <a:buNone/>
            </a:pPr>
            <a:r>
              <a:rPr lang="en-US" sz="1350" b="1" spc="27" kern="0" dirty="0">
                <a:solidFill>
                  <a:srgbClr val="A94033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「通行证」</a:t>
            </a:r>
            <a:endParaRPr lang="en-US" sz="1350" dirty="0"/>
          </a:p>
        </p:txBody>
      </p:sp>
      <p:sp>
        <p:nvSpPr>
          <p:cNvPr id="14" name="Text 12"/>
          <p:cNvSpPr/>
          <p:nvPr/>
        </p:nvSpPr>
        <p:spPr>
          <a:xfrm>
            <a:off x="1244352" y="4075658"/>
            <a:ext cx="5699659" cy="43160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700"/>
              </a:lnSpc>
              <a:spcBef>
                <a:spcPts val="500"/>
              </a:spcBef>
              <a:buNone/>
            </a:pPr>
            <a:r>
              <a:rPr lang="en-US" sz="1000" dirty="0">
                <a:solidFill>
                  <a:srgbClr val="5C5A55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随着诺金酒店等高端配套签约入驻，论坛将吸引更多全球影响力人物。合作品牌可借此切入高端文化圈层，建立顶级人脉。</a:t>
            </a:r>
            <a:endParaRPr lang="en-US" sz="1000" dirty="0"/>
          </a:p>
        </p:txBody>
      </p:sp>
      <p:sp>
        <p:nvSpPr>
          <p:cNvPr id="15" name="Shape 13"/>
          <p:cNvSpPr/>
          <p:nvPr/>
        </p:nvSpPr>
        <p:spPr>
          <a:xfrm>
            <a:off x="698450" y="4664422"/>
            <a:ext cx="7594699" cy="0"/>
          </a:xfrm>
          <a:prstGeom prst="line">
            <a:avLst/>
          </a:prstGeom>
          <a:noFill/>
          <a:ln w="9525">
            <a:solidFill>
              <a:srgbClr val="302F2E"/>
            </a:solidFill>
            <a:prstDash val="solid"/>
          </a:ln>
        </p:spPr>
      </p:sp>
      <p:sp>
        <p:nvSpPr>
          <p:cNvPr id="16" name="Text 14"/>
          <p:cNvSpPr/>
          <p:nvPr/>
        </p:nvSpPr>
        <p:spPr>
          <a:xfrm>
            <a:off x="698450" y="4834235"/>
            <a:ext cx="375565" cy="74265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2000" b="1" dirty="0">
                <a:solidFill>
                  <a:srgbClr val="BD8537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叁</a:t>
            </a:r>
            <a:endParaRPr lang="en-US" sz="2000" dirty="0"/>
          </a:p>
        </p:txBody>
      </p:sp>
      <p:sp>
        <p:nvSpPr>
          <p:cNvPr id="17" name="Text 15"/>
          <p:cNvSpPr/>
          <p:nvPr/>
        </p:nvSpPr>
        <p:spPr>
          <a:xfrm>
            <a:off x="1244352" y="4834235"/>
            <a:ext cx="5699659" cy="2476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1350" spc="27" kern="0" dirty="0">
                <a:solidFill>
                  <a:srgbClr val="302F2E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高端内容的</a:t>
            </a:r>
            <a:pPr algn="l" indent="0" marL="0">
              <a:buNone/>
            </a:pPr>
            <a:r>
              <a:rPr lang="en-US" sz="1350" b="1" spc="27" kern="0" dirty="0">
                <a:solidFill>
                  <a:srgbClr val="A94033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「生成器」</a:t>
            </a:r>
            <a:endParaRPr lang="en-US" sz="1350" dirty="0"/>
          </a:p>
        </p:txBody>
      </p:sp>
      <p:sp>
        <p:nvSpPr>
          <p:cNvPr id="18" name="Text 16"/>
          <p:cNvSpPr/>
          <p:nvPr/>
        </p:nvSpPr>
        <p:spPr>
          <a:xfrm>
            <a:off x="1244352" y="5145286"/>
            <a:ext cx="5699659" cy="43160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700"/>
              </a:lnSpc>
              <a:spcBef>
                <a:spcPts val="500"/>
              </a:spcBef>
              <a:buNone/>
            </a:pPr>
            <a:r>
              <a:rPr lang="en-US" sz="1000" dirty="0">
                <a:solidFill>
                  <a:srgbClr val="5C5A55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论坛本身就是每年固定的内容生产引擎。品牌可与之深度共创——参与国潮品牌打造、联合举办艺术展，成为文化趋势的引领者。</a:t>
            </a:r>
            <a:endParaRPr lang="en-US" sz="1000" dirty="0"/>
          </a:p>
        </p:txBody>
      </p:sp>
      <p:pic>
        <p:nvPicPr>
          <p:cNvPr id="19" name="Image 0" descr="/Users/bot1/Documents/良渚IP授权介绍-重排版2026/assets/pptx/p11-guests.jp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26550" y="2520404"/>
            <a:ext cx="2667000" cy="1905000"/>
          </a:xfrm>
          <a:prstGeom prst="rect">
            <a:avLst/>
          </a:prstGeom>
        </p:spPr>
      </p:pic>
      <p:sp>
        <p:nvSpPr>
          <p:cNvPr id="20" name="Text 17"/>
          <p:cNvSpPr/>
          <p:nvPr/>
        </p:nvSpPr>
        <p:spPr>
          <a:xfrm>
            <a:off x="8826550" y="4514255"/>
            <a:ext cx="2720340" cy="152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spcBef>
                <a:spcPts val="700"/>
              </a:spcBef>
              <a:spcAft>
                <a:spcPts val="1200"/>
              </a:spcAft>
              <a:buNone/>
            </a:pPr>
            <a:r>
              <a:rPr lang="en-US" sz="850" spc="153" kern="0" dirty="0">
                <a:solidFill>
                  <a:srgbClr val="A19D9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良渚论坛 · 全球嘉宾</a:t>
            </a:r>
            <a:endParaRPr lang="en-US" sz="850" dirty="0"/>
          </a:p>
        </p:txBody>
      </p:sp>
      <p:pic>
        <p:nvPicPr>
          <p:cNvPr id="21" name="Image 1" descr="/Users/bot1/Documents/良渚IP授权介绍-重排版2026/assets/pptx/p11-b.jp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6550" y="4819055"/>
            <a:ext cx="2667000" cy="1524000"/>
          </a:xfrm>
          <a:prstGeom prst="rect">
            <a:avLst/>
          </a:prstGeom>
        </p:spPr>
      </p:pic>
      <p:sp>
        <p:nvSpPr>
          <p:cNvPr id="22" name="Text 18"/>
          <p:cNvSpPr/>
          <p:nvPr/>
        </p:nvSpPr>
        <p:spPr>
          <a:xfrm>
            <a:off x="698450" y="6464350"/>
            <a:ext cx="4145179" cy="114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800" i="1" spc="80" kern="0" dirty="0">
                <a:solidFill>
                  <a:srgbClr val="A19D90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PART 1 · The Source Code of Five Thousand Years</a:t>
            </a:r>
            <a:endParaRPr lang="en-US" sz="800" dirty="0"/>
          </a:p>
        </p:txBody>
      </p:sp>
      <p:sp>
        <p:nvSpPr>
          <p:cNvPr id="23" name="Text 19"/>
          <p:cNvSpPr/>
          <p:nvPr/>
        </p:nvSpPr>
        <p:spPr>
          <a:xfrm>
            <a:off x="7607350" y="6435775"/>
            <a:ext cx="3886200" cy="1428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buNone/>
            </a:pPr>
            <a:r>
              <a:rPr lang="en-US" sz="800" spc="176" kern="0" dirty="0">
                <a:solidFill>
                  <a:srgbClr val="A19D9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良渚的文明坐标</a:t>
            </a:r>
            <a:endParaRPr lang="en-US" sz="8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25401" y="1498550"/>
            <a:ext cx="1683969" cy="12699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0000"/>
              </a:lnSpc>
              <a:buNone/>
            </a:pPr>
            <a:r>
              <a:rPr lang="en-US" sz="10000" b="1" dirty="0">
                <a:solidFill>
                  <a:srgbClr val="BD8537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贰</a:t>
            </a:r>
            <a:endParaRPr lang="en-US" sz="10000" dirty="0"/>
          </a:p>
        </p:txBody>
      </p:sp>
      <p:sp>
        <p:nvSpPr>
          <p:cNvPr id="3" name="Text 1"/>
          <p:cNvSpPr/>
          <p:nvPr/>
        </p:nvSpPr>
        <p:spPr>
          <a:xfrm>
            <a:off x="2603450" y="2539901"/>
            <a:ext cx="2590699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1300" i="1" spc="390" kern="0" dirty="0">
                <a:solidFill>
                  <a:srgbClr val="A19D90">
                    <a:alpha val="80000"/>
                  </a:srgbClr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PART TWO</a:t>
            </a:r>
            <a:endParaRPr lang="en-US" sz="1300" dirty="0"/>
          </a:p>
        </p:txBody>
      </p:sp>
      <p:sp>
        <p:nvSpPr>
          <p:cNvPr id="4" name="Text 2"/>
          <p:cNvSpPr/>
          <p:nvPr/>
        </p:nvSpPr>
        <p:spPr>
          <a:xfrm>
            <a:off x="825401" y="3276600"/>
            <a:ext cx="7254139" cy="8380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6600"/>
              </a:lnSpc>
              <a:buNone/>
            </a:pPr>
            <a:r>
              <a:rPr lang="en-US" sz="5500" b="1" spc="330" kern="0" dirty="0">
                <a:solidFill>
                  <a:srgbClr val="F7F6F2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IP 内核价值引擎</a:t>
            </a:r>
            <a:endParaRPr lang="en-US" sz="5500" dirty="0"/>
          </a:p>
        </p:txBody>
      </p:sp>
      <p:sp>
        <p:nvSpPr>
          <p:cNvPr id="5" name="Text 3"/>
          <p:cNvSpPr/>
          <p:nvPr/>
        </p:nvSpPr>
        <p:spPr>
          <a:xfrm>
            <a:off x="825401" y="4419600"/>
            <a:ext cx="5958789" cy="1809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1250" i="1" spc="200" kern="0" dirty="0">
                <a:solidFill>
                  <a:srgbClr val="A19D90">
                    <a:alpha val="90000"/>
                  </a:srgbClr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The Source Code of Five Thousand Years</a:t>
            </a:r>
            <a:endParaRPr lang="en-US" sz="1250" dirty="0"/>
          </a:p>
        </p:txBody>
      </p:sp>
      <p:sp>
        <p:nvSpPr>
          <p:cNvPr id="6" name="Text 4"/>
          <p:cNvSpPr/>
          <p:nvPr/>
        </p:nvSpPr>
        <p:spPr>
          <a:xfrm>
            <a:off x="825401" y="6464350"/>
            <a:ext cx="3886200" cy="114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800" i="1" spc="80" kern="0" dirty="0">
                <a:solidFill>
                  <a:srgbClr val="A19D90">
                    <a:alpha val="60000"/>
                  </a:srgbClr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LIANGZHU CULTURE</a:t>
            </a:r>
            <a:endParaRPr lang="en-US" sz="800" dirty="0"/>
          </a:p>
        </p:txBody>
      </p:sp>
      <p:sp>
        <p:nvSpPr>
          <p:cNvPr id="7" name="Text 5"/>
          <p:cNvSpPr/>
          <p:nvPr/>
        </p:nvSpPr>
        <p:spPr>
          <a:xfrm>
            <a:off x="7480399" y="6435775"/>
            <a:ext cx="3886200" cy="1428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buNone/>
            </a:pPr>
            <a:r>
              <a:rPr lang="en-US" sz="800" spc="176" kern="0" dirty="0">
                <a:solidFill>
                  <a:srgbClr val="A19D90">
                    <a:alpha val="6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良渚文化 IP 授权 · 2026</a:t>
            </a:r>
            <a:endParaRPr lang="en-US" sz="8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solidFill>
          <a:srgbClr val="F7F6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98450" y="609600"/>
            <a:ext cx="5875600" cy="5180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080"/>
              </a:lnSpc>
              <a:buNone/>
            </a:pPr>
            <a:r>
              <a:rPr lang="en-US" sz="3400" spc="136" kern="0" dirty="0">
                <a:solidFill>
                  <a:srgbClr val="302F2E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市场现状 — 品牌的 </a:t>
            </a:r>
            <a:pPr algn="l" indent="0" marL="0">
              <a:lnSpc>
                <a:spcPts val="4080"/>
              </a:lnSpc>
              <a:buNone/>
            </a:pPr>
            <a:r>
              <a:rPr lang="en-US" sz="3400" b="1" spc="136" kern="0" dirty="0">
                <a:solidFill>
                  <a:srgbClr val="A94033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三重焦虑</a:t>
            </a:r>
            <a:endParaRPr lang="en-US" sz="3400" dirty="0"/>
          </a:p>
        </p:txBody>
      </p:sp>
      <p:sp>
        <p:nvSpPr>
          <p:cNvPr id="3" name="Text 1"/>
          <p:cNvSpPr/>
          <p:nvPr/>
        </p:nvSpPr>
        <p:spPr>
          <a:xfrm>
            <a:off x="9774882" y="886420"/>
            <a:ext cx="1753041" cy="241250"/>
          </a:xfrm>
          <a:prstGeom prst="rect">
            <a:avLst/>
          </a:prstGeom>
          <a:noFill/>
          <a:ln/>
        </p:spPr>
        <p:txBody>
          <a:bodyPr wrap="square" lIns="0" tIns="0" rIns="0" bIns="88900" rtlCol="0" anchor="t"/>
          <a:lstStyle/>
          <a:p>
            <a:pPr algn="l" indent="0" marL="0">
              <a:buNone/>
            </a:pPr>
            <a:r>
              <a:rPr lang="en-US" sz="1050" i="1" spc="273" kern="0" dirty="0">
                <a:solidFill>
                  <a:srgbClr val="A19D90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MARKET CONTEXT</a:t>
            </a:r>
            <a:endParaRPr lang="en-US" sz="1050" dirty="0"/>
          </a:p>
        </p:txBody>
      </p:sp>
      <p:sp>
        <p:nvSpPr>
          <p:cNvPr id="4" name="Text 2"/>
          <p:cNvSpPr/>
          <p:nvPr/>
        </p:nvSpPr>
        <p:spPr>
          <a:xfrm>
            <a:off x="698450" y="1661071"/>
            <a:ext cx="3180308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800"/>
              </a:lnSpc>
              <a:buNone/>
            </a:pPr>
            <a:r>
              <a:rPr lang="en-US" sz="4800" b="1" dirty="0">
                <a:solidFill>
                  <a:srgbClr val="BD8537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01</a:t>
            </a:r>
            <a:endParaRPr lang="en-US" sz="4800" dirty="0"/>
          </a:p>
        </p:txBody>
      </p:sp>
      <p:sp>
        <p:nvSpPr>
          <p:cNvPr id="5" name="Text 3"/>
          <p:cNvSpPr/>
          <p:nvPr/>
        </p:nvSpPr>
        <p:spPr>
          <a:xfrm>
            <a:off x="698450" y="2486471"/>
            <a:ext cx="3180308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spcBef>
                <a:spcPts val="1700"/>
              </a:spcBef>
              <a:buNone/>
            </a:pPr>
            <a:r>
              <a:rPr lang="en-US" sz="1900" b="1" spc="114" kern="0" dirty="0">
                <a:solidFill>
                  <a:srgbClr val="302F2E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审美同质化</a:t>
            </a:r>
            <a:endParaRPr lang="en-US" sz="1900" dirty="0"/>
          </a:p>
        </p:txBody>
      </p:sp>
      <p:sp>
        <p:nvSpPr>
          <p:cNvPr id="6" name="Text 4"/>
          <p:cNvSpPr/>
          <p:nvPr/>
        </p:nvSpPr>
        <p:spPr>
          <a:xfrm>
            <a:off x="698450" y="2981771"/>
            <a:ext cx="3180308" cy="7880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070"/>
              </a:lnSpc>
              <a:spcBef>
                <a:spcPts val="1200"/>
              </a:spcBef>
              <a:buNone/>
            </a:pPr>
            <a:r>
              <a:rPr lang="en-US" sz="1150" dirty="0">
                <a:solidFill>
                  <a:srgbClr val="5C5A55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国潮赛道拥挤，龙凤、仙鹤、飞天纹样已被过度使用。消费者审美疲劳，品牌急需一个同样厚重、但完全未被开采的、纯净的视觉蓝海。</a:t>
            </a:r>
            <a:endParaRPr lang="en-US" sz="1150" dirty="0"/>
          </a:p>
        </p:txBody>
      </p:sp>
      <p:sp>
        <p:nvSpPr>
          <p:cNvPr id="7" name="Shape 5"/>
          <p:cNvSpPr/>
          <p:nvPr/>
        </p:nvSpPr>
        <p:spPr>
          <a:xfrm>
            <a:off x="4176712" y="1661071"/>
            <a:ext cx="0" cy="2108746"/>
          </a:xfrm>
          <a:prstGeom prst="line">
            <a:avLst/>
          </a:prstGeom>
          <a:noFill/>
          <a:ln w="9525">
            <a:solidFill>
              <a:srgbClr val="302F2E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4537025" y="1661071"/>
            <a:ext cx="3180308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800"/>
              </a:lnSpc>
              <a:buNone/>
            </a:pPr>
            <a:r>
              <a:rPr lang="en-US" sz="4800" b="1" dirty="0">
                <a:solidFill>
                  <a:srgbClr val="BD8537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02</a:t>
            </a:r>
            <a:endParaRPr lang="en-US" sz="4800" dirty="0"/>
          </a:p>
        </p:txBody>
      </p:sp>
      <p:sp>
        <p:nvSpPr>
          <p:cNvPr id="9" name="Text 7"/>
          <p:cNvSpPr/>
          <p:nvPr/>
        </p:nvSpPr>
        <p:spPr>
          <a:xfrm>
            <a:off x="4537025" y="2486471"/>
            <a:ext cx="3180308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spcBef>
                <a:spcPts val="1700"/>
              </a:spcBef>
              <a:buNone/>
            </a:pPr>
            <a:r>
              <a:rPr lang="en-US" sz="1900" b="1" spc="114" kern="0" dirty="0">
                <a:solidFill>
                  <a:srgbClr val="302F2E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文化深度饥渴</a:t>
            </a:r>
            <a:endParaRPr lang="en-US" sz="1900" dirty="0"/>
          </a:p>
        </p:txBody>
      </p:sp>
      <p:sp>
        <p:nvSpPr>
          <p:cNvPr id="10" name="Text 8"/>
          <p:cNvSpPr/>
          <p:nvPr/>
        </p:nvSpPr>
        <p:spPr>
          <a:xfrm>
            <a:off x="4537025" y="2981771"/>
            <a:ext cx="3180308" cy="7880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070"/>
              </a:lnSpc>
              <a:spcBef>
                <a:spcPts val="1200"/>
              </a:spcBef>
              <a:buNone/>
            </a:pPr>
            <a:r>
              <a:rPr lang="en-US" sz="1150" dirty="0">
                <a:solidFill>
                  <a:srgbClr val="5C5A55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年轻一代不再满足于符号的简单「贴图」。他们渴望品牌能提供真正的知识、独特的情绪价值和深度的身份认同。</a:t>
            </a:r>
            <a:endParaRPr lang="en-US" sz="1150" dirty="0"/>
          </a:p>
        </p:txBody>
      </p:sp>
      <p:sp>
        <p:nvSpPr>
          <p:cNvPr id="11" name="Shape 9"/>
          <p:cNvSpPr/>
          <p:nvPr/>
        </p:nvSpPr>
        <p:spPr>
          <a:xfrm>
            <a:off x="8015288" y="1661071"/>
            <a:ext cx="0" cy="2108746"/>
          </a:xfrm>
          <a:prstGeom prst="line">
            <a:avLst/>
          </a:prstGeom>
          <a:noFill/>
          <a:ln w="9525">
            <a:solidFill>
              <a:srgbClr val="302F2E"/>
            </a:solidFill>
            <a:prstDash val="solid"/>
          </a:ln>
        </p:spPr>
      </p:sp>
      <p:sp>
        <p:nvSpPr>
          <p:cNvPr id="12" name="Text 10"/>
          <p:cNvSpPr/>
          <p:nvPr/>
        </p:nvSpPr>
        <p:spPr>
          <a:xfrm>
            <a:off x="8375600" y="1661071"/>
            <a:ext cx="3180308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800"/>
              </a:lnSpc>
              <a:buNone/>
            </a:pPr>
            <a:r>
              <a:rPr lang="en-US" sz="4800" b="1" dirty="0">
                <a:solidFill>
                  <a:srgbClr val="BD8537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03</a:t>
            </a:r>
            <a:endParaRPr lang="en-US" sz="4800" dirty="0"/>
          </a:p>
        </p:txBody>
      </p:sp>
      <p:sp>
        <p:nvSpPr>
          <p:cNvPr id="13" name="Text 11"/>
          <p:cNvSpPr/>
          <p:nvPr/>
        </p:nvSpPr>
        <p:spPr>
          <a:xfrm>
            <a:off x="8375600" y="2486471"/>
            <a:ext cx="3180308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spcBef>
                <a:spcPts val="1700"/>
              </a:spcBef>
              <a:buNone/>
            </a:pPr>
            <a:r>
              <a:rPr lang="en-US" sz="1900" b="1" spc="114" kern="0" dirty="0">
                <a:solidFill>
                  <a:srgbClr val="302F2E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体验场景缺失</a:t>
            </a:r>
            <a:endParaRPr lang="en-US" sz="1900" dirty="0"/>
          </a:p>
        </p:txBody>
      </p:sp>
      <p:sp>
        <p:nvSpPr>
          <p:cNvPr id="14" name="Text 12"/>
          <p:cNvSpPr/>
          <p:nvPr/>
        </p:nvSpPr>
        <p:spPr>
          <a:xfrm>
            <a:off x="8375600" y="2981771"/>
            <a:ext cx="3180308" cy="7880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070"/>
              </a:lnSpc>
              <a:spcBef>
                <a:spcPts val="1200"/>
              </a:spcBef>
              <a:buNone/>
            </a:pPr>
            <a:r>
              <a:rPr lang="en-US" sz="1150" dirty="0">
                <a:solidFill>
                  <a:srgbClr val="5C5A55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线上流量见顶，品牌急需线下有质感、能出片、有深厚故事可讲述的文化场域，来做用户沉淀和高端体验活动。</a:t>
            </a:r>
            <a:endParaRPr lang="en-US" sz="1150" dirty="0"/>
          </a:p>
        </p:txBody>
      </p:sp>
      <p:sp>
        <p:nvSpPr>
          <p:cNvPr id="15" name="Shape 13"/>
          <p:cNvSpPr/>
          <p:nvPr/>
        </p:nvSpPr>
        <p:spPr>
          <a:xfrm>
            <a:off x="698450" y="5349776"/>
            <a:ext cx="10795099" cy="0"/>
          </a:xfrm>
          <a:prstGeom prst="line">
            <a:avLst/>
          </a:prstGeom>
          <a:noFill/>
          <a:ln w="9525">
            <a:solidFill>
              <a:srgbClr val="302F2E"/>
            </a:solidFill>
            <a:prstDash val="solid"/>
          </a:ln>
        </p:spPr>
      </p:sp>
      <p:sp>
        <p:nvSpPr>
          <p:cNvPr id="16" name="Text 14"/>
          <p:cNvSpPr/>
          <p:nvPr/>
        </p:nvSpPr>
        <p:spPr>
          <a:xfrm>
            <a:off x="698450" y="5633889"/>
            <a:ext cx="11011001" cy="3351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40"/>
              </a:lnSpc>
              <a:buNone/>
            </a:pPr>
            <a:r>
              <a:rPr lang="en-US" sz="1650" spc="33" kern="0" dirty="0">
                <a:solidFill>
                  <a:srgbClr val="302F2E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这，正是良渚 IP 被严重低估的</a:t>
            </a:r>
            <a:pPr algn="l" indent="0" marL="0">
              <a:lnSpc>
                <a:spcPts val="2640"/>
              </a:lnSpc>
              <a:buNone/>
            </a:pPr>
            <a:r>
              <a:rPr lang="en-US" sz="1650" b="1" spc="33" kern="0" dirty="0">
                <a:solidFill>
                  <a:srgbClr val="A94033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战略价值</a:t>
            </a:r>
            <a:pPr algn="l" indent="0" marL="0">
              <a:lnSpc>
                <a:spcPts val="2640"/>
              </a:lnSpc>
              <a:buNone/>
            </a:pPr>
            <a:r>
              <a:rPr lang="en-US" sz="1650" spc="33" kern="0" dirty="0">
                <a:solidFill>
                  <a:srgbClr val="302F2E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——良渚文化恰好是这三重焦虑的</a:t>
            </a:r>
            <a:pPr algn="l" indent="0" marL="0">
              <a:lnSpc>
                <a:spcPts val="2640"/>
              </a:lnSpc>
              <a:buNone/>
            </a:pPr>
            <a:r>
              <a:rPr lang="en-US" sz="1650" b="1" spc="33" kern="0" dirty="0">
                <a:solidFill>
                  <a:srgbClr val="A94033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精准解药</a:t>
            </a:r>
            <a:pPr algn="l" indent="0" marL="0">
              <a:lnSpc>
                <a:spcPts val="2640"/>
              </a:lnSpc>
              <a:buNone/>
            </a:pPr>
            <a:r>
              <a:rPr lang="en-US" sz="1650" spc="33" kern="0" dirty="0">
                <a:solidFill>
                  <a:srgbClr val="302F2E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。</a:t>
            </a:r>
            <a:endParaRPr lang="en-US" sz="1650" dirty="0"/>
          </a:p>
        </p:txBody>
      </p:sp>
      <p:sp>
        <p:nvSpPr>
          <p:cNvPr id="17" name="Text 15"/>
          <p:cNvSpPr/>
          <p:nvPr/>
        </p:nvSpPr>
        <p:spPr>
          <a:xfrm>
            <a:off x="698450" y="6464350"/>
            <a:ext cx="4145179" cy="114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800" i="1" spc="80" kern="0" dirty="0">
                <a:solidFill>
                  <a:srgbClr val="A19D90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PART 2 · The Source Code of Five Thousand Years</a:t>
            </a:r>
            <a:endParaRPr lang="en-US" sz="800" dirty="0"/>
          </a:p>
        </p:txBody>
      </p:sp>
      <p:sp>
        <p:nvSpPr>
          <p:cNvPr id="18" name="Text 16"/>
          <p:cNvSpPr/>
          <p:nvPr/>
        </p:nvSpPr>
        <p:spPr>
          <a:xfrm>
            <a:off x="7607350" y="6435775"/>
            <a:ext cx="3886200" cy="1428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buNone/>
            </a:pPr>
            <a:r>
              <a:rPr lang="en-US" sz="800" spc="176" kern="0" dirty="0">
                <a:solidFill>
                  <a:srgbClr val="A19D9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IP 内核价值引擎</a:t>
            </a:r>
            <a:endParaRPr lang="en-US" sz="8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solidFill>
          <a:srgbClr val="26242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25401" y="698450"/>
            <a:ext cx="4284384" cy="5180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080"/>
              </a:lnSpc>
              <a:buNone/>
            </a:pPr>
            <a:r>
              <a:rPr lang="en-US" sz="3400" spc="136" kern="0" dirty="0">
                <a:solidFill>
                  <a:srgbClr val="F7F6F2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IP 内核 · </a:t>
            </a:r>
            <a:pPr algn="l" indent="0" marL="0">
              <a:lnSpc>
                <a:spcPts val="4080"/>
              </a:lnSpc>
              <a:buNone/>
            </a:pPr>
            <a:r>
              <a:rPr lang="en-US" sz="3400" b="1" spc="136" kern="0" dirty="0">
                <a:solidFill>
                  <a:srgbClr val="C9604F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五大关键词</a:t>
            </a:r>
            <a:endParaRPr lang="en-US" sz="3400" dirty="0"/>
          </a:p>
        </p:txBody>
      </p:sp>
      <p:sp>
        <p:nvSpPr>
          <p:cNvPr id="3" name="Text 1"/>
          <p:cNvSpPr/>
          <p:nvPr/>
        </p:nvSpPr>
        <p:spPr>
          <a:xfrm>
            <a:off x="9818340" y="975271"/>
            <a:ext cx="1579224" cy="241250"/>
          </a:xfrm>
          <a:prstGeom prst="rect">
            <a:avLst/>
          </a:prstGeom>
          <a:noFill/>
          <a:ln/>
        </p:spPr>
        <p:txBody>
          <a:bodyPr wrap="square" lIns="0" tIns="0" rIns="0" bIns="88900" rtlCol="0" anchor="t"/>
          <a:lstStyle/>
          <a:p>
            <a:pPr algn="l" indent="0" marL="0">
              <a:buNone/>
            </a:pPr>
            <a:r>
              <a:rPr lang="en-US" sz="1050" i="1" spc="273" kern="0" dirty="0">
                <a:solidFill>
                  <a:srgbClr val="A19D90">
                    <a:alpha val="85000"/>
                  </a:srgbClr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FIVE KEYWORDS</a:t>
            </a:r>
            <a:endParaRPr lang="en-US" sz="1050" dirty="0"/>
          </a:p>
        </p:txBody>
      </p:sp>
      <p:sp>
        <p:nvSpPr>
          <p:cNvPr id="4" name="Text 2"/>
          <p:cNvSpPr/>
          <p:nvPr/>
        </p:nvSpPr>
        <p:spPr>
          <a:xfrm>
            <a:off x="825401" y="1572071"/>
            <a:ext cx="9585859" cy="800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150"/>
              </a:lnSpc>
              <a:spcBef>
                <a:spcPts val="2800"/>
              </a:spcBef>
              <a:buNone/>
            </a:pPr>
            <a:r>
              <a:rPr lang="en-US" sz="1800" spc="36" kern="0" dirty="0">
                <a:solidFill>
                  <a:srgbClr val="DDCCAC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良渚代表的不只是中华民族屹立于世界之巅的</a:t>
            </a:r>
            <a:pPr algn="l" indent="0" marL="0">
              <a:lnSpc>
                <a:spcPts val="3150"/>
              </a:lnSpc>
              <a:spcBef>
                <a:spcPts val="2800"/>
              </a:spcBef>
              <a:buNone/>
            </a:pPr>
            <a:r>
              <a:rPr lang="en-US" sz="1800" b="1" spc="36" kern="0" dirty="0">
                <a:solidFill>
                  <a:srgbClr val="BD8537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「文明高度」</a:t>
            </a:r>
            <a:pPr algn="l" indent="0" marL="0">
              <a:lnSpc>
                <a:spcPts val="3150"/>
              </a:lnSpc>
              <a:spcBef>
                <a:spcPts val="2800"/>
              </a:spcBef>
              <a:buNone/>
            </a:pPr>
            <a:r>
              <a:rPr lang="en-US" sz="1800" spc="36" kern="0" dirty="0">
                <a:solidFill>
                  <a:srgbClr val="DDCCAC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，更是融入日常、延续千年的一套中国式的</a:t>
            </a:r>
            <a:pPr algn="l" indent="0" marL="0">
              <a:lnSpc>
                <a:spcPts val="3150"/>
              </a:lnSpc>
              <a:spcBef>
                <a:spcPts val="2800"/>
              </a:spcBef>
              <a:buNone/>
            </a:pPr>
            <a:r>
              <a:rPr lang="en-US" sz="1800" b="1" spc="36" kern="0" dirty="0">
                <a:solidFill>
                  <a:srgbClr val="BD8537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「生活哲学」</a:t>
            </a:r>
            <a:pPr algn="l" indent="0" marL="0">
              <a:lnSpc>
                <a:spcPts val="3150"/>
              </a:lnSpc>
              <a:spcBef>
                <a:spcPts val="2800"/>
              </a:spcBef>
              <a:buNone/>
            </a:pPr>
            <a:r>
              <a:rPr lang="en-US" sz="1800" spc="36" kern="0" dirty="0">
                <a:solidFill>
                  <a:srgbClr val="DDCCAC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。</a:t>
            </a:r>
            <a:endParaRPr lang="en-US" sz="1800" dirty="0"/>
          </a:p>
        </p:txBody>
      </p:sp>
      <p:sp>
        <p:nvSpPr>
          <p:cNvPr id="5" name="Shape 3"/>
          <p:cNvSpPr/>
          <p:nvPr/>
        </p:nvSpPr>
        <p:spPr>
          <a:xfrm>
            <a:off x="830163" y="2981771"/>
            <a:ext cx="0" cy="1564481"/>
          </a:xfrm>
          <a:prstGeom prst="line">
            <a:avLst/>
          </a:prstGeom>
          <a:noFill/>
          <a:ln w="9525">
            <a:solidFill>
              <a:srgbClr val="F7F6F2"/>
            </a:solidFill>
            <a:prstDash val="solid"/>
          </a:ln>
        </p:spPr>
      </p:sp>
      <p:sp>
        <p:nvSpPr>
          <p:cNvPr id="6" name="Text 4"/>
          <p:cNvSpPr/>
          <p:nvPr/>
        </p:nvSpPr>
        <p:spPr>
          <a:xfrm>
            <a:off x="1088827" y="3032522"/>
            <a:ext cx="1881619" cy="152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1100" i="1" spc="220" kern="0" dirty="0">
                <a:solidFill>
                  <a:srgbClr val="BD8537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01</a:t>
            </a:r>
            <a:endParaRPr lang="en-US" sz="1100" dirty="0"/>
          </a:p>
        </p:txBody>
      </p:sp>
      <p:sp>
        <p:nvSpPr>
          <p:cNvPr id="7" name="Text 5"/>
          <p:cNvSpPr/>
          <p:nvPr/>
        </p:nvSpPr>
        <p:spPr>
          <a:xfrm>
            <a:off x="1088827" y="3413522"/>
            <a:ext cx="1881619" cy="7771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60"/>
              </a:lnSpc>
              <a:spcBef>
                <a:spcPts val="1800"/>
              </a:spcBef>
              <a:buNone/>
            </a:pPr>
            <a:r>
              <a:rPr lang="en-US" sz="1800" spc="144" kern="0" dirty="0">
                <a:solidFill>
                  <a:srgbClr val="F7F6F2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极简审美</a:t>
            </a:r>
            <a:endParaRPr lang="en-US" sz="1800" dirty="0"/>
          </a:p>
          <a:p>
            <a:pPr algn="l" indent="0" marL="0">
              <a:lnSpc>
                <a:spcPts val="3060"/>
              </a:lnSpc>
              <a:spcBef>
                <a:spcPts val="1800"/>
              </a:spcBef>
              <a:buNone/>
            </a:pPr>
            <a:r>
              <a:rPr lang="en-US" sz="1800" spc="144" kern="0" dirty="0">
                <a:solidFill>
                  <a:srgbClr val="F7F6F2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高智风格</a:t>
            </a:r>
            <a:endParaRPr lang="en-US" sz="1800" dirty="0"/>
          </a:p>
        </p:txBody>
      </p:sp>
      <p:sp>
        <p:nvSpPr>
          <p:cNvPr id="8" name="Shape 6"/>
          <p:cNvSpPr/>
          <p:nvPr/>
        </p:nvSpPr>
        <p:spPr>
          <a:xfrm>
            <a:off x="2938314" y="2981771"/>
            <a:ext cx="0" cy="1564481"/>
          </a:xfrm>
          <a:prstGeom prst="line">
            <a:avLst/>
          </a:prstGeom>
          <a:noFill/>
          <a:ln w="9525">
            <a:solidFill>
              <a:srgbClr val="F7F6F2"/>
            </a:solidFill>
            <a:prstDash val="solid"/>
          </a:ln>
        </p:spPr>
      </p:sp>
      <p:sp>
        <p:nvSpPr>
          <p:cNvPr id="9" name="Text 7"/>
          <p:cNvSpPr/>
          <p:nvPr/>
        </p:nvSpPr>
        <p:spPr>
          <a:xfrm>
            <a:off x="3196977" y="3032522"/>
            <a:ext cx="1881771" cy="152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1100" i="1" spc="220" kern="0" dirty="0">
                <a:solidFill>
                  <a:srgbClr val="BD8537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02</a:t>
            </a:r>
            <a:endParaRPr lang="en-US" sz="1100" dirty="0"/>
          </a:p>
        </p:txBody>
      </p:sp>
      <p:sp>
        <p:nvSpPr>
          <p:cNvPr id="10" name="Text 8"/>
          <p:cNvSpPr/>
          <p:nvPr/>
        </p:nvSpPr>
        <p:spPr>
          <a:xfrm>
            <a:off x="3196977" y="3413522"/>
            <a:ext cx="1881771" cy="7771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60"/>
              </a:lnSpc>
              <a:spcBef>
                <a:spcPts val="1800"/>
              </a:spcBef>
              <a:buNone/>
            </a:pPr>
            <a:r>
              <a:rPr lang="en-US" sz="1800" spc="144" kern="0" dirty="0">
                <a:solidFill>
                  <a:srgbClr val="F7F6F2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脚踏实地</a:t>
            </a:r>
            <a:endParaRPr lang="en-US" sz="1800" dirty="0"/>
          </a:p>
          <a:p>
            <a:pPr algn="l" indent="0" marL="0">
              <a:lnSpc>
                <a:spcPts val="3060"/>
              </a:lnSpc>
              <a:spcBef>
                <a:spcPts val="1800"/>
              </a:spcBef>
              <a:buNone/>
            </a:pPr>
            <a:r>
              <a:rPr lang="en-US" sz="1800" spc="144" kern="0" dirty="0">
                <a:solidFill>
                  <a:srgbClr val="F7F6F2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精神原乡</a:t>
            </a:r>
            <a:endParaRPr lang="en-US" sz="1800" dirty="0"/>
          </a:p>
        </p:txBody>
      </p:sp>
      <p:sp>
        <p:nvSpPr>
          <p:cNvPr id="11" name="Shape 9"/>
          <p:cNvSpPr/>
          <p:nvPr/>
        </p:nvSpPr>
        <p:spPr>
          <a:xfrm>
            <a:off x="5046613" y="2981771"/>
            <a:ext cx="0" cy="1564481"/>
          </a:xfrm>
          <a:prstGeom prst="line">
            <a:avLst/>
          </a:prstGeom>
          <a:noFill/>
          <a:ln w="9525">
            <a:solidFill>
              <a:srgbClr val="F7F6F2"/>
            </a:solidFill>
            <a:prstDash val="solid"/>
          </a:ln>
        </p:spPr>
      </p:sp>
      <p:sp>
        <p:nvSpPr>
          <p:cNvPr id="12" name="Text 10"/>
          <p:cNvSpPr/>
          <p:nvPr/>
        </p:nvSpPr>
        <p:spPr>
          <a:xfrm>
            <a:off x="5305276" y="3032522"/>
            <a:ext cx="1881619" cy="152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1100" i="1" spc="220" kern="0" dirty="0">
                <a:solidFill>
                  <a:srgbClr val="BD8537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03</a:t>
            </a:r>
            <a:endParaRPr lang="en-US" sz="1100" dirty="0"/>
          </a:p>
        </p:txBody>
      </p:sp>
      <p:sp>
        <p:nvSpPr>
          <p:cNvPr id="13" name="Text 11"/>
          <p:cNvSpPr/>
          <p:nvPr/>
        </p:nvSpPr>
        <p:spPr>
          <a:xfrm>
            <a:off x="5305276" y="3413522"/>
            <a:ext cx="1881619" cy="7771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60"/>
              </a:lnSpc>
              <a:spcBef>
                <a:spcPts val="1800"/>
              </a:spcBef>
              <a:buNone/>
            </a:pPr>
            <a:r>
              <a:rPr lang="en-US" sz="1800" spc="144" kern="0" dirty="0">
                <a:solidFill>
                  <a:srgbClr val="F7F6F2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信仰之力</a:t>
            </a:r>
            <a:endParaRPr lang="en-US" sz="1800" dirty="0"/>
          </a:p>
          <a:p>
            <a:pPr algn="l" indent="0" marL="0">
              <a:lnSpc>
                <a:spcPts val="3060"/>
              </a:lnSpc>
              <a:spcBef>
                <a:spcPts val="1800"/>
              </a:spcBef>
              <a:buNone/>
            </a:pPr>
            <a:r>
              <a:rPr lang="en-US" sz="1800" spc="144" kern="0" dirty="0">
                <a:solidFill>
                  <a:srgbClr val="F7F6F2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极限传承</a:t>
            </a:r>
            <a:endParaRPr lang="en-US" sz="1800" dirty="0"/>
          </a:p>
        </p:txBody>
      </p:sp>
      <p:sp>
        <p:nvSpPr>
          <p:cNvPr id="14" name="Shape 12"/>
          <p:cNvSpPr/>
          <p:nvPr/>
        </p:nvSpPr>
        <p:spPr>
          <a:xfrm>
            <a:off x="7154763" y="2981771"/>
            <a:ext cx="0" cy="1564481"/>
          </a:xfrm>
          <a:prstGeom prst="line">
            <a:avLst/>
          </a:prstGeom>
          <a:noFill/>
          <a:ln w="9525">
            <a:solidFill>
              <a:srgbClr val="F7F6F2"/>
            </a:solidFill>
            <a:prstDash val="solid"/>
          </a:ln>
        </p:spPr>
      </p:sp>
      <p:sp>
        <p:nvSpPr>
          <p:cNvPr id="15" name="Text 13"/>
          <p:cNvSpPr/>
          <p:nvPr/>
        </p:nvSpPr>
        <p:spPr>
          <a:xfrm>
            <a:off x="7413427" y="3032522"/>
            <a:ext cx="1881771" cy="152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1100" i="1" spc="220" kern="0" dirty="0">
                <a:solidFill>
                  <a:srgbClr val="BD8537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04</a:t>
            </a:r>
            <a:endParaRPr lang="en-US" sz="1100" dirty="0"/>
          </a:p>
        </p:txBody>
      </p:sp>
      <p:sp>
        <p:nvSpPr>
          <p:cNvPr id="16" name="Text 14"/>
          <p:cNvSpPr/>
          <p:nvPr/>
        </p:nvSpPr>
        <p:spPr>
          <a:xfrm>
            <a:off x="7413427" y="3413522"/>
            <a:ext cx="1881771" cy="7771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60"/>
              </a:lnSpc>
              <a:spcBef>
                <a:spcPts val="1800"/>
              </a:spcBef>
              <a:buNone/>
            </a:pPr>
            <a:r>
              <a:rPr lang="en-US" sz="1800" spc="144" kern="0" dirty="0">
                <a:solidFill>
                  <a:srgbClr val="F7F6F2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极致匠心</a:t>
            </a:r>
            <a:endParaRPr lang="en-US" sz="1800" dirty="0"/>
          </a:p>
          <a:p>
            <a:pPr algn="l" indent="0" marL="0">
              <a:lnSpc>
                <a:spcPts val="3060"/>
              </a:lnSpc>
              <a:spcBef>
                <a:spcPts val="1800"/>
              </a:spcBef>
              <a:buNone/>
            </a:pPr>
            <a:r>
              <a:rPr lang="en-US" sz="1800" spc="144" kern="0" dirty="0">
                <a:solidFill>
                  <a:srgbClr val="F7F6F2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硬核精神</a:t>
            </a:r>
            <a:endParaRPr lang="en-US" sz="1800" dirty="0"/>
          </a:p>
        </p:txBody>
      </p:sp>
      <p:sp>
        <p:nvSpPr>
          <p:cNvPr id="17" name="Shape 15"/>
          <p:cNvSpPr/>
          <p:nvPr/>
        </p:nvSpPr>
        <p:spPr>
          <a:xfrm>
            <a:off x="9263063" y="2981771"/>
            <a:ext cx="0" cy="1564481"/>
          </a:xfrm>
          <a:prstGeom prst="line">
            <a:avLst/>
          </a:prstGeom>
          <a:noFill/>
          <a:ln w="9525">
            <a:solidFill>
              <a:srgbClr val="F7F6F2"/>
            </a:solidFill>
            <a:prstDash val="solid"/>
          </a:ln>
        </p:spPr>
      </p:sp>
      <p:sp>
        <p:nvSpPr>
          <p:cNvPr id="18" name="Text 16"/>
          <p:cNvSpPr/>
          <p:nvPr/>
        </p:nvSpPr>
        <p:spPr>
          <a:xfrm>
            <a:off x="9521726" y="3032522"/>
            <a:ext cx="1881771" cy="152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1100" i="1" spc="220" kern="0" dirty="0">
                <a:solidFill>
                  <a:srgbClr val="BD8537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05</a:t>
            </a:r>
            <a:endParaRPr lang="en-US" sz="1100" dirty="0"/>
          </a:p>
        </p:txBody>
      </p:sp>
      <p:sp>
        <p:nvSpPr>
          <p:cNvPr id="19" name="Text 17"/>
          <p:cNvSpPr/>
          <p:nvPr/>
        </p:nvSpPr>
        <p:spPr>
          <a:xfrm>
            <a:off x="9521726" y="3413522"/>
            <a:ext cx="1881771" cy="7771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60"/>
              </a:lnSpc>
              <a:spcBef>
                <a:spcPts val="1800"/>
              </a:spcBef>
              <a:buNone/>
            </a:pPr>
            <a:r>
              <a:rPr lang="en-US" sz="1800" spc="144" kern="0" dirty="0">
                <a:solidFill>
                  <a:srgbClr val="F7F6F2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东方色盘</a:t>
            </a:r>
            <a:endParaRPr lang="en-US" sz="1800" dirty="0"/>
          </a:p>
          <a:p>
            <a:pPr algn="l" indent="0" marL="0">
              <a:lnSpc>
                <a:spcPts val="3060"/>
              </a:lnSpc>
              <a:spcBef>
                <a:spcPts val="1800"/>
              </a:spcBef>
              <a:buNone/>
            </a:pPr>
            <a:r>
              <a:rPr lang="en-US" sz="1800" spc="144" kern="0" dirty="0">
                <a:solidFill>
                  <a:srgbClr val="F7F6F2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美学追求</a:t>
            </a:r>
            <a:endParaRPr lang="en-US" sz="1800" dirty="0"/>
          </a:p>
        </p:txBody>
      </p:sp>
      <p:sp>
        <p:nvSpPr>
          <p:cNvPr id="20" name="Text 18"/>
          <p:cNvSpPr/>
          <p:nvPr/>
        </p:nvSpPr>
        <p:spPr>
          <a:xfrm>
            <a:off x="825401" y="6464350"/>
            <a:ext cx="4145179" cy="114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800" i="1" spc="80" kern="0" dirty="0">
                <a:solidFill>
                  <a:srgbClr val="A19D90">
                    <a:alpha val="60000"/>
                  </a:srgbClr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PART 2 · The Source Code of Five Thousand Years</a:t>
            </a:r>
            <a:endParaRPr lang="en-US" sz="800" dirty="0"/>
          </a:p>
        </p:txBody>
      </p:sp>
      <p:sp>
        <p:nvSpPr>
          <p:cNvPr id="21" name="Text 19"/>
          <p:cNvSpPr/>
          <p:nvPr/>
        </p:nvSpPr>
        <p:spPr>
          <a:xfrm>
            <a:off x="7480399" y="6435775"/>
            <a:ext cx="3886200" cy="1428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buNone/>
            </a:pPr>
            <a:r>
              <a:rPr lang="en-US" sz="800" spc="176" kern="0" dirty="0">
                <a:solidFill>
                  <a:srgbClr val="A19D90">
                    <a:alpha val="6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IP 内核价值引擎</a:t>
            </a:r>
            <a:endParaRPr lang="en-US" sz="8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solidFill>
          <a:srgbClr val="F7F6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98450" y="533400"/>
            <a:ext cx="967755" cy="2381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1300" b="1" spc="390" kern="0" dirty="0">
                <a:solidFill>
                  <a:srgbClr val="A94033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关键词 壹</a:t>
            </a:r>
            <a:endParaRPr lang="en-US" sz="1300" dirty="0"/>
          </a:p>
        </p:txBody>
      </p:sp>
      <p:sp>
        <p:nvSpPr>
          <p:cNvPr id="3" name="Text 1"/>
          <p:cNvSpPr/>
          <p:nvPr/>
        </p:nvSpPr>
        <p:spPr>
          <a:xfrm>
            <a:off x="1799630" y="609600"/>
            <a:ext cx="1275918" cy="1428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950" i="1" spc="247" kern="0" dirty="0">
                <a:solidFill>
                  <a:srgbClr val="A19D90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KEYWORD ONE</a:t>
            </a:r>
            <a:endParaRPr lang="en-US" sz="950" dirty="0"/>
          </a:p>
        </p:txBody>
      </p:sp>
      <p:sp>
        <p:nvSpPr>
          <p:cNvPr id="4" name="Text 2"/>
          <p:cNvSpPr/>
          <p:nvPr/>
        </p:nvSpPr>
        <p:spPr>
          <a:xfrm>
            <a:off x="698450" y="962025"/>
            <a:ext cx="6440162" cy="5180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080"/>
              </a:lnSpc>
              <a:buNone/>
            </a:pPr>
            <a:r>
              <a:rPr lang="en-US" sz="3400" spc="136" kern="0" dirty="0">
                <a:solidFill>
                  <a:srgbClr val="302F2E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5000 年前就已成熟的 </a:t>
            </a:r>
            <a:pPr algn="l" indent="0" marL="0">
              <a:lnSpc>
                <a:spcPts val="4080"/>
              </a:lnSpc>
              <a:buNone/>
            </a:pPr>
            <a:r>
              <a:rPr lang="en-US" sz="3400" b="1" spc="136" kern="0" dirty="0">
                <a:solidFill>
                  <a:srgbClr val="A94033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极简主义</a:t>
            </a:r>
            <a:endParaRPr lang="en-US" sz="3400" dirty="0"/>
          </a:p>
        </p:txBody>
      </p:sp>
      <p:sp>
        <p:nvSpPr>
          <p:cNvPr id="5" name="Text 3"/>
          <p:cNvSpPr/>
          <p:nvPr/>
        </p:nvSpPr>
        <p:spPr>
          <a:xfrm>
            <a:off x="9451479" y="1238845"/>
            <a:ext cx="2082912" cy="241250"/>
          </a:xfrm>
          <a:prstGeom prst="rect">
            <a:avLst/>
          </a:prstGeom>
          <a:noFill/>
          <a:ln/>
        </p:spPr>
        <p:txBody>
          <a:bodyPr wrap="square" lIns="0" tIns="0" rIns="0" bIns="88900" rtlCol="0" anchor="t"/>
          <a:lstStyle/>
          <a:p>
            <a:pPr algn="l" indent="0" marL="0">
              <a:buNone/>
            </a:pPr>
            <a:r>
              <a:rPr lang="en-US" sz="1050" i="1" spc="189" kern="0" dirty="0">
                <a:solidFill>
                  <a:srgbClr val="A19D90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MINIMALISM, 3000 B.C.</a:t>
            </a:r>
            <a:endParaRPr lang="en-US" sz="1050" dirty="0"/>
          </a:p>
        </p:txBody>
      </p:sp>
      <p:sp>
        <p:nvSpPr>
          <p:cNvPr id="6" name="Text 4"/>
          <p:cNvSpPr/>
          <p:nvPr/>
        </p:nvSpPr>
        <p:spPr>
          <a:xfrm>
            <a:off x="698450" y="1645146"/>
            <a:ext cx="11011001" cy="2476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spcBef>
                <a:spcPts val="1300"/>
              </a:spcBef>
              <a:buNone/>
            </a:pPr>
            <a:r>
              <a:rPr lang="en-US" sz="1400" b="1" spc="84" kern="0" dirty="0">
                <a:solidFill>
                  <a:srgbClr val="BD8537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东方最早的「极简主义」与「高级审美」</a:t>
            </a:r>
            <a:endParaRPr lang="en-US" sz="1400" dirty="0"/>
          </a:p>
        </p:txBody>
      </p:sp>
      <p:sp>
        <p:nvSpPr>
          <p:cNvPr id="7" name="Text 5"/>
          <p:cNvSpPr/>
          <p:nvPr/>
        </p:nvSpPr>
        <p:spPr>
          <a:xfrm>
            <a:off x="698450" y="2032397"/>
            <a:ext cx="10104120" cy="5485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160"/>
              </a:lnSpc>
              <a:spcBef>
                <a:spcPts val="1100"/>
              </a:spcBef>
              <a:buNone/>
            </a:pPr>
            <a:r>
              <a:rPr lang="en-US" sz="1200" dirty="0">
                <a:solidFill>
                  <a:srgbClr val="5C5A55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良渚先民用最凝练的</a:t>
            </a:r>
            <a:pPr algn="l" indent="0" marL="0">
              <a:lnSpc>
                <a:spcPts val="2160"/>
              </a:lnSpc>
              <a:spcBef>
                <a:spcPts val="1100"/>
              </a:spcBef>
              <a:buNone/>
            </a:pPr>
            <a:r>
              <a:rPr lang="en-US" sz="1200" b="1" dirty="0">
                <a:solidFill>
                  <a:srgbClr val="302F2E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直线与圆</a:t>
            </a:r>
            <a:pPr algn="l" indent="0" marL="0">
              <a:lnSpc>
                <a:spcPts val="2160"/>
              </a:lnSpc>
              <a:spcBef>
                <a:spcPts val="1100"/>
              </a:spcBef>
              <a:buNone/>
            </a:pPr>
            <a:r>
              <a:rPr lang="en-US" sz="1200" dirty="0">
                <a:solidFill>
                  <a:srgbClr val="5C5A55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，创造了外方内圆的玉琮。用最精准的阴刻线条，在玉石上刻下</a:t>
            </a:r>
            <a:pPr algn="l" indent="0" marL="0">
              <a:lnSpc>
                <a:spcPts val="2160"/>
              </a:lnSpc>
              <a:spcBef>
                <a:spcPts val="1100"/>
              </a:spcBef>
              <a:buNone/>
            </a:pPr>
            <a:r>
              <a:rPr lang="en-US" sz="1200" b="1" dirty="0">
                <a:solidFill>
                  <a:srgbClr val="302F2E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细如发丝的神人兽面纹</a:t>
            </a:r>
            <a:pPr algn="l" indent="0" marL="0">
              <a:lnSpc>
                <a:spcPts val="2160"/>
              </a:lnSpc>
              <a:spcBef>
                <a:spcPts val="1100"/>
              </a:spcBef>
              <a:buNone/>
            </a:pPr>
            <a:r>
              <a:rPr lang="en-US" sz="1200" dirty="0">
                <a:solidFill>
                  <a:srgbClr val="5C5A55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。这是一种跨越时空、直抵现代设计内核的几何美学语言。它不喧哗，却有无声的惊雷。</a:t>
            </a:r>
            <a:endParaRPr lang="en-US" sz="1200" dirty="0"/>
          </a:p>
        </p:txBody>
      </p:sp>
      <p:sp>
        <p:nvSpPr>
          <p:cNvPr id="8" name="Text 6"/>
          <p:cNvSpPr/>
          <p:nvPr/>
        </p:nvSpPr>
        <p:spPr>
          <a:xfrm>
            <a:off x="698450" y="2911078"/>
            <a:ext cx="2495550" cy="2667000"/>
          </a:xfrm>
          <a:prstGeom prst="rect">
            <a:avLst/>
          </a:prstGeom>
          <a:noFill/>
          <a:ln w="9525">
            <a:solidFill>
              <a:srgbClr val="302F2E"/>
            </a:solidFill>
          </a:ln>
        </p:spPr>
        <p:txBody>
          <a:bodyPr wrap="square" rtlCol="0" anchor="ctr"/>
          <a:lstStyle/>
          <a:p>
            <a:pPr indent="0" marL="0">
              <a:buNone/>
            </a:pPr>
            <a:endParaRPr lang="en-US" dirty="0"/>
          </a:p>
        </p:txBody>
      </p:sp>
      <p:pic>
        <p:nvPicPr>
          <p:cNvPr id="9" name="Image 0" descr="/Users/bot1/Documents/良渚IP授权介绍-重排版2026/assets/pptx/p15-cong.jp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07975" y="2920603"/>
            <a:ext cx="2476500" cy="2647950"/>
          </a:xfrm>
          <a:prstGeom prst="rect">
            <a:avLst/>
          </a:prstGeom>
        </p:spPr>
      </p:pic>
      <p:sp>
        <p:nvSpPr>
          <p:cNvPr id="10" name="Text 7"/>
          <p:cNvSpPr/>
          <p:nvPr/>
        </p:nvSpPr>
        <p:spPr>
          <a:xfrm>
            <a:off x="698450" y="5679579"/>
            <a:ext cx="307708" cy="2000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1100" b="1" spc="88" kern="0" dirty="0">
                <a:solidFill>
                  <a:srgbClr val="302F2E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玉琮</a:t>
            </a:r>
            <a:endParaRPr lang="en-US" sz="1100" dirty="0"/>
          </a:p>
        </p:txBody>
      </p:sp>
      <p:sp>
        <p:nvSpPr>
          <p:cNvPr id="11" name="Text 8"/>
          <p:cNvSpPr/>
          <p:nvPr/>
        </p:nvSpPr>
        <p:spPr>
          <a:xfrm>
            <a:off x="1088975" y="5717679"/>
            <a:ext cx="493213" cy="152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850" spc="102" kern="0" dirty="0">
                <a:solidFill>
                  <a:srgbClr val="A19D9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方圆之间</a:t>
            </a:r>
            <a:endParaRPr lang="en-US" sz="850" dirty="0"/>
          </a:p>
        </p:txBody>
      </p:sp>
      <p:sp>
        <p:nvSpPr>
          <p:cNvPr id="12" name="Text 9"/>
          <p:cNvSpPr/>
          <p:nvPr/>
        </p:nvSpPr>
        <p:spPr>
          <a:xfrm>
            <a:off x="3359051" y="2911078"/>
            <a:ext cx="2495550" cy="2667000"/>
          </a:xfrm>
          <a:prstGeom prst="rect">
            <a:avLst/>
          </a:prstGeom>
          <a:noFill/>
          <a:ln w="9525">
            <a:solidFill>
              <a:srgbClr val="302F2E"/>
            </a:solidFill>
          </a:ln>
        </p:spPr>
        <p:txBody>
          <a:bodyPr wrap="square" rtlCol="0" anchor="ctr"/>
          <a:lstStyle/>
          <a:p>
            <a:pPr indent="0" marL="0">
              <a:buNone/>
            </a:pPr>
            <a:endParaRPr lang="en-US" dirty="0"/>
          </a:p>
        </p:txBody>
      </p:sp>
      <p:pic>
        <p:nvPicPr>
          <p:cNvPr id="13" name="Image 1" descr="/Users/bot1/Documents/良渚IP授权介绍-重排版2026/assets/pptx/p15-bi.jp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8576" y="2920603"/>
            <a:ext cx="2476500" cy="2647950"/>
          </a:xfrm>
          <a:prstGeom prst="rect">
            <a:avLst/>
          </a:prstGeom>
        </p:spPr>
      </p:pic>
      <p:sp>
        <p:nvSpPr>
          <p:cNvPr id="14" name="Text 10"/>
          <p:cNvSpPr/>
          <p:nvPr/>
        </p:nvSpPr>
        <p:spPr>
          <a:xfrm>
            <a:off x="3359051" y="5679579"/>
            <a:ext cx="307708" cy="2000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1100" b="1" spc="88" kern="0" dirty="0">
                <a:solidFill>
                  <a:srgbClr val="302F2E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玉璧</a:t>
            </a:r>
            <a:endParaRPr lang="en-US" sz="1100" dirty="0"/>
          </a:p>
        </p:txBody>
      </p:sp>
      <p:sp>
        <p:nvSpPr>
          <p:cNvPr id="15" name="Text 11"/>
          <p:cNvSpPr/>
          <p:nvPr/>
        </p:nvSpPr>
        <p:spPr>
          <a:xfrm>
            <a:off x="3749576" y="5717679"/>
            <a:ext cx="493213" cy="152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850" spc="102" kern="0" dirty="0">
                <a:solidFill>
                  <a:srgbClr val="A19D9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圆的极致</a:t>
            </a:r>
            <a:endParaRPr lang="en-US" sz="850" dirty="0"/>
          </a:p>
        </p:txBody>
      </p:sp>
      <p:sp>
        <p:nvSpPr>
          <p:cNvPr id="16" name="Text 12"/>
          <p:cNvSpPr/>
          <p:nvPr/>
        </p:nvSpPr>
        <p:spPr>
          <a:xfrm>
            <a:off x="6019651" y="2911078"/>
            <a:ext cx="2495550" cy="2667000"/>
          </a:xfrm>
          <a:prstGeom prst="rect">
            <a:avLst/>
          </a:prstGeom>
          <a:noFill/>
          <a:ln w="9525">
            <a:solidFill>
              <a:srgbClr val="302F2E"/>
            </a:solidFill>
          </a:ln>
        </p:spPr>
        <p:txBody>
          <a:bodyPr wrap="square" rtlCol="0" anchor="ctr"/>
          <a:lstStyle/>
          <a:p>
            <a:pPr indent="0" marL="0">
              <a:buNone/>
            </a:pPr>
            <a:endParaRPr lang="en-US" dirty="0"/>
          </a:p>
        </p:txBody>
      </p:sp>
      <p:pic>
        <p:nvPicPr>
          <p:cNvPr id="17" name="Image 2" descr="/Users/bot1/Documents/良渚IP授权介绍-重排版2026/assets/pptx/p15-dou.jp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9176" y="2920603"/>
            <a:ext cx="2476500" cy="2647950"/>
          </a:xfrm>
          <a:prstGeom prst="rect">
            <a:avLst/>
          </a:prstGeom>
        </p:spPr>
      </p:pic>
      <p:sp>
        <p:nvSpPr>
          <p:cNvPr id="18" name="Text 13"/>
          <p:cNvSpPr/>
          <p:nvPr/>
        </p:nvSpPr>
        <p:spPr>
          <a:xfrm>
            <a:off x="6019651" y="5679579"/>
            <a:ext cx="461486" cy="2000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1100" b="1" spc="88" kern="0" dirty="0">
                <a:solidFill>
                  <a:srgbClr val="302F2E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黑陶豆</a:t>
            </a:r>
            <a:endParaRPr lang="en-US" sz="1100" dirty="0"/>
          </a:p>
        </p:txBody>
      </p:sp>
      <p:sp>
        <p:nvSpPr>
          <p:cNvPr id="19" name="Text 14"/>
          <p:cNvSpPr/>
          <p:nvPr/>
        </p:nvSpPr>
        <p:spPr>
          <a:xfrm>
            <a:off x="6560939" y="5717679"/>
            <a:ext cx="616479" cy="152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850" spc="102" kern="0" dirty="0">
                <a:solidFill>
                  <a:srgbClr val="A19D9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线条的克制</a:t>
            </a:r>
            <a:endParaRPr lang="en-US" sz="850" dirty="0"/>
          </a:p>
        </p:txBody>
      </p:sp>
      <p:sp>
        <p:nvSpPr>
          <p:cNvPr id="20" name="Text 15"/>
          <p:cNvSpPr/>
          <p:nvPr/>
        </p:nvSpPr>
        <p:spPr>
          <a:xfrm>
            <a:off x="8680252" y="2911078"/>
            <a:ext cx="2495550" cy="2667000"/>
          </a:xfrm>
          <a:prstGeom prst="rect">
            <a:avLst/>
          </a:prstGeom>
          <a:noFill/>
          <a:ln w="9525">
            <a:solidFill>
              <a:srgbClr val="302F2E"/>
            </a:solidFill>
          </a:ln>
        </p:spPr>
        <p:txBody>
          <a:bodyPr wrap="square" rtlCol="0" anchor="ctr"/>
          <a:lstStyle/>
          <a:p>
            <a:pPr indent="0" marL="0">
              <a:buNone/>
            </a:pPr>
            <a:endParaRPr lang="en-US" dirty="0"/>
          </a:p>
        </p:txBody>
      </p:sp>
      <p:pic>
        <p:nvPicPr>
          <p:cNvPr id="21" name="Image 3" descr="/Users/bot1/Documents/良渚IP授权介绍-重排版2026/assets/pptx/p15-zhuo.jp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9777" y="2920603"/>
            <a:ext cx="2476500" cy="2647950"/>
          </a:xfrm>
          <a:prstGeom prst="rect">
            <a:avLst/>
          </a:prstGeom>
        </p:spPr>
      </p:pic>
      <p:sp>
        <p:nvSpPr>
          <p:cNvPr id="22" name="Text 16"/>
          <p:cNvSpPr/>
          <p:nvPr/>
        </p:nvSpPr>
        <p:spPr>
          <a:xfrm>
            <a:off x="8680252" y="5679579"/>
            <a:ext cx="307708" cy="2000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1100" b="1" spc="88" kern="0" dirty="0">
                <a:solidFill>
                  <a:srgbClr val="302F2E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玉镯</a:t>
            </a:r>
            <a:endParaRPr lang="en-US" sz="1100" dirty="0"/>
          </a:p>
        </p:txBody>
      </p:sp>
      <p:sp>
        <p:nvSpPr>
          <p:cNvPr id="23" name="Text 17"/>
          <p:cNvSpPr/>
          <p:nvPr/>
        </p:nvSpPr>
        <p:spPr>
          <a:xfrm>
            <a:off x="9070777" y="5717679"/>
            <a:ext cx="616479" cy="152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850" spc="102" kern="0" dirty="0">
                <a:solidFill>
                  <a:srgbClr val="A19D9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温润的几何</a:t>
            </a:r>
            <a:endParaRPr lang="en-US" sz="850" dirty="0"/>
          </a:p>
        </p:txBody>
      </p:sp>
      <p:sp>
        <p:nvSpPr>
          <p:cNvPr id="24" name="Text 18"/>
          <p:cNvSpPr/>
          <p:nvPr/>
        </p:nvSpPr>
        <p:spPr>
          <a:xfrm>
            <a:off x="698450" y="6464350"/>
            <a:ext cx="4145179" cy="114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800" i="1" spc="80" kern="0" dirty="0">
                <a:solidFill>
                  <a:srgbClr val="A19D90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PART 2 · The Source Code of Five Thousand Years</a:t>
            </a:r>
            <a:endParaRPr lang="en-US" sz="800" dirty="0"/>
          </a:p>
        </p:txBody>
      </p:sp>
      <p:sp>
        <p:nvSpPr>
          <p:cNvPr id="25" name="Text 19"/>
          <p:cNvSpPr/>
          <p:nvPr/>
        </p:nvSpPr>
        <p:spPr>
          <a:xfrm>
            <a:off x="7607350" y="6435775"/>
            <a:ext cx="3886200" cy="1428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buNone/>
            </a:pPr>
            <a:r>
              <a:rPr lang="en-US" sz="800" spc="176" kern="0" dirty="0">
                <a:solidFill>
                  <a:srgbClr val="A19D9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IP 内核价值引擎</a:t>
            </a:r>
            <a:endParaRPr lang="en-US" sz="8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bg>
      <p:bgPr>
        <a:solidFill>
          <a:srgbClr val="F7F6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98450" y="584150"/>
            <a:ext cx="4248710" cy="5180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080"/>
              </a:lnSpc>
              <a:buNone/>
            </a:pPr>
            <a:r>
              <a:rPr lang="en-US" sz="3400" spc="136" kern="0" dirty="0">
                <a:solidFill>
                  <a:srgbClr val="302F2E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上古图腾的 </a:t>
            </a:r>
            <a:pPr algn="l" indent="0" marL="0">
              <a:lnSpc>
                <a:spcPts val="4080"/>
              </a:lnSpc>
              <a:buNone/>
            </a:pPr>
            <a:r>
              <a:rPr lang="en-US" sz="3400" b="1" spc="136" kern="0" dirty="0">
                <a:solidFill>
                  <a:srgbClr val="A94033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设计语言</a:t>
            </a:r>
            <a:endParaRPr lang="en-US" sz="3400" dirty="0"/>
          </a:p>
        </p:txBody>
      </p:sp>
      <p:sp>
        <p:nvSpPr>
          <p:cNvPr id="3" name="Text 1"/>
          <p:cNvSpPr/>
          <p:nvPr/>
        </p:nvSpPr>
        <p:spPr>
          <a:xfrm>
            <a:off x="9037588" y="822871"/>
            <a:ext cx="2505081" cy="279350"/>
          </a:xfrm>
          <a:prstGeom prst="rect">
            <a:avLst/>
          </a:prstGeom>
          <a:noFill/>
          <a:ln/>
        </p:spPr>
        <p:txBody>
          <a:bodyPr wrap="square" lIns="0" tIns="0" rIns="0" bIns="88900" rtlCol="0" anchor="t"/>
          <a:lstStyle/>
          <a:p>
            <a:pPr algn="l" indent="0" marL="0">
              <a:buNone/>
            </a:pPr>
            <a:r>
              <a:rPr lang="en-US" sz="1050" i="1" spc="273" kern="0" dirty="0">
                <a:solidFill>
                  <a:srgbClr val="A19D90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MORE PATTERNS · 纹样示例</a:t>
            </a:r>
            <a:endParaRPr lang="en-US" sz="1050" dirty="0"/>
          </a:p>
        </p:txBody>
      </p:sp>
      <p:sp>
        <p:nvSpPr>
          <p:cNvPr id="4" name="Text 2"/>
          <p:cNvSpPr/>
          <p:nvPr/>
        </p:nvSpPr>
        <p:spPr>
          <a:xfrm>
            <a:off x="698450" y="1381571"/>
            <a:ext cx="5715000" cy="4051250"/>
          </a:xfrm>
          <a:prstGeom prst="rect">
            <a:avLst/>
          </a:prstGeom>
          <a:solidFill>
            <a:srgbClr val="FFFFFF"/>
          </a:solidFill>
          <a:ln w="9525">
            <a:solidFill>
              <a:srgbClr val="302F2E"/>
            </a:solidFill>
          </a:ln>
        </p:spPr>
        <p:txBody>
          <a:bodyPr wrap="square" rtlCol="0" anchor="ctr"/>
          <a:lstStyle/>
          <a:p>
            <a:pPr indent="0" marL="0">
              <a:buNone/>
            </a:pPr>
            <a:endParaRPr lang="en-US" dirty="0"/>
          </a:p>
        </p:txBody>
      </p:sp>
      <p:pic>
        <p:nvPicPr>
          <p:cNvPr id="5" name="Image 0" descr="/Users/bot1/Documents/良渚IP授权介绍-重排版2026/assets/image24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07975" y="1391096"/>
            <a:ext cx="5695950" cy="4032200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698450" y="5534323"/>
            <a:ext cx="5829300" cy="1619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spcBef>
                <a:spcPts val="800"/>
              </a:spcBef>
              <a:buNone/>
            </a:pPr>
            <a:r>
              <a:rPr lang="en-US" sz="900" spc="180" kern="0" dirty="0">
                <a:solidFill>
                  <a:srgbClr val="A19D9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神人兽面纹 · 兽面纹 · 鸟形纹 · 鸟首蛇形纹 · 龙首纹 · 螺旋纹 · 刻画符号</a:t>
            </a:r>
            <a:endParaRPr lang="en-US" sz="900" dirty="0"/>
          </a:p>
        </p:txBody>
      </p:sp>
      <p:sp>
        <p:nvSpPr>
          <p:cNvPr id="7" name="Text 4"/>
          <p:cNvSpPr/>
          <p:nvPr/>
        </p:nvSpPr>
        <p:spPr>
          <a:xfrm>
            <a:off x="6743551" y="1381571"/>
            <a:ext cx="2311450" cy="1263551"/>
          </a:xfrm>
          <a:prstGeom prst="rect">
            <a:avLst/>
          </a:prstGeom>
          <a:noFill/>
          <a:ln w="9525">
            <a:solidFill>
              <a:srgbClr val="302F2E"/>
            </a:solidFill>
          </a:ln>
        </p:spPr>
        <p:txBody>
          <a:bodyPr wrap="square" rtlCol="0" anchor="ctr"/>
          <a:lstStyle/>
          <a:p>
            <a:pPr indent="0" marL="0">
              <a:buNone/>
            </a:pPr>
            <a:endParaRPr lang="en-US" dirty="0"/>
          </a:p>
        </p:txBody>
      </p:sp>
      <p:pic>
        <p:nvPicPr>
          <p:cNvPr id="8" name="Image 1" descr="/Users/bot1/Documents/良渚IP授权介绍-重排版2026/assets/pptx/p16-tile1.jp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3076" y="1391096"/>
            <a:ext cx="2292400" cy="1244501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9181951" y="1381571"/>
            <a:ext cx="2311598" cy="1263551"/>
          </a:xfrm>
          <a:prstGeom prst="rect">
            <a:avLst/>
          </a:prstGeom>
          <a:noFill/>
          <a:ln w="9525">
            <a:solidFill>
              <a:srgbClr val="302F2E"/>
            </a:solidFill>
          </a:ln>
        </p:spPr>
        <p:txBody>
          <a:bodyPr wrap="square" rtlCol="0" anchor="ctr"/>
          <a:lstStyle/>
          <a:p>
            <a:pPr indent="0" marL="0">
              <a:buNone/>
            </a:pPr>
            <a:endParaRPr lang="en-US" dirty="0"/>
          </a:p>
        </p:txBody>
      </p:sp>
      <p:pic>
        <p:nvPicPr>
          <p:cNvPr id="10" name="Image 2" descr="/Users/bot1/Documents/良渚IP授权介绍-重排版2026/assets/pptx/p16-tile2.jp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1476" y="1391096"/>
            <a:ext cx="2292548" cy="1244501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6743551" y="2772073"/>
            <a:ext cx="2311450" cy="1263551"/>
          </a:xfrm>
          <a:prstGeom prst="rect">
            <a:avLst/>
          </a:prstGeom>
          <a:noFill/>
          <a:ln w="9525">
            <a:solidFill>
              <a:srgbClr val="302F2E"/>
            </a:solidFill>
          </a:ln>
        </p:spPr>
        <p:txBody>
          <a:bodyPr wrap="square" rtlCol="0" anchor="ctr"/>
          <a:lstStyle/>
          <a:p>
            <a:pPr indent="0" marL="0">
              <a:buNone/>
            </a:pPr>
            <a:endParaRPr lang="en-US" dirty="0"/>
          </a:p>
        </p:txBody>
      </p:sp>
      <p:pic>
        <p:nvPicPr>
          <p:cNvPr id="12" name="Image 3" descr="/Users/bot1/Documents/良渚IP授权介绍-重排版2026/assets/pptx/p16-tile3.jp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3076" y="2781598"/>
            <a:ext cx="2292400" cy="1244501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9181951" y="2772073"/>
            <a:ext cx="2311598" cy="1263551"/>
          </a:xfrm>
          <a:prstGeom prst="rect">
            <a:avLst/>
          </a:prstGeom>
          <a:noFill/>
          <a:ln w="9525">
            <a:solidFill>
              <a:srgbClr val="302F2E"/>
            </a:solidFill>
          </a:ln>
        </p:spPr>
        <p:txBody>
          <a:bodyPr wrap="square" rtlCol="0" anchor="ctr"/>
          <a:lstStyle/>
          <a:p>
            <a:pPr indent="0" marL="0">
              <a:buNone/>
            </a:pPr>
            <a:endParaRPr lang="en-US" dirty="0"/>
          </a:p>
        </p:txBody>
      </p:sp>
      <p:pic>
        <p:nvPicPr>
          <p:cNvPr id="14" name="Image 4" descr="/Users/bot1/Documents/良渚IP授权介绍-重排版2026/assets/pptx/p16-tile4.jp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91476" y="2781598"/>
            <a:ext cx="2292548" cy="1244501"/>
          </a:xfrm>
          <a:prstGeom prst="rect">
            <a:avLst/>
          </a:prstGeom>
        </p:spPr>
      </p:pic>
      <p:sp>
        <p:nvSpPr>
          <p:cNvPr id="15" name="Text 8"/>
          <p:cNvSpPr/>
          <p:nvPr/>
        </p:nvSpPr>
        <p:spPr>
          <a:xfrm>
            <a:off x="6743551" y="4162574"/>
            <a:ext cx="2311450" cy="1263551"/>
          </a:xfrm>
          <a:prstGeom prst="rect">
            <a:avLst/>
          </a:prstGeom>
          <a:noFill/>
          <a:ln w="9525">
            <a:solidFill>
              <a:srgbClr val="302F2E"/>
            </a:solidFill>
          </a:ln>
        </p:spPr>
        <p:txBody>
          <a:bodyPr wrap="square" rtlCol="0" anchor="ctr"/>
          <a:lstStyle/>
          <a:p>
            <a:pPr indent="0" marL="0">
              <a:buNone/>
            </a:pPr>
            <a:endParaRPr lang="en-US" dirty="0"/>
          </a:p>
        </p:txBody>
      </p:sp>
      <p:pic>
        <p:nvPicPr>
          <p:cNvPr id="16" name="Image 5" descr="/Users/bot1/Documents/良渚IP授权介绍-重排版2026/assets/pptx/p16-tile5.jp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53076" y="4172099"/>
            <a:ext cx="2292400" cy="1244501"/>
          </a:xfrm>
          <a:prstGeom prst="rect">
            <a:avLst/>
          </a:prstGeom>
        </p:spPr>
      </p:pic>
      <p:sp>
        <p:nvSpPr>
          <p:cNvPr id="17" name="Text 9"/>
          <p:cNvSpPr/>
          <p:nvPr/>
        </p:nvSpPr>
        <p:spPr>
          <a:xfrm>
            <a:off x="9181951" y="4162574"/>
            <a:ext cx="2311598" cy="1263551"/>
          </a:xfrm>
          <a:prstGeom prst="rect">
            <a:avLst/>
          </a:prstGeom>
          <a:noFill/>
          <a:ln w="9525">
            <a:solidFill>
              <a:srgbClr val="302F2E"/>
            </a:solidFill>
          </a:ln>
        </p:spPr>
        <p:txBody>
          <a:bodyPr wrap="square" rtlCol="0" anchor="ctr"/>
          <a:lstStyle/>
          <a:p>
            <a:pPr indent="0" marL="0">
              <a:buNone/>
            </a:pPr>
            <a:endParaRPr lang="en-US" dirty="0"/>
          </a:p>
        </p:txBody>
      </p:sp>
      <p:pic>
        <p:nvPicPr>
          <p:cNvPr id="18" name="Image 6" descr="/Users/bot1/Documents/良渚IP授权介绍-重排版2026/assets/pptx/p16-tile6.jp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91476" y="4172099"/>
            <a:ext cx="2292548" cy="1244501"/>
          </a:xfrm>
          <a:prstGeom prst="rect">
            <a:avLst/>
          </a:prstGeom>
        </p:spPr>
      </p:pic>
      <p:sp>
        <p:nvSpPr>
          <p:cNvPr id="19" name="Text 10"/>
          <p:cNvSpPr/>
          <p:nvPr/>
        </p:nvSpPr>
        <p:spPr>
          <a:xfrm>
            <a:off x="698450" y="5861149"/>
            <a:ext cx="11011001" cy="2476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1350" spc="54" kern="0" dirty="0">
                <a:solidFill>
                  <a:srgbClr val="302F2E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七大纹样体系 + 十二个神秘刻符，一座</a:t>
            </a:r>
            <a:pPr algn="l" indent="0" marL="0">
              <a:buNone/>
            </a:pPr>
            <a:r>
              <a:rPr lang="en-US" sz="1350" b="1" spc="54" kern="0" dirty="0">
                <a:solidFill>
                  <a:srgbClr val="A94033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开放的、可持续挖掘的视觉富矿</a:t>
            </a:r>
            <a:pPr algn="l" indent="0" marL="0">
              <a:buNone/>
            </a:pPr>
            <a:r>
              <a:rPr lang="en-US" sz="1350" spc="54" kern="0" dirty="0">
                <a:solidFill>
                  <a:srgbClr val="302F2E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。</a:t>
            </a:r>
            <a:endParaRPr lang="en-US" sz="1350" dirty="0"/>
          </a:p>
        </p:txBody>
      </p:sp>
      <p:sp>
        <p:nvSpPr>
          <p:cNvPr id="20" name="Text 11"/>
          <p:cNvSpPr/>
          <p:nvPr/>
        </p:nvSpPr>
        <p:spPr>
          <a:xfrm>
            <a:off x="698450" y="6464350"/>
            <a:ext cx="4145179" cy="114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800" i="1" spc="80" kern="0" dirty="0">
                <a:solidFill>
                  <a:srgbClr val="A19D90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PART 2 · The Source Code of Five Thousand Years</a:t>
            </a:r>
            <a:endParaRPr lang="en-US" sz="800" dirty="0"/>
          </a:p>
        </p:txBody>
      </p:sp>
      <p:sp>
        <p:nvSpPr>
          <p:cNvPr id="21" name="Text 12"/>
          <p:cNvSpPr/>
          <p:nvPr/>
        </p:nvSpPr>
        <p:spPr>
          <a:xfrm>
            <a:off x="7607350" y="6435775"/>
            <a:ext cx="3886200" cy="1428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buNone/>
            </a:pPr>
            <a:r>
              <a:rPr lang="en-US" sz="800" spc="176" kern="0" dirty="0">
                <a:solidFill>
                  <a:srgbClr val="A19D9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IP 内核价值引擎</a:t>
            </a:r>
            <a:endParaRPr lang="en-US" sz="8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bg>
      <p:bgPr>
        <a:solidFill>
          <a:srgbClr val="F7F6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98450" y="533400"/>
            <a:ext cx="967755" cy="2381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1300" b="1" spc="390" kern="0" dirty="0">
                <a:solidFill>
                  <a:srgbClr val="A94033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关键词 贰</a:t>
            </a:r>
            <a:endParaRPr lang="en-US" sz="1300" dirty="0"/>
          </a:p>
        </p:txBody>
      </p:sp>
      <p:sp>
        <p:nvSpPr>
          <p:cNvPr id="3" name="Text 1"/>
          <p:cNvSpPr/>
          <p:nvPr/>
        </p:nvSpPr>
        <p:spPr>
          <a:xfrm>
            <a:off x="1799630" y="609600"/>
            <a:ext cx="1297323" cy="1428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950" i="1" spc="247" kern="0" dirty="0">
                <a:solidFill>
                  <a:srgbClr val="A19D90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KEYWORD TWO</a:t>
            </a:r>
            <a:endParaRPr lang="en-US" sz="950" dirty="0"/>
          </a:p>
        </p:txBody>
      </p:sp>
      <p:sp>
        <p:nvSpPr>
          <p:cNvPr id="4" name="Text 2"/>
          <p:cNvSpPr/>
          <p:nvPr/>
        </p:nvSpPr>
        <p:spPr>
          <a:xfrm>
            <a:off x="698450" y="962025"/>
            <a:ext cx="6538835" cy="5180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080"/>
              </a:lnSpc>
              <a:buNone/>
            </a:pPr>
            <a:r>
              <a:rPr lang="en-US" sz="3400" spc="136" kern="0" dirty="0">
                <a:solidFill>
                  <a:srgbClr val="302F2E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治愈时代焦虑的 </a:t>
            </a:r>
            <a:pPr algn="l" indent="0" marL="0">
              <a:lnSpc>
                <a:spcPts val="4080"/>
              </a:lnSpc>
              <a:buNone/>
            </a:pPr>
            <a:r>
              <a:rPr lang="en-US" sz="3400" b="1" spc="136" kern="0" dirty="0">
                <a:solidFill>
                  <a:srgbClr val="A94033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秩序感与田园梦</a:t>
            </a:r>
            <a:endParaRPr lang="en-US" sz="3400" dirty="0"/>
          </a:p>
        </p:txBody>
      </p:sp>
      <p:sp>
        <p:nvSpPr>
          <p:cNvPr id="5" name="Text 3"/>
          <p:cNvSpPr/>
          <p:nvPr/>
        </p:nvSpPr>
        <p:spPr>
          <a:xfrm>
            <a:off x="9964638" y="1238845"/>
            <a:ext cx="1559490" cy="241250"/>
          </a:xfrm>
          <a:prstGeom prst="rect">
            <a:avLst/>
          </a:prstGeom>
          <a:noFill/>
          <a:ln/>
        </p:spPr>
        <p:txBody>
          <a:bodyPr wrap="square" lIns="0" tIns="0" rIns="0" bIns="88900" rtlCol="0" anchor="t"/>
          <a:lstStyle/>
          <a:p>
            <a:pPr algn="l" indent="0" marL="0">
              <a:buNone/>
            </a:pPr>
            <a:r>
              <a:rPr lang="en-US" sz="1050" i="1" spc="189" kern="0" dirty="0">
                <a:solidFill>
                  <a:srgbClr val="A19D90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PASTORAL ORDER</a:t>
            </a:r>
            <a:endParaRPr lang="en-US" sz="1050" dirty="0"/>
          </a:p>
        </p:txBody>
      </p:sp>
      <p:sp>
        <p:nvSpPr>
          <p:cNvPr id="6" name="Text 4"/>
          <p:cNvSpPr/>
          <p:nvPr/>
        </p:nvSpPr>
        <p:spPr>
          <a:xfrm>
            <a:off x="698450" y="1645146"/>
            <a:ext cx="11011001" cy="2476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spcBef>
                <a:spcPts val="1300"/>
              </a:spcBef>
              <a:buNone/>
            </a:pPr>
            <a:r>
              <a:rPr lang="en-US" sz="1400" b="1" spc="84" kern="0" dirty="0">
                <a:solidFill>
                  <a:srgbClr val="BD8537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现代人的精神「原乡」</a:t>
            </a:r>
            <a:endParaRPr lang="en-US" sz="1400" dirty="0"/>
          </a:p>
        </p:txBody>
      </p:sp>
      <p:sp>
        <p:nvSpPr>
          <p:cNvPr id="7" name="Text 5"/>
          <p:cNvSpPr/>
          <p:nvPr/>
        </p:nvSpPr>
        <p:spPr>
          <a:xfrm>
            <a:off x="698450" y="2032397"/>
            <a:ext cx="10492740" cy="5485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160"/>
              </a:lnSpc>
              <a:spcBef>
                <a:spcPts val="1100"/>
              </a:spcBef>
              <a:buNone/>
            </a:pPr>
            <a:r>
              <a:rPr lang="en-US" sz="1200" dirty="0">
                <a:solidFill>
                  <a:srgbClr val="5C5A55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这里保留着中国</a:t>
            </a:r>
            <a:pPr algn="l" indent="0" marL="0">
              <a:lnSpc>
                <a:spcPts val="2160"/>
              </a:lnSpc>
              <a:spcBef>
                <a:spcPts val="1100"/>
              </a:spcBef>
              <a:buNone/>
            </a:pPr>
            <a:r>
              <a:rPr lang="en-US" sz="1200" b="1" dirty="0">
                <a:solidFill>
                  <a:srgbClr val="302F2E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最早的大型水利系统</a:t>
            </a:r>
            <a:pPr algn="l" indent="0" marL="0">
              <a:lnSpc>
                <a:spcPts val="2160"/>
              </a:lnSpc>
              <a:spcBef>
                <a:spcPts val="1100"/>
              </a:spcBef>
              <a:buNone/>
            </a:pPr>
            <a:r>
              <a:rPr lang="en-US" sz="1200" dirty="0">
                <a:solidFill>
                  <a:srgbClr val="5C5A55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、规划有序的城邦、大片的稻田与社群协作的温暖痕迹。良渚古城呈现了一种</a:t>
            </a:r>
            <a:pPr algn="l" indent="0" marL="0">
              <a:lnSpc>
                <a:spcPts val="2160"/>
              </a:lnSpc>
              <a:spcBef>
                <a:spcPts val="1100"/>
              </a:spcBef>
              <a:buNone/>
            </a:pPr>
            <a:r>
              <a:rPr lang="en-US" sz="1200" b="1" dirty="0">
                <a:solidFill>
                  <a:srgbClr val="302F2E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人与自然、人与社群和谐共处</a:t>
            </a:r>
            <a:pPr algn="l" indent="0" marL="0">
              <a:lnSpc>
                <a:spcPts val="2160"/>
              </a:lnSpc>
              <a:spcBef>
                <a:spcPts val="1100"/>
              </a:spcBef>
              <a:buNone/>
            </a:pPr>
            <a:r>
              <a:rPr lang="en-US" sz="1200" dirty="0">
                <a:solidFill>
                  <a:srgbClr val="5C5A55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的理想化生活样板。它是我们这个浮躁时代里，一剂安定心神的精神解药。</a:t>
            </a:r>
            <a:endParaRPr lang="en-US" sz="1200" dirty="0"/>
          </a:p>
        </p:txBody>
      </p:sp>
      <p:sp>
        <p:nvSpPr>
          <p:cNvPr id="8" name="Text 6"/>
          <p:cNvSpPr/>
          <p:nvPr/>
        </p:nvSpPr>
        <p:spPr>
          <a:xfrm>
            <a:off x="698450" y="2898428"/>
            <a:ext cx="2984450" cy="2095500"/>
          </a:xfrm>
          <a:prstGeom prst="rect">
            <a:avLst/>
          </a:prstGeom>
          <a:noFill/>
          <a:ln w="9525">
            <a:solidFill>
              <a:srgbClr val="302F2E"/>
            </a:solidFill>
          </a:ln>
        </p:spPr>
        <p:txBody>
          <a:bodyPr wrap="square" rtlCol="0" anchor="ctr"/>
          <a:lstStyle/>
          <a:p>
            <a:pPr indent="0" marL="0">
              <a:buNone/>
            </a:pPr>
            <a:endParaRPr lang="en-US" dirty="0"/>
          </a:p>
        </p:txBody>
      </p:sp>
      <p:pic>
        <p:nvPicPr>
          <p:cNvPr id="9" name="Image 0" descr="/Users/bot1/Documents/良渚IP授权介绍-重排版2026/assets/pptx/p17-rice1.jp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07975" y="2907953"/>
            <a:ext cx="2965400" cy="2076450"/>
          </a:xfrm>
          <a:prstGeom prst="rect">
            <a:avLst/>
          </a:prstGeom>
        </p:spPr>
      </p:pic>
      <p:sp>
        <p:nvSpPr>
          <p:cNvPr id="10" name="Text 7"/>
          <p:cNvSpPr/>
          <p:nvPr/>
        </p:nvSpPr>
        <p:spPr>
          <a:xfrm>
            <a:off x="3835301" y="2898428"/>
            <a:ext cx="2984450" cy="2095500"/>
          </a:xfrm>
          <a:prstGeom prst="rect">
            <a:avLst/>
          </a:prstGeom>
          <a:noFill/>
          <a:ln w="9525">
            <a:solidFill>
              <a:srgbClr val="302F2E"/>
            </a:solidFill>
          </a:ln>
        </p:spPr>
        <p:txBody>
          <a:bodyPr wrap="square" rtlCol="0" anchor="ctr"/>
          <a:lstStyle/>
          <a:p>
            <a:pPr indent="0" marL="0">
              <a:buNone/>
            </a:pPr>
            <a:endParaRPr lang="en-US" dirty="0"/>
          </a:p>
        </p:txBody>
      </p:sp>
      <p:pic>
        <p:nvPicPr>
          <p:cNvPr id="11" name="Image 1" descr="/Users/bot1/Documents/良渚IP授权介绍-重排版2026/assets/pptx/p17-rice2.jp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4826" y="2907953"/>
            <a:ext cx="2965400" cy="2076450"/>
          </a:xfrm>
          <a:prstGeom prst="rect">
            <a:avLst/>
          </a:prstGeom>
        </p:spPr>
      </p:pic>
      <p:sp>
        <p:nvSpPr>
          <p:cNvPr id="12" name="Text 8"/>
          <p:cNvSpPr/>
          <p:nvPr/>
        </p:nvSpPr>
        <p:spPr>
          <a:xfrm>
            <a:off x="7226052" y="2923729"/>
            <a:ext cx="4352848" cy="2476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1350" b="1" spc="81" kern="0" dirty="0">
                <a:solidFill>
                  <a:srgbClr val="58695D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为生活方式品牌</a:t>
            </a:r>
            <a:endParaRPr lang="en-US" sz="1350" dirty="0"/>
          </a:p>
        </p:txBody>
      </p:sp>
      <p:sp>
        <p:nvSpPr>
          <p:cNvPr id="13" name="Text 9"/>
          <p:cNvSpPr/>
          <p:nvPr/>
        </p:nvSpPr>
        <p:spPr>
          <a:xfrm>
            <a:off x="7226052" y="3260229"/>
            <a:ext cx="4352848" cy="4667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838"/>
              </a:lnSpc>
              <a:spcBef>
                <a:spcPts val="700"/>
              </a:spcBef>
              <a:buNone/>
            </a:pPr>
            <a:r>
              <a:rPr lang="en-US" sz="1050" dirty="0">
                <a:solidFill>
                  <a:srgbClr val="5C5A55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精准触达渴望回归生活本真、寻求治愈的当代消费者，为品牌赋予温暖、治愈、有秩序感的情绪价值。</a:t>
            </a:r>
            <a:endParaRPr lang="en-US" sz="1050" dirty="0"/>
          </a:p>
        </p:txBody>
      </p:sp>
      <p:sp>
        <p:nvSpPr>
          <p:cNvPr id="14" name="Shape 10"/>
          <p:cNvSpPr/>
          <p:nvPr/>
        </p:nvSpPr>
        <p:spPr>
          <a:xfrm>
            <a:off x="7226052" y="3922216"/>
            <a:ext cx="4267498" cy="0"/>
          </a:xfrm>
          <a:prstGeom prst="line">
            <a:avLst/>
          </a:prstGeom>
          <a:noFill/>
          <a:ln w="9525">
            <a:solidFill>
              <a:srgbClr val="302F2E"/>
            </a:solidFill>
            <a:prstDash val="solid"/>
          </a:ln>
        </p:spPr>
      </p:sp>
      <p:sp>
        <p:nvSpPr>
          <p:cNvPr id="15" name="Text 11"/>
          <p:cNvSpPr/>
          <p:nvPr/>
        </p:nvSpPr>
        <p:spPr>
          <a:xfrm>
            <a:off x="7226052" y="4117479"/>
            <a:ext cx="4352848" cy="2476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1350" b="1" spc="81" kern="0" dirty="0">
                <a:solidFill>
                  <a:srgbClr val="58695D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为餐饮 / 食品品牌</a:t>
            </a:r>
            <a:endParaRPr lang="en-US" sz="1350" dirty="0"/>
          </a:p>
        </p:txBody>
      </p:sp>
      <p:sp>
        <p:nvSpPr>
          <p:cNvPr id="16" name="Text 12"/>
          <p:cNvSpPr/>
          <p:nvPr/>
        </p:nvSpPr>
        <p:spPr>
          <a:xfrm>
            <a:off x="7226052" y="4453979"/>
            <a:ext cx="4352848" cy="4667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838"/>
              </a:lnSpc>
              <a:spcBef>
                <a:spcPts val="700"/>
              </a:spcBef>
              <a:buNone/>
            </a:pPr>
            <a:r>
              <a:rPr lang="en-US" sz="1050" dirty="0">
                <a:solidFill>
                  <a:srgbClr val="5C5A55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与「最早的稻米」「欢宴的源头」建立直接关联，为产品注入「根源性」的健康与温暖叙事。</a:t>
            </a:r>
            <a:endParaRPr lang="en-US" sz="1050" dirty="0"/>
          </a:p>
        </p:txBody>
      </p:sp>
      <p:sp>
        <p:nvSpPr>
          <p:cNvPr id="17" name="Text 13"/>
          <p:cNvSpPr/>
          <p:nvPr/>
        </p:nvSpPr>
        <p:spPr>
          <a:xfrm>
            <a:off x="698450" y="6464350"/>
            <a:ext cx="4145179" cy="114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800" i="1" spc="80" kern="0" dirty="0">
                <a:solidFill>
                  <a:srgbClr val="A19D90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PART 2 · The Source Code of Five Thousand Years</a:t>
            </a:r>
            <a:endParaRPr lang="en-US" sz="800" dirty="0"/>
          </a:p>
        </p:txBody>
      </p:sp>
      <p:sp>
        <p:nvSpPr>
          <p:cNvPr id="18" name="Text 14"/>
          <p:cNvSpPr/>
          <p:nvPr/>
        </p:nvSpPr>
        <p:spPr>
          <a:xfrm>
            <a:off x="7607350" y="6435775"/>
            <a:ext cx="3886200" cy="1428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buNone/>
            </a:pPr>
            <a:r>
              <a:rPr lang="en-US" sz="800" spc="176" kern="0" dirty="0">
                <a:solidFill>
                  <a:srgbClr val="A19D9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IP 内核价值引擎</a:t>
            </a:r>
            <a:endParaRPr lang="en-US" sz="8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bg>
      <p:bgPr>
        <a:solidFill>
          <a:srgbClr val="F7F6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98450" y="533400"/>
            <a:ext cx="1788411" cy="2381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1300" b="1" spc="390" kern="0" dirty="0">
                <a:solidFill>
                  <a:srgbClr val="A94033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良渚治愈 IP 系列</a:t>
            </a:r>
            <a:endParaRPr lang="en-US" sz="1300" dirty="0"/>
          </a:p>
        </p:txBody>
      </p:sp>
      <p:sp>
        <p:nvSpPr>
          <p:cNvPr id="3" name="Text 1"/>
          <p:cNvSpPr/>
          <p:nvPr/>
        </p:nvSpPr>
        <p:spPr>
          <a:xfrm>
            <a:off x="2604195" y="609600"/>
            <a:ext cx="1041380" cy="1428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950" i="1" spc="247" kern="0" dirty="0">
                <a:solidFill>
                  <a:srgbClr val="A19D90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HEALING IP</a:t>
            </a:r>
            <a:endParaRPr lang="en-US" sz="950" dirty="0"/>
          </a:p>
        </p:txBody>
      </p:sp>
      <p:sp>
        <p:nvSpPr>
          <p:cNvPr id="4" name="Text 2"/>
          <p:cNvSpPr/>
          <p:nvPr/>
        </p:nvSpPr>
        <p:spPr>
          <a:xfrm>
            <a:off x="698450" y="962025"/>
            <a:ext cx="3664262" cy="5180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080"/>
              </a:lnSpc>
              <a:buNone/>
            </a:pPr>
            <a:r>
              <a:rPr lang="en-US" sz="3400" spc="136" kern="0" dirty="0">
                <a:solidFill>
                  <a:srgbClr val="302F2E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良小米</a:t>
            </a:r>
            <a:pPr algn="l" indent="0" marL="0">
              <a:lnSpc>
                <a:spcPts val="4080"/>
              </a:lnSpc>
              <a:buNone/>
            </a:pPr>
            <a:r>
              <a:rPr lang="en-US" sz="3400" b="1" spc="136" kern="0" dirty="0">
                <a:solidFill>
                  <a:srgbClr val="A94033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（困困稻）</a:t>
            </a:r>
            <a:endParaRPr lang="en-US" sz="3400" dirty="0"/>
          </a:p>
        </p:txBody>
      </p:sp>
      <p:sp>
        <p:nvSpPr>
          <p:cNvPr id="5" name="Text 3"/>
          <p:cNvSpPr/>
          <p:nvPr/>
        </p:nvSpPr>
        <p:spPr>
          <a:xfrm>
            <a:off x="9654034" y="1188095"/>
            <a:ext cx="1876306" cy="292001"/>
          </a:xfrm>
          <a:prstGeom prst="rect">
            <a:avLst/>
          </a:prstGeom>
          <a:noFill/>
          <a:ln/>
        </p:spPr>
        <p:txBody>
          <a:bodyPr wrap="square" lIns="0" tIns="0" rIns="0" bIns="101600" rtlCol="0" anchor="t"/>
          <a:lstStyle/>
          <a:p>
            <a:pPr algn="l" indent="0" marL="0">
              <a:buNone/>
            </a:pPr>
            <a:r>
              <a:rPr lang="en-US" sz="1050" spc="315" kern="0" dirty="0">
                <a:solidFill>
                  <a:srgbClr val="5C5A55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迷糊 · 憨厚 · 睡不够</a:t>
            </a:r>
            <a:endParaRPr lang="en-US" sz="1050" dirty="0"/>
          </a:p>
        </p:txBody>
      </p:sp>
      <p:sp>
        <p:nvSpPr>
          <p:cNvPr id="6" name="Text 4"/>
          <p:cNvSpPr/>
          <p:nvPr/>
        </p:nvSpPr>
        <p:spPr>
          <a:xfrm>
            <a:off x="698450" y="1733996"/>
            <a:ext cx="11011001" cy="3796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990"/>
              </a:lnSpc>
              <a:spcBef>
                <a:spcPts val="2000"/>
              </a:spcBef>
              <a:buNone/>
            </a:pPr>
            <a:r>
              <a:rPr lang="en-US" sz="2300" spc="115" kern="0" dirty="0">
                <a:solidFill>
                  <a:srgbClr val="302F2E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沉睡 </a:t>
            </a:r>
            <a:pPr algn="l" indent="0" marL="0">
              <a:lnSpc>
                <a:spcPts val="2990"/>
              </a:lnSpc>
              <a:spcBef>
                <a:spcPts val="2000"/>
              </a:spcBef>
              <a:buNone/>
            </a:pPr>
            <a:r>
              <a:rPr lang="en-US" sz="2300" b="1" spc="115" kern="0" dirty="0">
                <a:solidFill>
                  <a:srgbClr val="BD8537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5000</a:t>
            </a:r>
            <a:pPr algn="l" indent="0" marL="0">
              <a:lnSpc>
                <a:spcPts val="2990"/>
              </a:lnSpc>
              <a:spcBef>
                <a:spcPts val="2000"/>
              </a:spcBef>
              <a:buNone/>
            </a:pPr>
            <a:r>
              <a:rPr lang="en-US" sz="2300" spc="115" kern="0" dirty="0">
                <a:solidFill>
                  <a:srgbClr val="302F2E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 年，唤醒来打工</a:t>
            </a:r>
            <a:endParaRPr lang="en-US" sz="2300" dirty="0"/>
          </a:p>
        </p:txBody>
      </p:sp>
      <p:sp>
        <p:nvSpPr>
          <p:cNvPr id="7" name="Text 5"/>
          <p:cNvSpPr/>
          <p:nvPr/>
        </p:nvSpPr>
        <p:spPr>
          <a:xfrm>
            <a:off x="698450" y="2266057"/>
            <a:ext cx="9067749" cy="26268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070"/>
              </a:lnSpc>
              <a:spcBef>
                <a:spcPts val="1200"/>
              </a:spcBef>
              <a:buNone/>
            </a:pPr>
            <a:r>
              <a:rPr lang="en-US" sz="1150" dirty="0">
                <a:solidFill>
                  <a:srgbClr val="5C5A55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钥匙扣、冰箱贴、包挂、车挂等可爱的良渚小僵尸稻草人衍生品。</a:t>
            </a:r>
            <a:endParaRPr lang="en-US" sz="1150" dirty="0"/>
          </a:p>
        </p:txBody>
      </p:sp>
      <p:sp>
        <p:nvSpPr>
          <p:cNvPr id="8" name="Text 6"/>
          <p:cNvSpPr/>
          <p:nvPr/>
        </p:nvSpPr>
        <p:spPr>
          <a:xfrm>
            <a:off x="698450" y="2833539"/>
            <a:ext cx="2495550" cy="2495550"/>
          </a:xfrm>
          <a:prstGeom prst="rect">
            <a:avLst/>
          </a:prstGeom>
          <a:noFill/>
          <a:ln w="9525">
            <a:solidFill>
              <a:srgbClr val="302F2E"/>
            </a:solidFill>
          </a:ln>
        </p:spPr>
        <p:txBody>
          <a:bodyPr wrap="square" rtlCol="0" anchor="ctr"/>
          <a:lstStyle/>
          <a:p>
            <a:pPr indent="0" marL="0">
              <a:buNone/>
            </a:pPr>
            <a:endParaRPr lang="en-US" dirty="0"/>
          </a:p>
        </p:txBody>
      </p:sp>
      <p:pic>
        <p:nvPicPr>
          <p:cNvPr id="9" name="Image 0" descr="/Users/bot1/Documents/良渚IP授权介绍-重排版2026/assets/image37.jpe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07975" y="2843064"/>
            <a:ext cx="2476500" cy="2476500"/>
          </a:xfrm>
          <a:prstGeom prst="rect">
            <a:avLst/>
          </a:prstGeom>
        </p:spPr>
      </p:pic>
      <p:sp>
        <p:nvSpPr>
          <p:cNvPr id="10" name="Text 7"/>
          <p:cNvSpPr/>
          <p:nvPr/>
        </p:nvSpPr>
        <p:spPr>
          <a:xfrm>
            <a:off x="3359051" y="2833539"/>
            <a:ext cx="2495550" cy="2495550"/>
          </a:xfrm>
          <a:prstGeom prst="rect">
            <a:avLst/>
          </a:prstGeom>
          <a:noFill/>
          <a:ln w="9525">
            <a:solidFill>
              <a:srgbClr val="302F2E"/>
            </a:solidFill>
          </a:ln>
        </p:spPr>
        <p:txBody>
          <a:bodyPr wrap="square" rtlCol="0" anchor="ctr"/>
          <a:lstStyle/>
          <a:p>
            <a:pPr indent="0" marL="0">
              <a:buNone/>
            </a:pPr>
            <a:endParaRPr lang="en-US" dirty="0"/>
          </a:p>
        </p:txBody>
      </p:sp>
      <p:pic>
        <p:nvPicPr>
          <p:cNvPr id="11" name="Image 1" descr="/Users/bot1/Documents/良渚IP授权介绍-重排版2026/assets/image38.jpe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8576" y="2843064"/>
            <a:ext cx="2476500" cy="2476500"/>
          </a:xfrm>
          <a:prstGeom prst="rect">
            <a:avLst/>
          </a:prstGeom>
        </p:spPr>
      </p:pic>
      <p:sp>
        <p:nvSpPr>
          <p:cNvPr id="12" name="Text 8"/>
          <p:cNvSpPr/>
          <p:nvPr/>
        </p:nvSpPr>
        <p:spPr>
          <a:xfrm>
            <a:off x="6019651" y="2833539"/>
            <a:ext cx="2495550" cy="2495550"/>
          </a:xfrm>
          <a:prstGeom prst="rect">
            <a:avLst/>
          </a:prstGeom>
          <a:noFill/>
          <a:ln w="9525">
            <a:solidFill>
              <a:srgbClr val="302F2E"/>
            </a:solidFill>
          </a:ln>
        </p:spPr>
        <p:txBody>
          <a:bodyPr wrap="square" rtlCol="0" anchor="ctr"/>
          <a:lstStyle/>
          <a:p>
            <a:pPr indent="0" marL="0">
              <a:buNone/>
            </a:pPr>
            <a:endParaRPr lang="en-US" dirty="0"/>
          </a:p>
        </p:txBody>
      </p:sp>
      <p:pic>
        <p:nvPicPr>
          <p:cNvPr id="13" name="Image 2" descr="/Users/bot1/Documents/良渚IP授权介绍-重排版2026/assets/image41.jpe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9176" y="2843064"/>
            <a:ext cx="2476500" cy="2476500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8680252" y="2833539"/>
            <a:ext cx="2495550" cy="2495550"/>
          </a:xfrm>
          <a:prstGeom prst="rect">
            <a:avLst/>
          </a:prstGeom>
          <a:noFill/>
          <a:ln w="9525">
            <a:solidFill>
              <a:srgbClr val="302F2E"/>
            </a:solidFill>
          </a:ln>
        </p:spPr>
        <p:txBody>
          <a:bodyPr wrap="square" rtlCol="0" anchor="ctr"/>
          <a:lstStyle/>
          <a:p>
            <a:pPr indent="0" marL="0">
              <a:buNone/>
            </a:pPr>
            <a:endParaRPr lang="en-US" dirty="0"/>
          </a:p>
        </p:txBody>
      </p:sp>
      <p:pic>
        <p:nvPicPr>
          <p:cNvPr id="15" name="Image 3" descr="/Users/bot1/Documents/良渚IP授权介绍-重排版2026/assets/image42.jpe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9777" y="2843064"/>
            <a:ext cx="2476500" cy="2476500"/>
          </a:xfrm>
          <a:prstGeom prst="rect">
            <a:avLst/>
          </a:prstGeom>
        </p:spPr>
      </p:pic>
      <p:sp>
        <p:nvSpPr>
          <p:cNvPr id="16" name="Text 10"/>
          <p:cNvSpPr/>
          <p:nvPr/>
        </p:nvSpPr>
        <p:spPr>
          <a:xfrm>
            <a:off x="9866412" y="6105525"/>
            <a:ext cx="1659681" cy="1428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800" spc="96" kern="0" dirty="0">
                <a:solidFill>
                  <a:srgbClr val="A19D9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※ 图片仅为示意，非最终设计稿</a:t>
            </a:r>
            <a:endParaRPr lang="en-US" sz="800" dirty="0"/>
          </a:p>
        </p:txBody>
      </p:sp>
      <p:sp>
        <p:nvSpPr>
          <p:cNvPr id="17" name="Text 11"/>
          <p:cNvSpPr/>
          <p:nvPr/>
        </p:nvSpPr>
        <p:spPr>
          <a:xfrm>
            <a:off x="698450" y="6464350"/>
            <a:ext cx="4145179" cy="114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800" i="1" spc="80" kern="0" dirty="0">
                <a:solidFill>
                  <a:srgbClr val="A19D90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PART 2 · The Source Code of Five Thousand Years</a:t>
            </a:r>
            <a:endParaRPr lang="en-US" sz="800" dirty="0"/>
          </a:p>
        </p:txBody>
      </p:sp>
      <p:sp>
        <p:nvSpPr>
          <p:cNvPr id="18" name="Text 12"/>
          <p:cNvSpPr/>
          <p:nvPr/>
        </p:nvSpPr>
        <p:spPr>
          <a:xfrm>
            <a:off x="7607350" y="6435775"/>
            <a:ext cx="3886200" cy="1428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buNone/>
            </a:pPr>
            <a:r>
              <a:rPr lang="en-US" sz="800" spc="176" kern="0" dirty="0">
                <a:solidFill>
                  <a:srgbClr val="A19D9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IP 内核价值引擎</a:t>
            </a:r>
            <a:endParaRPr lang="en-US" sz="8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bg>
      <p:bgPr>
        <a:solidFill>
          <a:srgbClr val="F7F6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98450" y="533400"/>
            <a:ext cx="1788411" cy="2381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1300" b="1" spc="390" kern="0" dirty="0">
                <a:solidFill>
                  <a:srgbClr val="A94033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良渚治愈 IP 系列</a:t>
            </a:r>
            <a:endParaRPr lang="en-US" sz="1300" dirty="0"/>
          </a:p>
        </p:txBody>
      </p:sp>
      <p:sp>
        <p:nvSpPr>
          <p:cNvPr id="3" name="Text 1"/>
          <p:cNvSpPr/>
          <p:nvPr/>
        </p:nvSpPr>
        <p:spPr>
          <a:xfrm>
            <a:off x="2604195" y="609600"/>
            <a:ext cx="1041380" cy="1428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950" i="1" spc="247" kern="0" dirty="0">
                <a:solidFill>
                  <a:srgbClr val="A19D90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HEALING IP</a:t>
            </a:r>
            <a:endParaRPr lang="en-US" sz="950" dirty="0"/>
          </a:p>
        </p:txBody>
      </p:sp>
      <p:sp>
        <p:nvSpPr>
          <p:cNvPr id="4" name="Text 2"/>
          <p:cNvSpPr/>
          <p:nvPr/>
        </p:nvSpPr>
        <p:spPr>
          <a:xfrm>
            <a:off x="698450" y="962025"/>
            <a:ext cx="4122408" cy="5180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080"/>
              </a:lnSpc>
              <a:buNone/>
            </a:pPr>
            <a:r>
              <a:rPr lang="en-US" sz="3400" spc="136" kern="0" dirty="0">
                <a:solidFill>
                  <a:srgbClr val="302F2E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良小鹿</a:t>
            </a:r>
            <a:pPr algn="l" indent="0" marL="0">
              <a:lnSpc>
                <a:spcPts val="4080"/>
              </a:lnSpc>
              <a:buNone/>
            </a:pPr>
            <a:r>
              <a:rPr lang="en-US" sz="3400" b="1" spc="136" kern="0" dirty="0">
                <a:solidFill>
                  <a:srgbClr val="A94033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（呦呦……）</a:t>
            </a:r>
            <a:endParaRPr lang="en-US" sz="3400" dirty="0"/>
          </a:p>
        </p:txBody>
      </p:sp>
      <p:sp>
        <p:nvSpPr>
          <p:cNvPr id="5" name="Text 3"/>
          <p:cNvSpPr/>
          <p:nvPr/>
        </p:nvSpPr>
        <p:spPr>
          <a:xfrm>
            <a:off x="10487025" y="1188095"/>
            <a:ext cx="1026655" cy="292001"/>
          </a:xfrm>
          <a:prstGeom prst="rect">
            <a:avLst/>
          </a:prstGeom>
          <a:noFill/>
          <a:ln/>
        </p:spPr>
        <p:txBody>
          <a:bodyPr wrap="square" lIns="0" tIns="0" rIns="0" bIns="101600" rtlCol="0" anchor="t"/>
          <a:lstStyle/>
          <a:p>
            <a:pPr algn="l" indent="0" marL="0">
              <a:buNone/>
            </a:pPr>
            <a:r>
              <a:rPr lang="en-US" sz="1050" spc="315" kern="0" dirty="0">
                <a:solidFill>
                  <a:srgbClr val="5C5A55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治愈 · 灵动</a:t>
            </a:r>
            <a:endParaRPr lang="en-US" sz="1050" dirty="0"/>
          </a:p>
        </p:txBody>
      </p:sp>
      <p:sp>
        <p:nvSpPr>
          <p:cNvPr id="6" name="Text 4"/>
          <p:cNvSpPr/>
          <p:nvPr/>
        </p:nvSpPr>
        <p:spPr>
          <a:xfrm>
            <a:off x="698450" y="1657796"/>
            <a:ext cx="9715500" cy="26268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070"/>
              </a:lnSpc>
              <a:spcBef>
                <a:spcPts val="1400"/>
              </a:spcBef>
              <a:buNone/>
            </a:pPr>
            <a:r>
              <a:rPr lang="en-US" sz="1150" dirty="0">
                <a:solidFill>
                  <a:srgbClr val="5C5A55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不同的小鹿有自己的</a:t>
            </a:r>
            <a:pPr algn="l" indent="0" marL="0">
              <a:lnSpc>
                <a:spcPts val="2070"/>
              </a:lnSpc>
              <a:spcBef>
                <a:spcPts val="1400"/>
              </a:spcBef>
              <a:buNone/>
            </a:pPr>
            <a:r>
              <a:rPr lang="en-US" sz="1150" b="1" dirty="0">
                <a:solidFill>
                  <a:srgbClr val="302F2E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名字、个性标签、卡通形象</a:t>
            </a:r>
            <a:pPr algn="l" indent="0" marL="0">
              <a:lnSpc>
                <a:spcPts val="2070"/>
              </a:lnSpc>
              <a:spcBef>
                <a:spcPts val="1400"/>
              </a:spcBef>
              <a:buNone/>
            </a:pPr>
            <a:r>
              <a:rPr lang="en-US" sz="1150" dirty="0">
                <a:solidFill>
                  <a:srgbClr val="5C5A55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。产品以公仔、文具、解压玩具、发饰为主。</a:t>
            </a:r>
            <a:endParaRPr lang="en-US" sz="1150" dirty="0"/>
          </a:p>
        </p:txBody>
      </p:sp>
      <p:sp>
        <p:nvSpPr>
          <p:cNvPr id="7" name="Text 5"/>
          <p:cNvSpPr/>
          <p:nvPr/>
        </p:nvSpPr>
        <p:spPr>
          <a:xfrm>
            <a:off x="698450" y="2199829"/>
            <a:ext cx="3555950" cy="3555950"/>
          </a:xfrm>
          <a:prstGeom prst="rect">
            <a:avLst/>
          </a:prstGeom>
          <a:noFill/>
          <a:ln w="9525">
            <a:solidFill>
              <a:srgbClr val="302F2E"/>
            </a:solidFill>
          </a:ln>
        </p:spPr>
        <p:txBody>
          <a:bodyPr wrap="square" rtlCol="0" anchor="ctr"/>
          <a:lstStyle/>
          <a:p>
            <a:pPr indent="0" marL="0">
              <a:buNone/>
            </a:pPr>
            <a:endParaRPr lang="en-US" dirty="0"/>
          </a:p>
        </p:txBody>
      </p:sp>
      <p:pic>
        <p:nvPicPr>
          <p:cNvPr id="8" name="Image 0" descr="/Users/bot1/Documents/良渚IP授权介绍-重排版2026/assets/image46.jpe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07975" y="2209354"/>
            <a:ext cx="3536900" cy="3536900"/>
          </a:xfrm>
          <a:prstGeom prst="rect">
            <a:avLst/>
          </a:prstGeom>
        </p:spPr>
      </p:pic>
      <p:sp>
        <p:nvSpPr>
          <p:cNvPr id="9" name="Text 6"/>
          <p:cNvSpPr/>
          <p:nvPr/>
        </p:nvSpPr>
        <p:spPr>
          <a:xfrm>
            <a:off x="4419451" y="2199829"/>
            <a:ext cx="7074098" cy="1695450"/>
          </a:xfrm>
          <a:prstGeom prst="rect">
            <a:avLst/>
          </a:prstGeom>
          <a:noFill/>
          <a:ln w="9525">
            <a:solidFill>
              <a:srgbClr val="302F2E"/>
            </a:solidFill>
          </a:ln>
        </p:spPr>
        <p:txBody>
          <a:bodyPr wrap="square" rtlCol="0" anchor="ctr"/>
          <a:lstStyle/>
          <a:p>
            <a:pPr indent="0" marL="0">
              <a:buNone/>
            </a:pPr>
            <a:endParaRPr lang="en-US" dirty="0"/>
          </a:p>
        </p:txBody>
      </p:sp>
      <p:pic>
        <p:nvPicPr>
          <p:cNvPr id="10" name="Image 1" descr="/Users/bot1/Documents/良渚IP授权介绍-重排版2026/assets/pptx/p19-cups.jp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8976" y="2209354"/>
            <a:ext cx="7055048" cy="1676400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4419451" y="4060329"/>
            <a:ext cx="3454450" cy="1695450"/>
          </a:xfrm>
          <a:prstGeom prst="rect">
            <a:avLst/>
          </a:prstGeom>
          <a:noFill/>
          <a:ln w="9525">
            <a:solidFill>
              <a:srgbClr val="302F2E"/>
            </a:solidFill>
          </a:ln>
        </p:spPr>
        <p:txBody>
          <a:bodyPr wrap="square" rtlCol="0" anchor="ctr"/>
          <a:lstStyle/>
          <a:p>
            <a:pPr indent="0" marL="0">
              <a:buNone/>
            </a:pPr>
            <a:endParaRPr lang="en-US" dirty="0"/>
          </a:p>
        </p:txBody>
      </p:sp>
      <p:pic>
        <p:nvPicPr>
          <p:cNvPr id="12" name="Image 2" descr="/Users/bot1/Documents/良渚IP授权介绍-重排版2026/assets/pptx/p19-clip.jp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8976" y="4069854"/>
            <a:ext cx="3435400" cy="1676400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8038951" y="4060329"/>
            <a:ext cx="3454598" cy="1695450"/>
          </a:xfrm>
          <a:prstGeom prst="rect">
            <a:avLst/>
          </a:prstGeom>
          <a:noFill/>
          <a:ln w="9525">
            <a:solidFill>
              <a:srgbClr val="302F2E"/>
            </a:solidFill>
          </a:ln>
        </p:spPr>
        <p:txBody>
          <a:bodyPr wrap="square" rtlCol="0" anchor="ctr"/>
          <a:lstStyle/>
          <a:p>
            <a:pPr indent="0" marL="0">
              <a:buNone/>
            </a:pPr>
            <a:endParaRPr lang="en-US" dirty="0"/>
          </a:p>
        </p:txBody>
      </p:sp>
      <p:pic>
        <p:nvPicPr>
          <p:cNvPr id="14" name="Image 3" descr="/Users/bot1/Documents/良渚IP授权介绍-重排版2026/assets/pptx/p19-badge.jp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8476" y="4069854"/>
            <a:ext cx="3435548" cy="1676400"/>
          </a:xfrm>
          <a:prstGeom prst="rect">
            <a:avLst/>
          </a:prstGeom>
        </p:spPr>
      </p:pic>
      <p:sp>
        <p:nvSpPr>
          <p:cNvPr id="15" name="Text 9"/>
          <p:cNvSpPr/>
          <p:nvPr/>
        </p:nvSpPr>
        <p:spPr>
          <a:xfrm>
            <a:off x="9866412" y="6105525"/>
            <a:ext cx="1659681" cy="1428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800" spc="96" kern="0" dirty="0">
                <a:solidFill>
                  <a:srgbClr val="A19D9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※ 图片仅为示意，非最终设计稿</a:t>
            </a:r>
            <a:endParaRPr lang="en-US" sz="800" dirty="0"/>
          </a:p>
        </p:txBody>
      </p:sp>
      <p:sp>
        <p:nvSpPr>
          <p:cNvPr id="16" name="Text 10"/>
          <p:cNvSpPr/>
          <p:nvPr/>
        </p:nvSpPr>
        <p:spPr>
          <a:xfrm>
            <a:off x="698450" y="6464350"/>
            <a:ext cx="4145179" cy="114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800" i="1" spc="80" kern="0" dirty="0">
                <a:solidFill>
                  <a:srgbClr val="A19D90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PART 2 · The Source Code of Five Thousand Years</a:t>
            </a:r>
            <a:endParaRPr lang="en-US" sz="800" dirty="0"/>
          </a:p>
        </p:txBody>
      </p:sp>
      <p:sp>
        <p:nvSpPr>
          <p:cNvPr id="17" name="Text 11"/>
          <p:cNvSpPr/>
          <p:nvPr/>
        </p:nvSpPr>
        <p:spPr>
          <a:xfrm>
            <a:off x="7607350" y="6435775"/>
            <a:ext cx="3886200" cy="1428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buNone/>
            </a:pPr>
            <a:r>
              <a:rPr lang="en-US" sz="800" spc="176" kern="0" dirty="0">
                <a:solidFill>
                  <a:srgbClr val="A19D9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IP 内核价值引擎</a:t>
            </a:r>
            <a:endParaRPr lang="en-US" sz="8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7F6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98450" y="609600"/>
            <a:ext cx="1042595" cy="5180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080"/>
              </a:lnSpc>
              <a:buNone/>
            </a:pPr>
            <a:r>
              <a:rPr lang="en-US" sz="3400" spc="136" kern="0" dirty="0">
                <a:solidFill>
                  <a:srgbClr val="302F2E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目 </a:t>
            </a:r>
            <a:pPr algn="l" indent="0" marL="0">
              <a:lnSpc>
                <a:spcPts val="4080"/>
              </a:lnSpc>
              <a:buNone/>
            </a:pPr>
            <a:r>
              <a:rPr lang="en-US" sz="3400" b="1" spc="136" kern="0" dirty="0">
                <a:solidFill>
                  <a:srgbClr val="A94033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录</a:t>
            </a:r>
            <a:endParaRPr lang="en-US" sz="3400" dirty="0"/>
          </a:p>
        </p:txBody>
      </p:sp>
      <p:sp>
        <p:nvSpPr>
          <p:cNvPr id="3" name="Text 1"/>
          <p:cNvSpPr/>
          <p:nvPr/>
        </p:nvSpPr>
        <p:spPr>
          <a:xfrm>
            <a:off x="10501610" y="886420"/>
            <a:ext cx="1011778" cy="241250"/>
          </a:xfrm>
          <a:prstGeom prst="rect">
            <a:avLst/>
          </a:prstGeom>
          <a:noFill/>
          <a:ln/>
        </p:spPr>
        <p:txBody>
          <a:bodyPr wrap="square" lIns="0" tIns="0" rIns="0" bIns="88900" rtlCol="0" anchor="t"/>
          <a:lstStyle/>
          <a:p>
            <a:pPr algn="l" indent="0" marL="0">
              <a:buNone/>
            </a:pPr>
            <a:r>
              <a:rPr lang="en-US" sz="1050" i="1" spc="273" kern="0" dirty="0">
                <a:solidFill>
                  <a:srgbClr val="A19D90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CONTENTS</a:t>
            </a:r>
            <a:endParaRPr lang="en-US" sz="1050" dirty="0"/>
          </a:p>
        </p:txBody>
      </p:sp>
      <p:sp>
        <p:nvSpPr>
          <p:cNvPr id="4" name="Text 2"/>
          <p:cNvSpPr/>
          <p:nvPr/>
        </p:nvSpPr>
        <p:spPr>
          <a:xfrm>
            <a:off x="698450" y="1343471"/>
            <a:ext cx="10795099" cy="12650"/>
          </a:xfrm>
          <a:prstGeom prst="rect">
            <a:avLst/>
          </a:prstGeom>
          <a:solidFill>
            <a:srgbClr val="302F2E">
              <a:alpha val="14000"/>
            </a:srgbClr>
          </a:solidFill>
          <a:ln/>
        </p:spPr>
        <p:txBody>
          <a:bodyPr wrap="square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5" name="Shape 3"/>
          <p:cNvSpPr/>
          <p:nvPr/>
        </p:nvSpPr>
        <p:spPr>
          <a:xfrm>
            <a:off x="698450" y="2757934"/>
            <a:ext cx="4953000" cy="0"/>
          </a:xfrm>
          <a:prstGeom prst="line">
            <a:avLst/>
          </a:prstGeom>
          <a:noFill/>
          <a:ln w="9525">
            <a:solidFill>
              <a:srgbClr val="302F2E"/>
            </a:solidFill>
            <a:prstDash val="solid"/>
          </a:ln>
        </p:spPr>
      </p:sp>
      <p:sp>
        <p:nvSpPr>
          <p:cNvPr id="6" name="Text 4"/>
          <p:cNvSpPr/>
          <p:nvPr/>
        </p:nvSpPr>
        <p:spPr>
          <a:xfrm>
            <a:off x="698450" y="1965722"/>
            <a:ext cx="712419" cy="558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400"/>
              </a:lnSpc>
              <a:buNone/>
            </a:pPr>
            <a:r>
              <a:rPr lang="en-US" sz="4400" b="1" dirty="0">
                <a:solidFill>
                  <a:srgbClr val="BD8537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壹</a:t>
            </a:r>
            <a:endParaRPr lang="en-US" sz="4400" dirty="0"/>
          </a:p>
        </p:txBody>
      </p:sp>
      <p:sp>
        <p:nvSpPr>
          <p:cNvPr id="7" name="Text 5"/>
          <p:cNvSpPr/>
          <p:nvPr/>
        </p:nvSpPr>
        <p:spPr>
          <a:xfrm>
            <a:off x="1676251" y="1995934"/>
            <a:ext cx="2534227" cy="3333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1800" b="1" spc="144" kern="0" dirty="0">
                <a:solidFill>
                  <a:srgbClr val="302F2E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良渚的文明坐标</a:t>
            </a:r>
            <a:endParaRPr lang="en-US" sz="1800" dirty="0"/>
          </a:p>
        </p:txBody>
      </p:sp>
      <p:sp>
        <p:nvSpPr>
          <p:cNvPr id="8" name="Text 6"/>
          <p:cNvSpPr/>
          <p:nvPr/>
        </p:nvSpPr>
        <p:spPr>
          <a:xfrm>
            <a:off x="1676251" y="2380059"/>
            <a:ext cx="2534227" cy="114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spcBef>
                <a:spcPts val="400"/>
              </a:spcBef>
              <a:buNone/>
            </a:pPr>
            <a:r>
              <a:rPr lang="en-US" sz="850" i="1" spc="136" kern="0" dirty="0">
                <a:solidFill>
                  <a:srgbClr val="A19D90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THE SOURCE CODE OF CIVILIZATION</a:t>
            </a:r>
            <a:endParaRPr lang="en-US" sz="850" dirty="0"/>
          </a:p>
        </p:txBody>
      </p:sp>
      <p:sp>
        <p:nvSpPr>
          <p:cNvPr id="9" name="Shape 7"/>
          <p:cNvSpPr/>
          <p:nvPr/>
        </p:nvSpPr>
        <p:spPr>
          <a:xfrm>
            <a:off x="698450" y="3783509"/>
            <a:ext cx="4953000" cy="0"/>
          </a:xfrm>
          <a:prstGeom prst="line">
            <a:avLst/>
          </a:prstGeom>
          <a:noFill/>
          <a:ln w="9525">
            <a:solidFill>
              <a:srgbClr val="302F2E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698450" y="2991296"/>
            <a:ext cx="712419" cy="558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400"/>
              </a:lnSpc>
              <a:buNone/>
            </a:pPr>
            <a:r>
              <a:rPr lang="en-US" sz="4400" b="1" dirty="0">
                <a:solidFill>
                  <a:srgbClr val="BD8537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贰</a:t>
            </a:r>
            <a:endParaRPr lang="en-US" sz="4400" dirty="0"/>
          </a:p>
        </p:txBody>
      </p:sp>
      <p:sp>
        <p:nvSpPr>
          <p:cNvPr id="11" name="Text 9"/>
          <p:cNvSpPr/>
          <p:nvPr/>
        </p:nvSpPr>
        <p:spPr>
          <a:xfrm>
            <a:off x="1676251" y="3021509"/>
            <a:ext cx="1881619" cy="3333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1800" b="1" spc="144" kern="0" dirty="0">
                <a:solidFill>
                  <a:srgbClr val="302F2E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IP 内核价值引擎</a:t>
            </a:r>
            <a:endParaRPr lang="en-US" sz="1800" dirty="0"/>
          </a:p>
        </p:txBody>
      </p:sp>
      <p:sp>
        <p:nvSpPr>
          <p:cNvPr id="12" name="Text 10"/>
          <p:cNvSpPr/>
          <p:nvPr/>
        </p:nvSpPr>
        <p:spPr>
          <a:xfrm>
            <a:off x="1676251" y="3405634"/>
            <a:ext cx="1881619" cy="114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spcBef>
                <a:spcPts val="400"/>
              </a:spcBef>
              <a:buNone/>
            </a:pPr>
            <a:r>
              <a:rPr lang="en-US" sz="850" i="1" spc="136" kern="0" dirty="0">
                <a:solidFill>
                  <a:srgbClr val="A19D90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THE CORE VALUE ENGINE</a:t>
            </a:r>
            <a:endParaRPr lang="en-US" sz="850" dirty="0"/>
          </a:p>
        </p:txBody>
      </p:sp>
      <p:sp>
        <p:nvSpPr>
          <p:cNvPr id="13" name="Shape 11"/>
          <p:cNvSpPr/>
          <p:nvPr/>
        </p:nvSpPr>
        <p:spPr>
          <a:xfrm>
            <a:off x="698450" y="4809083"/>
            <a:ext cx="4953000" cy="0"/>
          </a:xfrm>
          <a:prstGeom prst="line">
            <a:avLst/>
          </a:prstGeom>
          <a:noFill/>
          <a:ln w="9525">
            <a:solidFill>
              <a:srgbClr val="302F2E"/>
            </a:solidFill>
            <a:prstDash val="solid"/>
          </a:ln>
        </p:spPr>
      </p:sp>
      <p:sp>
        <p:nvSpPr>
          <p:cNvPr id="14" name="Text 12"/>
          <p:cNvSpPr/>
          <p:nvPr/>
        </p:nvSpPr>
        <p:spPr>
          <a:xfrm>
            <a:off x="698450" y="4016871"/>
            <a:ext cx="712419" cy="558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400"/>
              </a:lnSpc>
              <a:buNone/>
            </a:pPr>
            <a:r>
              <a:rPr lang="en-US" sz="4400" b="1" dirty="0">
                <a:solidFill>
                  <a:srgbClr val="BD8537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叁</a:t>
            </a:r>
            <a:endParaRPr lang="en-US" sz="4400" dirty="0"/>
          </a:p>
        </p:txBody>
      </p:sp>
      <p:sp>
        <p:nvSpPr>
          <p:cNvPr id="15" name="Text 13"/>
          <p:cNvSpPr/>
          <p:nvPr/>
        </p:nvSpPr>
        <p:spPr>
          <a:xfrm>
            <a:off x="1676251" y="4047083"/>
            <a:ext cx="1926098" cy="3333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1800" b="1" spc="144" kern="0" dirty="0">
                <a:solidFill>
                  <a:srgbClr val="302F2E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IP 的赋能场景</a:t>
            </a:r>
            <a:endParaRPr lang="en-US" sz="1800" dirty="0"/>
          </a:p>
        </p:txBody>
      </p:sp>
      <p:sp>
        <p:nvSpPr>
          <p:cNvPr id="16" name="Text 14"/>
          <p:cNvSpPr/>
          <p:nvPr/>
        </p:nvSpPr>
        <p:spPr>
          <a:xfrm>
            <a:off x="1676251" y="4431209"/>
            <a:ext cx="1926098" cy="114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spcBef>
                <a:spcPts val="400"/>
              </a:spcBef>
              <a:buNone/>
            </a:pPr>
            <a:r>
              <a:rPr lang="en-US" sz="850" i="1" spc="136" kern="0" dirty="0">
                <a:solidFill>
                  <a:srgbClr val="A19D90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EMPOWERMENT SCENARIOS</a:t>
            </a:r>
            <a:endParaRPr lang="en-US" sz="850" dirty="0"/>
          </a:p>
        </p:txBody>
      </p:sp>
      <p:sp>
        <p:nvSpPr>
          <p:cNvPr id="17" name="Text 15"/>
          <p:cNvSpPr/>
          <p:nvPr/>
        </p:nvSpPr>
        <p:spPr>
          <a:xfrm>
            <a:off x="698450" y="5042446"/>
            <a:ext cx="712419" cy="558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400"/>
              </a:lnSpc>
              <a:buNone/>
            </a:pPr>
            <a:r>
              <a:rPr lang="en-US" sz="4400" b="1" dirty="0">
                <a:solidFill>
                  <a:srgbClr val="BD8537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肆</a:t>
            </a:r>
            <a:endParaRPr lang="en-US" sz="4400" dirty="0"/>
          </a:p>
        </p:txBody>
      </p:sp>
      <p:sp>
        <p:nvSpPr>
          <p:cNvPr id="18" name="Text 16"/>
          <p:cNvSpPr/>
          <p:nvPr/>
        </p:nvSpPr>
        <p:spPr>
          <a:xfrm>
            <a:off x="1676251" y="5072658"/>
            <a:ext cx="1638428" cy="3333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1800" b="1" spc="144" kern="0" dirty="0">
                <a:solidFill>
                  <a:srgbClr val="302F2E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合作案例</a:t>
            </a:r>
            <a:endParaRPr lang="en-US" sz="1800" dirty="0"/>
          </a:p>
        </p:txBody>
      </p:sp>
      <p:sp>
        <p:nvSpPr>
          <p:cNvPr id="19" name="Text 17"/>
          <p:cNvSpPr/>
          <p:nvPr/>
        </p:nvSpPr>
        <p:spPr>
          <a:xfrm>
            <a:off x="1676251" y="5456783"/>
            <a:ext cx="1638428" cy="114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spcBef>
                <a:spcPts val="400"/>
              </a:spcBef>
              <a:buNone/>
            </a:pPr>
            <a:r>
              <a:rPr lang="en-US" sz="850" i="1" spc="136" kern="0" dirty="0">
                <a:solidFill>
                  <a:srgbClr val="A19D90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COLLABORATION CASES</a:t>
            </a:r>
            <a:endParaRPr lang="en-US" sz="850" dirty="0"/>
          </a:p>
        </p:txBody>
      </p:sp>
      <p:sp>
        <p:nvSpPr>
          <p:cNvPr id="20" name="Shape 18"/>
          <p:cNvSpPr/>
          <p:nvPr/>
        </p:nvSpPr>
        <p:spPr>
          <a:xfrm>
            <a:off x="6540401" y="2757934"/>
            <a:ext cx="4953149" cy="0"/>
          </a:xfrm>
          <a:prstGeom prst="line">
            <a:avLst/>
          </a:prstGeom>
          <a:noFill/>
          <a:ln w="9525">
            <a:solidFill>
              <a:srgbClr val="302F2E"/>
            </a:solidFill>
            <a:prstDash val="solid"/>
          </a:ln>
        </p:spPr>
      </p:sp>
      <p:sp>
        <p:nvSpPr>
          <p:cNvPr id="21" name="Text 19"/>
          <p:cNvSpPr/>
          <p:nvPr/>
        </p:nvSpPr>
        <p:spPr>
          <a:xfrm>
            <a:off x="6540401" y="1965722"/>
            <a:ext cx="712419" cy="558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400"/>
              </a:lnSpc>
              <a:buNone/>
            </a:pPr>
            <a:r>
              <a:rPr lang="en-US" sz="4400" b="1" dirty="0">
                <a:solidFill>
                  <a:srgbClr val="BD8537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伍</a:t>
            </a:r>
            <a:endParaRPr lang="en-US" sz="4400" dirty="0"/>
          </a:p>
        </p:txBody>
      </p:sp>
      <p:sp>
        <p:nvSpPr>
          <p:cNvPr id="22" name="Text 20"/>
          <p:cNvSpPr/>
          <p:nvPr/>
        </p:nvSpPr>
        <p:spPr>
          <a:xfrm>
            <a:off x="7518202" y="1995934"/>
            <a:ext cx="1597896" cy="3333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1800" b="1" spc="144" kern="0" dirty="0">
                <a:solidFill>
                  <a:srgbClr val="302F2E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产品示意参考</a:t>
            </a:r>
            <a:endParaRPr lang="en-US" sz="1800" dirty="0"/>
          </a:p>
        </p:txBody>
      </p:sp>
      <p:sp>
        <p:nvSpPr>
          <p:cNvPr id="23" name="Text 21"/>
          <p:cNvSpPr/>
          <p:nvPr/>
        </p:nvSpPr>
        <p:spPr>
          <a:xfrm>
            <a:off x="7518202" y="2380059"/>
            <a:ext cx="1597896" cy="114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spcBef>
                <a:spcPts val="400"/>
              </a:spcBef>
              <a:buNone/>
            </a:pPr>
            <a:r>
              <a:rPr lang="en-US" sz="850" i="1" spc="136" kern="0" dirty="0">
                <a:solidFill>
                  <a:srgbClr val="A19D90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PRODUCT REFERENCES</a:t>
            </a:r>
            <a:endParaRPr lang="en-US" sz="850" dirty="0"/>
          </a:p>
        </p:txBody>
      </p:sp>
      <p:sp>
        <p:nvSpPr>
          <p:cNvPr id="24" name="Shape 22"/>
          <p:cNvSpPr/>
          <p:nvPr/>
        </p:nvSpPr>
        <p:spPr>
          <a:xfrm>
            <a:off x="6540401" y="3783509"/>
            <a:ext cx="4953149" cy="0"/>
          </a:xfrm>
          <a:prstGeom prst="line">
            <a:avLst/>
          </a:prstGeom>
          <a:noFill/>
          <a:ln w="9525">
            <a:solidFill>
              <a:srgbClr val="302F2E"/>
            </a:solidFill>
            <a:prstDash val="solid"/>
          </a:ln>
        </p:spPr>
      </p:sp>
      <p:sp>
        <p:nvSpPr>
          <p:cNvPr id="25" name="Text 23"/>
          <p:cNvSpPr/>
          <p:nvPr/>
        </p:nvSpPr>
        <p:spPr>
          <a:xfrm>
            <a:off x="6540401" y="2991296"/>
            <a:ext cx="712419" cy="558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400"/>
              </a:lnSpc>
              <a:buNone/>
            </a:pPr>
            <a:r>
              <a:rPr lang="en-US" sz="4400" b="1" dirty="0">
                <a:solidFill>
                  <a:srgbClr val="BD8537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陆</a:t>
            </a:r>
            <a:endParaRPr lang="en-US" sz="4400" dirty="0"/>
          </a:p>
        </p:txBody>
      </p:sp>
      <p:sp>
        <p:nvSpPr>
          <p:cNvPr id="26" name="Text 24"/>
          <p:cNvSpPr/>
          <p:nvPr/>
        </p:nvSpPr>
        <p:spPr>
          <a:xfrm>
            <a:off x="7518202" y="3021509"/>
            <a:ext cx="1590154" cy="3333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1800" b="1" spc="144" kern="0" dirty="0">
                <a:solidFill>
                  <a:srgbClr val="302F2E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合作模式</a:t>
            </a:r>
            <a:endParaRPr lang="en-US" sz="1800" dirty="0"/>
          </a:p>
        </p:txBody>
      </p:sp>
      <p:sp>
        <p:nvSpPr>
          <p:cNvPr id="27" name="Text 25"/>
          <p:cNvSpPr/>
          <p:nvPr/>
        </p:nvSpPr>
        <p:spPr>
          <a:xfrm>
            <a:off x="7518202" y="3405634"/>
            <a:ext cx="1590154" cy="114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spcBef>
                <a:spcPts val="400"/>
              </a:spcBef>
              <a:buNone/>
            </a:pPr>
            <a:r>
              <a:rPr lang="en-US" sz="850" i="1" spc="136" kern="0" dirty="0">
                <a:solidFill>
                  <a:srgbClr val="A19D90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PARTNERSHIP MODELS</a:t>
            </a:r>
            <a:endParaRPr lang="en-US" sz="850" dirty="0"/>
          </a:p>
        </p:txBody>
      </p:sp>
      <p:sp>
        <p:nvSpPr>
          <p:cNvPr id="28" name="Text 26"/>
          <p:cNvSpPr/>
          <p:nvPr/>
        </p:nvSpPr>
        <p:spPr>
          <a:xfrm>
            <a:off x="6540401" y="4016871"/>
            <a:ext cx="712419" cy="558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400"/>
              </a:lnSpc>
              <a:buNone/>
            </a:pPr>
            <a:r>
              <a:rPr lang="en-US" sz="4400" b="1" dirty="0">
                <a:solidFill>
                  <a:srgbClr val="BD8537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柒</a:t>
            </a:r>
            <a:endParaRPr lang="en-US" sz="4400" dirty="0"/>
          </a:p>
        </p:txBody>
      </p:sp>
      <p:sp>
        <p:nvSpPr>
          <p:cNvPr id="29" name="Text 27"/>
          <p:cNvSpPr/>
          <p:nvPr/>
        </p:nvSpPr>
        <p:spPr>
          <a:xfrm>
            <a:off x="7518202" y="4047083"/>
            <a:ext cx="1007376" cy="3333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1800" b="1" spc="144" kern="0" dirty="0">
                <a:solidFill>
                  <a:srgbClr val="302F2E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联系方式</a:t>
            </a:r>
            <a:endParaRPr lang="en-US" sz="1800" dirty="0"/>
          </a:p>
        </p:txBody>
      </p:sp>
      <p:sp>
        <p:nvSpPr>
          <p:cNvPr id="30" name="Text 28"/>
          <p:cNvSpPr/>
          <p:nvPr/>
        </p:nvSpPr>
        <p:spPr>
          <a:xfrm>
            <a:off x="7518202" y="4431209"/>
            <a:ext cx="1007376" cy="114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spcBef>
                <a:spcPts val="400"/>
              </a:spcBef>
              <a:buNone/>
            </a:pPr>
            <a:r>
              <a:rPr lang="en-US" sz="850" i="1" spc="136" kern="0" dirty="0">
                <a:solidFill>
                  <a:srgbClr val="A19D90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CONTACT</a:t>
            </a:r>
            <a:endParaRPr lang="en-US" sz="850" dirty="0"/>
          </a:p>
        </p:txBody>
      </p:sp>
      <p:sp>
        <p:nvSpPr>
          <p:cNvPr id="31" name="Text 29"/>
          <p:cNvSpPr/>
          <p:nvPr/>
        </p:nvSpPr>
        <p:spPr>
          <a:xfrm>
            <a:off x="698450" y="6464350"/>
            <a:ext cx="4145179" cy="114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800" i="1" spc="80" kern="0" dirty="0">
                <a:solidFill>
                  <a:srgbClr val="A19D90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LIANGZHU CULTURE</a:t>
            </a:r>
            <a:endParaRPr lang="en-US" sz="800" dirty="0"/>
          </a:p>
        </p:txBody>
      </p:sp>
      <p:sp>
        <p:nvSpPr>
          <p:cNvPr id="32" name="Text 30"/>
          <p:cNvSpPr/>
          <p:nvPr/>
        </p:nvSpPr>
        <p:spPr>
          <a:xfrm>
            <a:off x="7607350" y="6435775"/>
            <a:ext cx="3886200" cy="1428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buNone/>
            </a:pPr>
            <a:r>
              <a:rPr lang="en-US" sz="800" spc="176" kern="0" dirty="0">
                <a:solidFill>
                  <a:srgbClr val="A19D9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良渚文化 IP 授权 · 2026</a:t>
            </a:r>
            <a:endParaRPr lang="en-US" sz="8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bg>
      <p:bgPr>
        <a:solidFill>
          <a:srgbClr val="26242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98450" y="558701"/>
            <a:ext cx="1295400" cy="292001"/>
          </a:xfrm>
          <a:prstGeom prst="rect">
            <a:avLst/>
          </a:prstGeom>
          <a:noFill/>
          <a:ln w="9525">
            <a:solidFill>
              <a:srgbClr val="BD8537"/>
            </a:solidFill>
          </a:ln>
        </p:spPr>
        <p:txBody>
          <a:bodyPr wrap="square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3" name="Text 1"/>
          <p:cNvSpPr/>
          <p:nvPr/>
        </p:nvSpPr>
        <p:spPr>
          <a:xfrm>
            <a:off x="850850" y="622250"/>
            <a:ext cx="1230529" cy="2190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1200" b="1" spc="360" kern="0" dirty="0">
                <a:solidFill>
                  <a:srgbClr val="BD8537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关键词 叁</a:t>
            </a:r>
            <a:endParaRPr lang="en-US" sz="1200" dirty="0"/>
          </a:p>
        </p:txBody>
      </p:sp>
      <p:sp>
        <p:nvSpPr>
          <p:cNvPr id="4" name="Text 2"/>
          <p:cNvSpPr/>
          <p:nvPr/>
        </p:nvSpPr>
        <p:spPr>
          <a:xfrm>
            <a:off x="2120801" y="647700"/>
            <a:ext cx="3108960" cy="1333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900" i="1" spc="270" kern="0" dirty="0">
                <a:solidFill>
                  <a:srgbClr val="A19D90">
                    <a:alpha val="85000"/>
                  </a:srgbClr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KEYWORD THREE</a:t>
            </a:r>
            <a:endParaRPr lang="en-US" sz="900" dirty="0"/>
          </a:p>
        </p:txBody>
      </p:sp>
      <p:sp>
        <p:nvSpPr>
          <p:cNvPr id="5" name="Text 3"/>
          <p:cNvSpPr/>
          <p:nvPr/>
        </p:nvSpPr>
        <p:spPr>
          <a:xfrm>
            <a:off x="698450" y="1066800"/>
            <a:ext cx="7772400" cy="5180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080"/>
              </a:lnSpc>
              <a:buNone/>
            </a:pPr>
            <a:r>
              <a:rPr lang="en-US" sz="3400" spc="136" kern="0" dirty="0">
                <a:solidFill>
                  <a:srgbClr val="F7F6F2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神秘的东方</a:t>
            </a:r>
            <a:pPr algn="l" indent="0" marL="0">
              <a:lnSpc>
                <a:spcPts val="4080"/>
              </a:lnSpc>
              <a:buNone/>
            </a:pPr>
            <a:r>
              <a:rPr lang="en-US" sz="3400" b="1" spc="136" kern="0" dirty="0">
                <a:solidFill>
                  <a:srgbClr val="BD8537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「符号」及图腾</a:t>
            </a:r>
            <a:endParaRPr lang="en-US" sz="3400" dirty="0"/>
          </a:p>
        </p:txBody>
      </p:sp>
      <p:sp>
        <p:nvSpPr>
          <p:cNvPr id="6" name="Text 4"/>
          <p:cNvSpPr/>
          <p:nvPr/>
        </p:nvSpPr>
        <p:spPr>
          <a:xfrm>
            <a:off x="8643720" y="1396901"/>
            <a:ext cx="2849829" cy="152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buNone/>
            </a:pPr>
            <a:r>
              <a:rPr lang="en-US" sz="1050" i="1" spc="273" kern="0" dirty="0">
                <a:solidFill>
                  <a:srgbClr val="A19D90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SYMBOL &amp; TOTEM</a:t>
            </a:r>
            <a:endParaRPr lang="en-US" sz="1050" dirty="0"/>
          </a:p>
        </p:txBody>
      </p:sp>
      <p:sp>
        <p:nvSpPr>
          <p:cNvPr id="7" name="Text 5"/>
          <p:cNvSpPr/>
          <p:nvPr/>
        </p:nvSpPr>
        <p:spPr>
          <a:xfrm>
            <a:off x="698450" y="1955750"/>
            <a:ext cx="4663440" cy="2762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1500" b="1" spc="180" kern="0" dirty="0">
                <a:solidFill>
                  <a:srgbClr val="DDCCAC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Z 世代的上古超级符号</a:t>
            </a:r>
            <a:endParaRPr lang="en-US" sz="1500" dirty="0"/>
          </a:p>
        </p:txBody>
      </p:sp>
      <p:sp>
        <p:nvSpPr>
          <p:cNvPr id="8" name="Text 6"/>
          <p:cNvSpPr/>
          <p:nvPr/>
        </p:nvSpPr>
        <p:spPr>
          <a:xfrm>
            <a:off x="698450" y="2374850"/>
            <a:ext cx="406301" cy="12650"/>
          </a:xfrm>
          <a:prstGeom prst="rect">
            <a:avLst/>
          </a:prstGeom>
          <a:solidFill>
            <a:srgbClr val="BD8537"/>
          </a:solidFill>
          <a:ln/>
        </p:spPr>
        <p:txBody>
          <a:bodyPr wrap="square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9" name="Text 7"/>
          <p:cNvSpPr/>
          <p:nvPr/>
        </p:nvSpPr>
        <p:spPr>
          <a:xfrm>
            <a:off x="698450" y="2565350"/>
            <a:ext cx="4663440" cy="8456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20"/>
              </a:lnSpc>
              <a:buNone/>
            </a:pPr>
            <a:r>
              <a:rPr lang="en-US" sz="1200" dirty="0">
                <a:solidFill>
                  <a:srgbClr val="D8CBC0">
                    <a:alpha val="92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神人兽面纹、鸟立高台、十二个神秘刻符……这些符号</a:t>
            </a:r>
            <a:pPr algn="l" indent="0" marL="0">
              <a:lnSpc>
                <a:spcPts val="2220"/>
              </a:lnSpc>
              <a:buNone/>
            </a:pPr>
            <a:r>
              <a:rPr lang="en-US" sz="1200" b="1" dirty="0">
                <a:solidFill>
                  <a:srgbClr val="F7F6F2">
                    <a:alpha val="92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至今未被完全破译</a:t>
            </a:r>
            <a:pPr algn="l" indent="0" marL="0">
              <a:lnSpc>
                <a:spcPts val="2220"/>
              </a:lnSpc>
              <a:buNone/>
            </a:pPr>
            <a:r>
              <a:rPr lang="en-US" sz="1200" dirty="0">
                <a:solidFill>
                  <a:srgbClr val="D8CBC0">
                    <a:alpha val="92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，构成了一套充满力量感、信仰感和次元感的超级图腾体系。它「不明觉厉」，</a:t>
            </a:r>
            <a:pPr algn="l" indent="0" marL="0">
              <a:lnSpc>
                <a:spcPts val="2220"/>
              </a:lnSpc>
              <a:buNone/>
            </a:pPr>
            <a:r>
              <a:rPr lang="en-US" sz="1200" b="1" dirty="0">
                <a:solidFill>
                  <a:srgbClr val="F7F6F2">
                    <a:alpha val="92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天生就酷</a:t>
            </a:r>
            <a:pPr algn="l" indent="0" marL="0">
              <a:lnSpc>
                <a:spcPts val="2220"/>
              </a:lnSpc>
              <a:buNone/>
            </a:pPr>
            <a:r>
              <a:rPr lang="en-US" sz="1200" dirty="0">
                <a:solidFill>
                  <a:srgbClr val="D8CBC0">
                    <a:alpha val="92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。</a:t>
            </a:r>
            <a:endParaRPr lang="en-US" sz="1200" dirty="0"/>
          </a:p>
        </p:txBody>
      </p:sp>
      <p:sp>
        <p:nvSpPr>
          <p:cNvPr id="10" name="Text 8"/>
          <p:cNvSpPr/>
          <p:nvPr/>
        </p:nvSpPr>
        <p:spPr>
          <a:xfrm>
            <a:off x="698450" y="4089350"/>
            <a:ext cx="4572000" cy="12650"/>
          </a:xfrm>
          <a:prstGeom prst="rect">
            <a:avLst/>
          </a:prstGeom>
          <a:solidFill>
            <a:srgbClr val="F7F6F2">
              <a:alpha val="18000"/>
            </a:srgbClr>
          </a:solidFill>
          <a:ln/>
        </p:spPr>
        <p:txBody>
          <a:bodyPr wrap="square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11" name="Text 9"/>
          <p:cNvSpPr/>
          <p:nvPr/>
        </p:nvSpPr>
        <p:spPr>
          <a:xfrm>
            <a:off x="698450" y="4317950"/>
            <a:ext cx="4663440" cy="647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500" dirty="0">
                <a:solidFill>
                  <a:srgbClr val="F7F6F2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它是年轻人渴望佩戴的</a:t>
            </a:r>
            <a:pPr algn="l" indent="0" marL="0">
              <a:lnSpc>
                <a:spcPts val="2550"/>
              </a:lnSpc>
              <a:buNone/>
            </a:pPr>
            <a:r>
              <a:rPr lang="en-US" sz="1500" b="1" dirty="0">
                <a:solidFill>
                  <a:srgbClr val="BD8537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「信仰」</a:t>
            </a:r>
            <a:pPr algn="l" indent="0" marL="0">
              <a:lnSpc>
                <a:spcPts val="2550"/>
              </a:lnSpc>
              <a:buNone/>
            </a:pPr>
            <a:r>
              <a:rPr lang="en-US" sz="1500" dirty="0">
                <a:solidFill>
                  <a:srgbClr val="F7F6F2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，</a:t>
            </a:r>
            <a:endParaRPr lang="en-US" sz="1500" dirty="0"/>
          </a:p>
          <a:p>
            <a:pPr algn="l" indent="0" marL="0">
              <a:lnSpc>
                <a:spcPts val="2550"/>
              </a:lnSpc>
              <a:buNone/>
            </a:pPr>
            <a:r>
              <a:rPr lang="en-US" sz="1500" dirty="0">
                <a:solidFill>
                  <a:srgbClr val="F7F6F2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愿意分享的</a:t>
            </a:r>
            <a:endParaRPr lang="en-US" sz="1500" dirty="0"/>
          </a:p>
          <a:p>
            <a:pPr algn="l" indent="0" marL="0">
              <a:lnSpc>
                <a:spcPts val="2550"/>
              </a:lnSpc>
              <a:buNone/>
            </a:pPr>
            <a:r>
              <a:rPr lang="en-US" sz="1500" b="1" dirty="0">
                <a:solidFill>
                  <a:srgbClr val="BD8537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「身份徽章」</a:t>
            </a:r>
            <a:pPr algn="l" indent="0" marL="0">
              <a:lnSpc>
                <a:spcPts val="2550"/>
              </a:lnSpc>
              <a:buNone/>
            </a:pPr>
            <a:r>
              <a:rPr lang="en-US" sz="1500" dirty="0">
                <a:solidFill>
                  <a:srgbClr val="F7F6F2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。</a:t>
            </a:r>
            <a:endParaRPr lang="en-US" sz="1500" dirty="0"/>
          </a:p>
        </p:txBody>
      </p:sp>
      <p:pic>
        <p:nvPicPr>
          <p:cNvPr id="12" name="Image 0" descr="/Users/bot1/Documents/良渚IP授权介绍-重排版2026/assets/pptx/p20-visual.jp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676900" y="2019300"/>
            <a:ext cx="5816501" cy="3759101"/>
          </a:xfrm>
          <a:prstGeom prst="rect">
            <a:avLst/>
          </a:prstGeom>
        </p:spPr>
      </p:pic>
      <p:sp>
        <p:nvSpPr>
          <p:cNvPr id="13" name="Text 10"/>
          <p:cNvSpPr/>
          <p:nvPr/>
        </p:nvSpPr>
        <p:spPr>
          <a:xfrm>
            <a:off x="698450" y="6464350"/>
            <a:ext cx="4145179" cy="114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800" i="1" spc="80" kern="0" dirty="0">
                <a:solidFill>
                  <a:srgbClr val="A19D90">
                    <a:alpha val="70000"/>
                  </a:srgbClr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PART 2 · The Source Code of Five Thousand Years</a:t>
            </a:r>
            <a:endParaRPr lang="en-US" sz="800" dirty="0"/>
          </a:p>
        </p:txBody>
      </p:sp>
      <p:sp>
        <p:nvSpPr>
          <p:cNvPr id="14" name="Text 11"/>
          <p:cNvSpPr/>
          <p:nvPr/>
        </p:nvSpPr>
        <p:spPr>
          <a:xfrm>
            <a:off x="7607350" y="6435775"/>
            <a:ext cx="3886200" cy="1428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buNone/>
            </a:pPr>
            <a:r>
              <a:rPr lang="en-US" sz="800" spc="176" kern="0" dirty="0">
                <a:solidFill>
                  <a:srgbClr val="A19D90">
                    <a:alpha val="7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IP 内核价值引擎</a:t>
            </a:r>
            <a:endParaRPr lang="en-US" sz="8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bg>
      <p:bgPr>
        <a:solidFill>
          <a:srgbClr val="F7F6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98450" y="558701"/>
            <a:ext cx="1161604" cy="339626"/>
          </a:xfrm>
          <a:prstGeom prst="rect">
            <a:avLst/>
          </a:prstGeom>
          <a:noFill/>
          <a:ln w="9525">
            <a:solidFill>
              <a:srgbClr val="A94033"/>
            </a:solidFill>
          </a:ln>
        </p:spPr>
        <p:txBody>
          <a:bodyPr wrap="square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3" name="Text 1"/>
          <p:cNvSpPr/>
          <p:nvPr/>
        </p:nvSpPr>
        <p:spPr>
          <a:xfrm>
            <a:off x="860375" y="618976"/>
            <a:ext cx="893371" cy="2190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1200" b="1" spc="360" kern="0" dirty="0">
                <a:solidFill>
                  <a:srgbClr val="A94033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关键词 肆</a:t>
            </a:r>
            <a:endParaRPr lang="en-US" sz="1200" dirty="0"/>
          </a:p>
        </p:txBody>
      </p:sp>
      <p:sp>
        <p:nvSpPr>
          <p:cNvPr id="4" name="Text 2"/>
          <p:cNvSpPr/>
          <p:nvPr/>
        </p:nvSpPr>
        <p:spPr>
          <a:xfrm>
            <a:off x="1987004" y="661839"/>
            <a:ext cx="1369734" cy="1333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900" i="1" spc="270" kern="0" dirty="0">
                <a:solidFill>
                  <a:srgbClr val="A19D90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KEYWORD FOUR</a:t>
            </a:r>
            <a:endParaRPr lang="en-US" sz="900" dirty="0"/>
          </a:p>
        </p:txBody>
      </p:sp>
      <p:sp>
        <p:nvSpPr>
          <p:cNvPr id="5" name="Text 3"/>
          <p:cNvSpPr/>
          <p:nvPr/>
        </p:nvSpPr>
        <p:spPr>
          <a:xfrm>
            <a:off x="698450" y="1088827"/>
            <a:ext cx="6538835" cy="5180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080"/>
              </a:lnSpc>
              <a:buNone/>
            </a:pPr>
            <a:r>
              <a:rPr lang="en-US" sz="3400" spc="136" kern="0" dirty="0">
                <a:solidFill>
                  <a:srgbClr val="302F2E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史前时代的系统工程与 </a:t>
            </a:r>
            <a:pPr algn="l" indent="0" marL="0">
              <a:lnSpc>
                <a:spcPts val="4080"/>
              </a:lnSpc>
              <a:buNone/>
            </a:pPr>
            <a:r>
              <a:rPr lang="en-US" sz="3400" b="1" spc="136" kern="0" dirty="0">
                <a:solidFill>
                  <a:srgbClr val="A94033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极致匠心</a:t>
            </a:r>
            <a:endParaRPr lang="en-US" sz="3400" dirty="0"/>
          </a:p>
        </p:txBody>
      </p:sp>
      <p:sp>
        <p:nvSpPr>
          <p:cNvPr id="6" name="Text 4"/>
          <p:cNvSpPr/>
          <p:nvPr/>
        </p:nvSpPr>
        <p:spPr>
          <a:xfrm>
            <a:off x="9904661" y="1365647"/>
            <a:ext cx="1620667" cy="241250"/>
          </a:xfrm>
          <a:prstGeom prst="rect">
            <a:avLst/>
          </a:prstGeom>
          <a:noFill/>
          <a:ln/>
        </p:spPr>
        <p:txBody>
          <a:bodyPr wrap="square" lIns="0" tIns="0" rIns="0" bIns="88900" rtlCol="0" anchor="t"/>
          <a:lstStyle/>
          <a:p>
            <a:pPr algn="l" indent="0" marL="0">
              <a:buNone/>
            </a:pPr>
            <a:r>
              <a:rPr lang="en-US" sz="1050" i="1" spc="273" kern="0" dirty="0">
                <a:solidFill>
                  <a:srgbClr val="A19D90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CRAFTSMANSHIP</a:t>
            </a:r>
            <a:endParaRPr lang="en-US" sz="1050" dirty="0"/>
          </a:p>
        </p:txBody>
      </p:sp>
      <p:pic>
        <p:nvPicPr>
          <p:cNvPr id="7" name="Image 0" descr="/Users/bot1/Documents/良渚IP授权介绍-重排版2026/assets/pptx/p21-aerial.jp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8450" y="1848148"/>
            <a:ext cx="3555950" cy="1816001"/>
          </a:xfrm>
          <a:prstGeom prst="rect">
            <a:avLst/>
          </a:prstGeom>
        </p:spPr>
      </p:pic>
      <p:sp>
        <p:nvSpPr>
          <p:cNvPr id="8" name="Text 5"/>
          <p:cNvSpPr/>
          <p:nvPr/>
        </p:nvSpPr>
        <p:spPr>
          <a:xfrm>
            <a:off x="698450" y="3419773"/>
            <a:ext cx="1868388" cy="244376"/>
          </a:xfrm>
          <a:prstGeom prst="rect">
            <a:avLst/>
          </a:prstGeom>
          <a:solidFill>
            <a:srgbClr val="302F2E">
              <a:alpha val="78000"/>
            </a:srgbClr>
          </a:solidFill>
          <a:ln/>
        </p:spPr>
        <p:txBody>
          <a:bodyPr wrap="square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9" name="Text 6"/>
          <p:cNvSpPr/>
          <p:nvPr/>
        </p:nvSpPr>
        <p:spPr>
          <a:xfrm>
            <a:off x="812750" y="3470523"/>
            <a:ext cx="1672584" cy="1428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800" spc="144" kern="0" dirty="0">
                <a:solidFill>
                  <a:srgbClr val="F7F6F2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良渚古城外围水利系统 · 航拍</a:t>
            </a:r>
            <a:endParaRPr lang="en-US" sz="800" dirty="0"/>
          </a:p>
        </p:txBody>
      </p:sp>
      <p:pic>
        <p:nvPicPr>
          <p:cNvPr id="10" name="Image 1" descr="/Users/bot1/Documents/良渚IP授权介绍-重排版2026/assets/pptx/p21-terrain.jp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450" y="3803749"/>
            <a:ext cx="3555950" cy="1816001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698450" y="5375374"/>
            <a:ext cx="1748582" cy="244376"/>
          </a:xfrm>
          <a:prstGeom prst="rect">
            <a:avLst/>
          </a:prstGeom>
          <a:solidFill>
            <a:srgbClr val="302F2E">
              <a:alpha val="78000"/>
            </a:srgbClr>
          </a:solidFill>
          <a:ln/>
        </p:spPr>
        <p:txBody>
          <a:bodyPr wrap="square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12" name="Text 8"/>
          <p:cNvSpPr/>
          <p:nvPr/>
        </p:nvSpPr>
        <p:spPr>
          <a:xfrm>
            <a:off x="812750" y="5426125"/>
            <a:ext cx="1550381" cy="1428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800" spc="144" kern="0" dirty="0">
                <a:solidFill>
                  <a:srgbClr val="F7F6F2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外围水利系统 · 地形复原图</a:t>
            </a:r>
            <a:endParaRPr lang="en-US" sz="800" dirty="0"/>
          </a:p>
        </p:txBody>
      </p:sp>
      <p:sp>
        <p:nvSpPr>
          <p:cNvPr id="13" name="Text 9"/>
          <p:cNvSpPr/>
          <p:nvPr/>
        </p:nvSpPr>
        <p:spPr>
          <a:xfrm>
            <a:off x="4635401" y="1848148"/>
            <a:ext cx="6995312" cy="2476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1400" b="1" spc="140" kern="0" dirty="0">
                <a:solidFill>
                  <a:srgbClr val="302F2E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人类智慧的「高精尖原型」</a:t>
            </a:r>
            <a:endParaRPr lang="en-US" sz="1400" dirty="0"/>
          </a:p>
        </p:txBody>
      </p:sp>
      <p:sp>
        <p:nvSpPr>
          <p:cNvPr id="14" name="Text 10"/>
          <p:cNvSpPr/>
          <p:nvPr/>
        </p:nvSpPr>
        <p:spPr>
          <a:xfrm>
            <a:off x="4635401" y="2235398"/>
            <a:ext cx="6995312" cy="2515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980"/>
              </a:lnSpc>
              <a:spcBef>
                <a:spcPts val="1100"/>
              </a:spcBef>
              <a:buNone/>
            </a:pPr>
            <a:r>
              <a:rPr lang="en-US" sz="1100" dirty="0">
                <a:solidFill>
                  <a:srgbClr val="5C5A55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庞大复杂的水利系统，代表了 </a:t>
            </a:r>
            <a:pPr algn="l" indent="0" marL="0">
              <a:lnSpc>
                <a:spcPts val="1980"/>
              </a:lnSpc>
              <a:spcBef>
                <a:spcPts val="1100"/>
              </a:spcBef>
              <a:buNone/>
            </a:pPr>
            <a:r>
              <a:rPr lang="en-US" sz="1100" b="1" dirty="0">
                <a:solidFill>
                  <a:srgbClr val="302F2E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5000 年前人类工程智慧的最高成就</a:t>
            </a:r>
            <a:pPr algn="l" indent="0" marL="0">
              <a:lnSpc>
                <a:spcPts val="1980"/>
              </a:lnSpc>
              <a:spcBef>
                <a:spcPts val="1100"/>
              </a:spcBef>
              <a:buNone/>
            </a:pPr>
            <a:r>
              <a:rPr lang="en-US" sz="1100" dirty="0">
                <a:solidFill>
                  <a:srgbClr val="5C5A55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。</a:t>
            </a:r>
            <a:endParaRPr lang="en-US" sz="1100" dirty="0"/>
          </a:p>
        </p:txBody>
      </p:sp>
      <p:sp>
        <p:nvSpPr>
          <p:cNvPr id="15" name="Text 11"/>
          <p:cNvSpPr/>
          <p:nvPr/>
        </p:nvSpPr>
        <p:spPr>
          <a:xfrm>
            <a:off x="4635401" y="2575768"/>
            <a:ext cx="6995312" cy="5030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980"/>
              </a:lnSpc>
              <a:spcBef>
                <a:spcPts val="700"/>
              </a:spcBef>
              <a:buNone/>
            </a:pPr>
            <a:r>
              <a:rPr lang="en-US" sz="1100" dirty="0">
                <a:solidFill>
                  <a:srgbClr val="5C5A55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在没有金属工具的时代，凭骨器与解玉砂完成的玉器微雕，是极致匠心与「尖端工艺」的史前典范。这是属于全人类的、关于</a:t>
            </a:r>
            <a:pPr algn="l" indent="0" marL="0">
              <a:lnSpc>
                <a:spcPts val="1980"/>
              </a:lnSpc>
              <a:spcBef>
                <a:spcPts val="700"/>
              </a:spcBef>
              <a:buNone/>
            </a:pPr>
            <a:r>
              <a:rPr lang="en-US" sz="1100" b="1" dirty="0">
                <a:solidFill>
                  <a:srgbClr val="302F2E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「探索」与「精准」</a:t>
            </a:r>
            <a:pPr algn="l" indent="0" marL="0">
              <a:lnSpc>
                <a:spcPts val="1980"/>
              </a:lnSpc>
              <a:spcBef>
                <a:spcPts val="700"/>
              </a:spcBef>
              <a:buNone/>
            </a:pPr>
            <a:r>
              <a:rPr lang="en-US" sz="1100" dirty="0">
                <a:solidFill>
                  <a:srgbClr val="5C5A55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的硬核精神源头。</a:t>
            </a:r>
            <a:endParaRPr lang="en-US" sz="1100" dirty="0"/>
          </a:p>
        </p:txBody>
      </p:sp>
      <p:sp>
        <p:nvSpPr>
          <p:cNvPr id="16" name="Shape 12"/>
          <p:cNvSpPr/>
          <p:nvPr/>
        </p:nvSpPr>
        <p:spPr>
          <a:xfrm>
            <a:off x="4635401" y="3261271"/>
            <a:ext cx="6858149" cy="0"/>
          </a:xfrm>
          <a:prstGeom prst="line">
            <a:avLst/>
          </a:prstGeom>
          <a:noFill/>
          <a:ln w="9525">
            <a:solidFill>
              <a:srgbClr val="302F2E"/>
            </a:solidFill>
            <a:prstDash val="solid"/>
          </a:ln>
        </p:spPr>
      </p:sp>
      <p:sp>
        <p:nvSpPr>
          <p:cNvPr id="17" name="Shape 13"/>
          <p:cNvSpPr/>
          <p:nvPr/>
        </p:nvSpPr>
        <p:spPr>
          <a:xfrm>
            <a:off x="4635401" y="4054822"/>
            <a:ext cx="6858149" cy="0"/>
          </a:xfrm>
          <a:prstGeom prst="line">
            <a:avLst/>
          </a:prstGeom>
          <a:noFill/>
          <a:ln w="9525">
            <a:solidFill>
              <a:srgbClr val="302F2E"/>
            </a:solidFill>
            <a:prstDash val="solid"/>
          </a:ln>
        </p:spPr>
      </p:sp>
      <p:sp>
        <p:nvSpPr>
          <p:cNvPr id="18" name="Text 14"/>
          <p:cNvSpPr/>
          <p:nvPr/>
        </p:nvSpPr>
        <p:spPr>
          <a:xfrm>
            <a:off x="4635401" y="3405634"/>
            <a:ext cx="2320335" cy="5048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3800" b="1" dirty="0">
                <a:solidFill>
                  <a:srgbClr val="A94033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1</a:t>
            </a:r>
            <a:pPr algn="l" indent="0" marL="0">
              <a:buNone/>
            </a:pPr>
            <a:r>
              <a:rPr lang="en-US" sz="1200" dirty="0">
                <a:solidFill>
                  <a:srgbClr val="302F2E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 </a:t>
            </a:r>
            <a:pPr algn="l" indent="0" marL="0">
              <a:buNone/>
            </a:pPr>
            <a:r>
              <a:rPr lang="en-US" sz="1300" b="1" dirty="0">
                <a:solidFill>
                  <a:srgbClr val="302F2E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毫米</a:t>
            </a:r>
            <a:pPr algn="l" indent="0" marL="0">
              <a:buNone/>
            </a:pPr>
            <a:r>
              <a:rPr lang="en-US" sz="1200" dirty="0">
                <a:solidFill>
                  <a:srgbClr val="302F2E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 </a:t>
            </a:r>
            <a:pPr algn="l" indent="0" marL="0">
              <a:buNone/>
            </a:pPr>
            <a:r>
              <a:rPr lang="en-US" sz="1500" dirty="0">
                <a:solidFill>
                  <a:srgbClr val="A19D90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/</a:t>
            </a:r>
            <a:pPr algn="l" indent="0" marL="0">
              <a:buNone/>
            </a:pPr>
            <a:r>
              <a:rPr lang="en-US" sz="1200" dirty="0">
                <a:solidFill>
                  <a:srgbClr val="302F2E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 </a:t>
            </a:r>
            <a:pPr algn="l" indent="0" marL="0">
              <a:buNone/>
            </a:pPr>
            <a:r>
              <a:rPr lang="en-US" sz="3800" b="1" dirty="0">
                <a:solidFill>
                  <a:srgbClr val="A94033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4-5</a:t>
            </a:r>
            <a:pPr algn="l" indent="0" marL="0">
              <a:buNone/>
            </a:pPr>
            <a:r>
              <a:rPr lang="en-US" sz="1200" dirty="0">
                <a:solidFill>
                  <a:srgbClr val="302F2E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 </a:t>
            </a:r>
            <a:pPr algn="l" indent="0" marL="0">
              <a:buNone/>
            </a:pPr>
            <a:r>
              <a:rPr lang="en-US" sz="1300" b="1" dirty="0">
                <a:solidFill>
                  <a:srgbClr val="302F2E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条阴线</a:t>
            </a:r>
            <a:endParaRPr lang="en-US" sz="1200" dirty="0"/>
          </a:p>
        </p:txBody>
      </p:sp>
      <p:sp>
        <p:nvSpPr>
          <p:cNvPr id="19" name="Text 15"/>
          <p:cNvSpPr/>
          <p:nvPr/>
        </p:nvSpPr>
        <p:spPr>
          <a:xfrm>
            <a:off x="7164139" y="3465016"/>
            <a:ext cx="1813459" cy="3860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520"/>
              </a:lnSpc>
              <a:buNone/>
            </a:pPr>
            <a:r>
              <a:rPr lang="en-US" sz="950" dirty="0">
                <a:solidFill>
                  <a:srgbClr val="5C5A55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玉器纹饰的雕刻精度——肉眼几乎不可辨识的史前微雕</a:t>
            </a:r>
            <a:endParaRPr lang="en-US" sz="950" dirty="0"/>
          </a:p>
        </p:txBody>
      </p:sp>
      <p:sp>
        <p:nvSpPr>
          <p:cNvPr id="20" name="Shape 16"/>
          <p:cNvSpPr/>
          <p:nvPr/>
        </p:nvSpPr>
        <p:spPr>
          <a:xfrm>
            <a:off x="4635401" y="4284911"/>
            <a:ext cx="3276600" cy="0"/>
          </a:xfrm>
          <a:prstGeom prst="line">
            <a:avLst/>
          </a:prstGeom>
          <a:noFill/>
          <a:ln w="19050">
            <a:solidFill>
              <a:srgbClr val="58695D"/>
            </a:solidFill>
            <a:prstDash val="solid"/>
          </a:ln>
        </p:spPr>
      </p:sp>
      <p:sp>
        <p:nvSpPr>
          <p:cNvPr id="21" name="Text 17"/>
          <p:cNvSpPr/>
          <p:nvPr/>
        </p:nvSpPr>
        <p:spPr>
          <a:xfrm>
            <a:off x="4635401" y="4408736"/>
            <a:ext cx="3342132" cy="2095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1150" b="1" spc="46" kern="0" dirty="0">
                <a:solidFill>
                  <a:srgbClr val="58695D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为科技 / 汽车 / 精密制造品牌</a:t>
            </a:r>
            <a:endParaRPr lang="en-US" sz="1150" dirty="0"/>
          </a:p>
        </p:txBody>
      </p:sp>
      <p:sp>
        <p:nvSpPr>
          <p:cNvPr id="22" name="Text 18"/>
          <p:cNvSpPr/>
          <p:nvPr/>
        </p:nvSpPr>
        <p:spPr>
          <a:xfrm>
            <a:off x="4635401" y="4694486"/>
            <a:ext cx="3342132" cy="43160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700"/>
              </a:lnSpc>
              <a:spcBef>
                <a:spcPts val="600"/>
              </a:spcBef>
              <a:buNone/>
            </a:pPr>
            <a:r>
              <a:rPr lang="en-US" sz="1000" dirty="0">
                <a:solidFill>
                  <a:srgbClr val="5C5A55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提供「探索、创造、极致精准」的</a:t>
            </a:r>
            <a:pPr algn="l" indent="0" marL="0">
              <a:lnSpc>
                <a:spcPts val="1700"/>
              </a:lnSpc>
              <a:spcBef>
                <a:spcPts val="600"/>
              </a:spcBef>
              <a:buNone/>
            </a:pPr>
            <a:r>
              <a:rPr lang="en-US" sz="1000" b="1" dirty="0">
                <a:solidFill>
                  <a:srgbClr val="302F2E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硬核精神背书</a:t>
            </a:r>
            <a:pPr algn="l" indent="0" marL="0">
              <a:lnSpc>
                <a:spcPts val="1700"/>
              </a:lnSpc>
              <a:spcBef>
                <a:spcPts val="600"/>
              </a:spcBef>
              <a:buNone/>
            </a:pPr>
            <a:r>
              <a:rPr lang="en-US" sz="1000" dirty="0">
                <a:solidFill>
                  <a:srgbClr val="5C5A55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，链接人类对未知和工艺极限的永恒追求。</a:t>
            </a:r>
            <a:endParaRPr lang="en-US" sz="1000" dirty="0"/>
          </a:p>
        </p:txBody>
      </p:sp>
      <p:sp>
        <p:nvSpPr>
          <p:cNvPr id="23" name="Shape 19"/>
          <p:cNvSpPr/>
          <p:nvPr/>
        </p:nvSpPr>
        <p:spPr>
          <a:xfrm>
            <a:off x="8216801" y="4284911"/>
            <a:ext cx="3276749" cy="0"/>
          </a:xfrm>
          <a:prstGeom prst="line">
            <a:avLst/>
          </a:prstGeom>
          <a:noFill/>
          <a:ln w="19050">
            <a:solidFill>
              <a:srgbClr val="58695D"/>
            </a:solidFill>
            <a:prstDash val="solid"/>
          </a:ln>
        </p:spPr>
      </p:sp>
      <p:sp>
        <p:nvSpPr>
          <p:cNvPr id="24" name="Text 20"/>
          <p:cNvSpPr/>
          <p:nvPr/>
        </p:nvSpPr>
        <p:spPr>
          <a:xfrm>
            <a:off x="8216801" y="4408736"/>
            <a:ext cx="3342284" cy="2095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1150" b="1" spc="46" kern="0" dirty="0">
                <a:solidFill>
                  <a:srgbClr val="58695D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为教育 / 内容平台</a:t>
            </a:r>
            <a:endParaRPr lang="en-US" sz="1150" dirty="0"/>
          </a:p>
        </p:txBody>
      </p:sp>
      <p:sp>
        <p:nvSpPr>
          <p:cNvPr id="25" name="Text 21"/>
          <p:cNvSpPr/>
          <p:nvPr/>
        </p:nvSpPr>
        <p:spPr>
          <a:xfrm>
            <a:off x="8216801" y="4694486"/>
            <a:ext cx="3342284" cy="43160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700"/>
              </a:lnSpc>
              <a:spcBef>
                <a:spcPts val="600"/>
              </a:spcBef>
              <a:buNone/>
            </a:pPr>
            <a:r>
              <a:rPr lang="en-US" sz="1000" dirty="0">
                <a:solidFill>
                  <a:srgbClr val="5C5A55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提供关于「专注力」「系统工程」的</a:t>
            </a:r>
            <a:pPr algn="l" indent="0" marL="0">
              <a:lnSpc>
                <a:spcPts val="1700"/>
              </a:lnSpc>
              <a:spcBef>
                <a:spcPts val="600"/>
              </a:spcBef>
              <a:buNone/>
            </a:pPr>
            <a:r>
              <a:rPr lang="en-US" sz="1000" b="1" dirty="0">
                <a:solidFill>
                  <a:srgbClr val="302F2E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最早案例</a:t>
            </a:r>
            <a:pPr algn="l" indent="0" marL="0">
              <a:lnSpc>
                <a:spcPts val="1700"/>
              </a:lnSpc>
              <a:spcBef>
                <a:spcPts val="600"/>
              </a:spcBef>
              <a:buNone/>
            </a:pPr>
            <a:r>
              <a:rPr lang="en-US" sz="1000" dirty="0">
                <a:solidFill>
                  <a:srgbClr val="5C5A55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，是极致的知识内容素材。</a:t>
            </a:r>
            <a:endParaRPr lang="en-US" sz="1000" dirty="0"/>
          </a:p>
        </p:txBody>
      </p:sp>
      <p:sp>
        <p:nvSpPr>
          <p:cNvPr id="26" name="Text 22"/>
          <p:cNvSpPr/>
          <p:nvPr/>
        </p:nvSpPr>
        <p:spPr>
          <a:xfrm>
            <a:off x="698450" y="6464350"/>
            <a:ext cx="4145179" cy="114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800" i="1" spc="80" kern="0" dirty="0">
                <a:solidFill>
                  <a:srgbClr val="A19D90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PART 2 · The Source Code of Five Thousand Years</a:t>
            </a:r>
            <a:endParaRPr lang="en-US" sz="800" dirty="0"/>
          </a:p>
        </p:txBody>
      </p:sp>
      <p:sp>
        <p:nvSpPr>
          <p:cNvPr id="27" name="Text 23"/>
          <p:cNvSpPr/>
          <p:nvPr/>
        </p:nvSpPr>
        <p:spPr>
          <a:xfrm>
            <a:off x="7607350" y="6435775"/>
            <a:ext cx="3886200" cy="1428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buNone/>
            </a:pPr>
            <a:r>
              <a:rPr lang="en-US" sz="800" spc="176" kern="0" dirty="0">
                <a:solidFill>
                  <a:srgbClr val="A19D9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IP 内核价值引擎</a:t>
            </a:r>
            <a:endParaRPr lang="en-US" sz="8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bg>
      <p:bgPr>
        <a:solidFill>
          <a:srgbClr val="F7F6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98450" y="558701"/>
            <a:ext cx="1161604" cy="339626"/>
          </a:xfrm>
          <a:prstGeom prst="rect">
            <a:avLst/>
          </a:prstGeom>
          <a:noFill/>
          <a:ln w="9525">
            <a:solidFill>
              <a:srgbClr val="A94033"/>
            </a:solidFill>
          </a:ln>
        </p:spPr>
        <p:txBody>
          <a:bodyPr wrap="square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3" name="Text 1"/>
          <p:cNvSpPr/>
          <p:nvPr/>
        </p:nvSpPr>
        <p:spPr>
          <a:xfrm>
            <a:off x="860375" y="618976"/>
            <a:ext cx="893371" cy="2190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1200" b="1" spc="360" kern="0" dirty="0">
                <a:solidFill>
                  <a:srgbClr val="A94033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关键词 伍</a:t>
            </a:r>
            <a:endParaRPr lang="en-US" sz="1200" dirty="0"/>
          </a:p>
        </p:txBody>
      </p:sp>
      <p:sp>
        <p:nvSpPr>
          <p:cNvPr id="4" name="Text 2"/>
          <p:cNvSpPr/>
          <p:nvPr/>
        </p:nvSpPr>
        <p:spPr>
          <a:xfrm>
            <a:off x="1987004" y="661839"/>
            <a:ext cx="1313870" cy="1333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900" i="1" spc="270" kern="0" dirty="0">
                <a:solidFill>
                  <a:srgbClr val="A19D90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KEYWORD FIVE</a:t>
            </a:r>
            <a:endParaRPr lang="en-US" sz="900" dirty="0"/>
          </a:p>
        </p:txBody>
      </p:sp>
      <p:sp>
        <p:nvSpPr>
          <p:cNvPr id="5" name="Text 3"/>
          <p:cNvSpPr/>
          <p:nvPr/>
        </p:nvSpPr>
        <p:spPr>
          <a:xfrm>
            <a:off x="698450" y="1088827"/>
            <a:ext cx="6996982" cy="5180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080"/>
              </a:lnSpc>
              <a:buNone/>
            </a:pPr>
            <a:r>
              <a:rPr lang="en-US" sz="3400" spc="136" kern="0" dirty="0">
                <a:solidFill>
                  <a:srgbClr val="302F2E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一整套属于东方的 </a:t>
            </a:r>
            <a:pPr algn="l" indent="0" marL="0">
              <a:lnSpc>
                <a:spcPts val="4080"/>
              </a:lnSpc>
              <a:buNone/>
            </a:pPr>
            <a:r>
              <a:rPr lang="en-US" sz="3400" b="1" spc="136" kern="0" dirty="0">
                <a:solidFill>
                  <a:srgbClr val="A94033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色彩与材质体系</a:t>
            </a:r>
            <a:endParaRPr lang="en-US" sz="3400" dirty="0"/>
          </a:p>
        </p:txBody>
      </p:sp>
      <p:sp>
        <p:nvSpPr>
          <p:cNvPr id="6" name="Text 4"/>
          <p:cNvSpPr/>
          <p:nvPr/>
        </p:nvSpPr>
        <p:spPr>
          <a:xfrm>
            <a:off x="9733806" y="1365647"/>
            <a:ext cx="1794939" cy="241250"/>
          </a:xfrm>
          <a:prstGeom prst="rect">
            <a:avLst/>
          </a:prstGeom>
          <a:noFill/>
          <a:ln/>
        </p:spPr>
        <p:txBody>
          <a:bodyPr wrap="square" lIns="0" tIns="0" rIns="0" bIns="88900" rtlCol="0" anchor="t"/>
          <a:lstStyle/>
          <a:p>
            <a:pPr algn="l" indent="0" marL="0">
              <a:buNone/>
            </a:pPr>
            <a:r>
              <a:rPr lang="en-US" sz="1050" i="1" spc="273" kern="0" dirty="0">
                <a:solidFill>
                  <a:srgbClr val="A19D90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EASTERN PALETTE</a:t>
            </a:r>
            <a:endParaRPr lang="en-US" sz="1050" dirty="0"/>
          </a:p>
        </p:txBody>
      </p:sp>
      <p:sp>
        <p:nvSpPr>
          <p:cNvPr id="7" name="Shape 5"/>
          <p:cNvSpPr/>
          <p:nvPr/>
        </p:nvSpPr>
        <p:spPr>
          <a:xfrm>
            <a:off x="707975" y="1784598"/>
            <a:ext cx="0" cy="514350"/>
          </a:xfrm>
          <a:prstGeom prst="line">
            <a:avLst/>
          </a:prstGeom>
          <a:noFill/>
          <a:ln w="19050">
            <a:solidFill>
              <a:srgbClr val="BD8537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869900" y="1784598"/>
            <a:ext cx="1322219" cy="5143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025"/>
              </a:lnSpc>
              <a:buNone/>
            </a:pPr>
            <a:r>
              <a:rPr lang="en-US" sz="1350" spc="108" kern="0" dirty="0">
                <a:solidFill>
                  <a:srgbClr val="302F2E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永不枯竭的</a:t>
            </a:r>
            <a:endParaRPr lang="en-US" sz="1350" dirty="0"/>
          </a:p>
          <a:p>
            <a:pPr algn="l" indent="0" marL="0">
              <a:lnSpc>
                <a:spcPts val="2025"/>
              </a:lnSpc>
              <a:buNone/>
            </a:pPr>
            <a:r>
              <a:rPr lang="en-US" sz="1350" spc="108" kern="0" dirty="0">
                <a:solidFill>
                  <a:srgbClr val="302F2E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「创作素材库」</a:t>
            </a:r>
            <a:endParaRPr lang="en-US" sz="1350" dirty="0"/>
          </a:p>
        </p:txBody>
      </p:sp>
      <p:sp>
        <p:nvSpPr>
          <p:cNvPr id="9" name="Text 7"/>
          <p:cNvSpPr/>
          <p:nvPr/>
        </p:nvSpPr>
        <p:spPr>
          <a:xfrm>
            <a:off x="2547193" y="1784598"/>
            <a:ext cx="6995160" cy="7161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881"/>
              </a:lnSpc>
              <a:buNone/>
            </a:pPr>
            <a:r>
              <a:rPr lang="en-US" sz="1075" dirty="0">
                <a:solidFill>
                  <a:srgbClr val="5C5A55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五千年的积淀，为我们留下了一个可直接取用的美学宝库。这里有独特的色彩体系：</a:t>
            </a:r>
            <a:pPr algn="l" indent="0" marL="0">
              <a:lnSpc>
                <a:spcPts val="1881"/>
              </a:lnSpc>
              <a:buNone/>
            </a:pPr>
            <a:r>
              <a:rPr lang="en-US" sz="1075" b="1" dirty="0">
                <a:solidFill>
                  <a:srgbClr val="302F2E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璧青、鸡骨白、抱玉朱、炭稻黑</a:t>
            </a:r>
            <a:pPr algn="l" indent="0" marL="0">
              <a:lnSpc>
                <a:spcPts val="1881"/>
              </a:lnSpc>
              <a:buNone/>
            </a:pPr>
            <a:r>
              <a:rPr lang="en-US" sz="1075" dirty="0">
                <a:solidFill>
                  <a:srgbClr val="5C5A55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；有温润的玉石与古拙的黑陶。它们是一座开放的、可持续挖掘的创作富矿，适配从</a:t>
            </a:r>
            <a:pPr algn="l" indent="0" marL="0">
              <a:lnSpc>
                <a:spcPts val="1881"/>
              </a:lnSpc>
              <a:buNone/>
            </a:pPr>
            <a:r>
              <a:rPr lang="en-US" sz="1075" b="1" dirty="0">
                <a:solidFill>
                  <a:srgbClr val="302F2E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顶级奢侈品到日常快消品</a:t>
            </a:r>
            <a:pPr algn="l" indent="0" marL="0">
              <a:lnSpc>
                <a:spcPts val="1881"/>
              </a:lnSpc>
              <a:buNone/>
            </a:pPr>
            <a:r>
              <a:rPr lang="en-US" sz="1075" dirty="0">
                <a:solidFill>
                  <a:srgbClr val="5C5A55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的全品类设计需求。</a:t>
            </a:r>
            <a:endParaRPr lang="en-US" sz="1075" dirty="0"/>
          </a:p>
        </p:txBody>
      </p:sp>
      <p:sp>
        <p:nvSpPr>
          <p:cNvPr id="10" name="Text 8"/>
          <p:cNvSpPr/>
          <p:nvPr/>
        </p:nvSpPr>
        <p:spPr>
          <a:xfrm>
            <a:off x="698450" y="2780109"/>
            <a:ext cx="1269206" cy="2286000"/>
          </a:xfrm>
          <a:prstGeom prst="rect">
            <a:avLst/>
          </a:prstGeom>
          <a:solidFill>
            <a:srgbClr val="BD8537"/>
          </a:solidFill>
          <a:ln/>
        </p:spPr>
        <p:txBody>
          <a:bodyPr wrap="square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11" name="Text 9"/>
          <p:cNvSpPr/>
          <p:nvPr/>
        </p:nvSpPr>
        <p:spPr>
          <a:xfrm rot="5400000">
            <a:off x="1024384" y="2746177"/>
            <a:ext cx="629686" cy="10153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1500" b="1" spc="120" kern="0" dirty="0">
                <a:solidFill>
                  <a:srgbClr val="F7F6F2">
                    <a:alpha val="92000"/>
                  </a:srgbClr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玉沁黄</a:t>
            </a:r>
            <a:endParaRPr lang="en-US" sz="1500" dirty="0"/>
          </a:p>
        </p:txBody>
      </p:sp>
      <p:sp>
        <p:nvSpPr>
          <p:cNvPr id="12" name="Text 10"/>
          <p:cNvSpPr/>
          <p:nvPr/>
        </p:nvSpPr>
        <p:spPr>
          <a:xfrm>
            <a:off x="825401" y="4613374"/>
            <a:ext cx="1035612" cy="3131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232"/>
              </a:lnSpc>
              <a:buNone/>
            </a:pPr>
            <a:r>
              <a:rPr lang="en-US" sz="725" spc="43" kern="0" dirty="0">
                <a:solidFill>
                  <a:srgbClr val="F7F6F2">
                    <a:alpha val="66000"/>
                  </a:srgbClr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#BD8537</a:t>
            </a:r>
            <a:endParaRPr lang="en-US" sz="725" dirty="0"/>
          </a:p>
          <a:p>
            <a:pPr algn="l" indent="0" marL="0">
              <a:lnSpc>
                <a:spcPts val="1232"/>
              </a:lnSpc>
              <a:buNone/>
            </a:pPr>
            <a:r>
              <a:rPr lang="en-US" sz="725" spc="43" kern="0" dirty="0">
                <a:solidFill>
                  <a:srgbClr val="F7F6F2">
                    <a:alpha val="66000"/>
                  </a:srgbClr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RGB 189 133 55</a:t>
            </a:r>
            <a:endParaRPr lang="en-US" sz="725" dirty="0"/>
          </a:p>
        </p:txBody>
      </p:sp>
      <p:sp>
        <p:nvSpPr>
          <p:cNvPr id="13" name="Text 11"/>
          <p:cNvSpPr/>
          <p:nvPr/>
        </p:nvSpPr>
        <p:spPr>
          <a:xfrm>
            <a:off x="2056507" y="2780109"/>
            <a:ext cx="1269355" cy="2286000"/>
          </a:xfrm>
          <a:prstGeom prst="rect">
            <a:avLst/>
          </a:prstGeom>
          <a:solidFill>
            <a:srgbClr val="A94033"/>
          </a:solidFill>
          <a:ln/>
        </p:spPr>
        <p:txBody>
          <a:bodyPr wrap="square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14" name="Text 12"/>
          <p:cNvSpPr/>
          <p:nvPr/>
        </p:nvSpPr>
        <p:spPr>
          <a:xfrm rot="5400000">
            <a:off x="2382515" y="2746102"/>
            <a:ext cx="629686" cy="10154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1500" b="1" spc="120" kern="0" dirty="0">
                <a:solidFill>
                  <a:srgbClr val="F7F6F2">
                    <a:alpha val="92000"/>
                  </a:srgbClr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抱玉朱</a:t>
            </a:r>
            <a:endParaRPr lang="en-US" sz="1500" dirty="0"/>
          </a:p>
        </p:txBody>
      </p:sp>
      <p:sp>
        <p:nvSpPr>
          <p:cNvPr id="15" name="Text 13"/>
          <p:cNvSpPr/>
          <p:nvPr/>
        </p:nvSpPr>
        <p:spPr>
          <a:xfrm>
            <a:off x="2183457" y="4613374"/>
            <a:ext cx="1035763" cy="3131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232"/>
              </a:lnSpc>
              <a:buNone/>
            </a:pPr>
            <a:r>
              <a:rPr lang="en-US" sz="725" spc="43" kern="0" dirty="0">
                <a:solidFill>
                  <a:srgbClr val="F7F6F2">
                    <a:alpha val="66000"/>
                  </a:srgbClr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#A94033</a:t>
            </a:r>
            <a:endParaRPr lang="en-US" sz="725" dirty="0"/>
          </a:p>
          <a:p>
            <a:pPr algn="l" indent="0" marL="0">
              <a:lnSpc>
                <a:spcPts val="1232"/>
              </a:lnSpc>
              <a:buNone/>
            </a:pPr>
            <a:r>
              <a:rPr lang="en-US" sz="725" spc="43" kern="0" dirty="0">
                <a:solidFill>
                  <a:srgbClr val="F7F6F2">
                    <a:alpha val="66000"/>
                  </a:srgbClr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RGB 169 64 51</a:t>
            </a:r>
            <a:endParaRPr lang="en-US" sz="725" dirty="0"/>
          </a:p>
        </p:txBody>
      </p:sp>
      <p:sp>
        <p:nvSpPr>
          <p:cNvPr id="16" name="Text 14"/>
          <p:cNvSpPr/>
          <p:nvPr/>
        </p:nvSpPr>
        <p:spPr>
          <a:xfrm>
            <a:off x="3414713" y="2780109"/>
            <a:ext cx="1269206" cy="2286000"/>
          </a:xfrm>
          <a:prstGeom prst="rect">
            <a:avLst/>
          </a:prstGeom>
          <a:solidFill>
            <a:srgbClr val="A19D90"/>
          </a:solidFill>
          <a:ln/>
        </p:spPr>
        <p:txBody>
          <a:bodyPr wrap="square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17" name="Text 15"/>
          <p:cNvSpPr/>
          <p:nvPr/>
        </p:nvSpPr>
        <p:spPr>
          <a:xfrm rot="5400000">
            <a:off x="3843561" y="2643262"/>
            <a:ext cx="419740" cy="10153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1500" b="1" spc="120" kern="0" dirty="0">
                <a:solidFill>
                  <a:srgbClr val="302F2E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雾灰</a:t>
            </a:r>
            <a:endParaRPr lang="en-US" sz="1500" dirty="0"/>
          </a:p>
        </p:txBody>
      </p:sp>
      <p:sp>
        <p:nvSpPr>
          <p:cNvPr id="18" name="Text 16"/>
          <p:cNvSpPr/>
          <p:nvPr/>
        </p:nvSpPr>
        <p:spPr>
          <a:xfrm>
            <a:off x="3541663" y="4613374"/>
            <a:ext cx="1035612" cy="3131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232"/>
              </a:lnSpc>
              <a:buNone/>
            </a:pPr>
            <a:r>
              <a:rPr lang="en-US" sz="725" spc="43" kern="0" dirty="0">
                <a:solidFill>
                  <a:srgbClr val="5C5A55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#A19D90</a:t>
            </a:r>
            <a:endParaRPr lang="en-US" sz="725" dirty="0"/>
          </a:p>
          <a:p>
            <a:pPr algn="l" indent="0" marL="0">
              <a:lnSpc>
                <a:spcPts val="1232"/>
              </a:lnSpc>
              <a:buNone/>
            </a:pPr>
            <a:r>
              <a:rPr lang="en-US" sz="725" spc="43" kern="0" dirty="0">
                <a:solidFill>
                  <a:srgbClr val="5C5A55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RGB 161 157 144</a:t>
            </a:r>
            <a:endParaRPr lang="en-US" sz="725" dirty="0"/>
          </a:p>
        </p:txBody>
      </p:sp>
      <p:sp>
        <p:nvSpPr>
          <p:cNvPr id="19" name="Text 17"/>
          <p:cNvSpPr/>
          <p:nvPr/>
        </p:nvSpPr>
        <p:spPr>
          <a:xfrm>
            <a:off x="4772769" y="2780109"/>
            <a:ext cx="1269355" cy="2286000"/>
          </a:xfrm>
          <a:prstGeom prst="rect">
            <a:avLst/>
          </a:prstGeom>
          <a:solidFill>
            <a:srgbClr val="58695D"/>
          </a:solidFill>
          <a:ln/>
        </p:spPr>
        <p:txBody>
          <a:bodyPr wrap="square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20" name="Text 18"/>
          <p:cNvSpPr/>
          <p:nvPr/>
        </p:nvSpPr>
        <p:spPr>
          <a:xfrm rot="5400000">
            <a:off x="5201692" y="2643188"/>
            <a:ext cx="419740" cy="10154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1500" b="1" spc="120" kern="0" dirty="0">
                <a:solidFill>
                  <a:srgbClr val="F7F6F2">
                    <a:alpha val="92000"/>
                  </a:srgbClr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璧青</a:t>
            </a:r>
            <a:endParaRPr lang="en-US" sz="1500" dirty="0"/>
          </a:p>
        </p:txBody>
      </p:sp>
      <p:sp>
        <p:nvSpPr>
          <p:cNvPr id="21" name="Text 19"/>
          <p:cNvSpPr/>
          <p:nvPr/>
        </p:nvSpPr>
        <p:spPr>
          <a:xfrm>
            <a:off x="4899720" y="4613374"/>
            <a:ext cx="1035763" cy="3131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232"/>
              </a:lnSpc>
              <a:buNone/>
            </a:pPr>
            <a:r>
              <a:rPr lang="en-US" sz="725" spc="43" kern="0" dirty="0">
                <a:solidFill>
                  <a:srgbClr val="F7F6F2">
                    <a:alpha val="66000"/>
                  </a:srgbClr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#58695D</a:t>
            </a:r>
            <a:endParaRPr lang="en-US" sz="725" dirty="0"/>
          </a:p>
          <a:p>
            <a:pPr algn="l" indent="0" marL="0">
              <a:lnSpc>
                <a:spcPts val="1232"/>
              </a:lnSpc>
              <a:buNone/>
            </a:pPr>
            <a:r>
              <a:rPr lang="en-US" sz="725" spc="43" kern="0" dirty="0">
                <a:solidFill>
                  <a:srgbClr val="F7F6F2">
                    <a:alpha val="66000"/>
                  </a:srgbClr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RGB 88 105 93</a:t>
            </a:r>
            <a:endParaRPr lang="en-US" sz="725" dirty="0"/>
          </a:p>
        </p:txBody>
      </p:sp>
      <p:sp>
        <p:nvSpPr>
          <p:cNvPr id="22" name="Text 20"/>
          <p:cNvSpPr/>
          <p:nvPr/>
        </p:nvSpPr>
        <p:spPr>
          <a:xfrm>
            <a:off x="6130975" y="2780109"/>
            <a:ext cx="1269206" cy="2286000"/>
          </a:xfrm>
          <a:prstGeom prst="rect">
            <a:avLst/>
          </a:prstGeom>
          <a:solidFill>
            <a:srgbClr val="302F2E"/>
          </a:solidFill>
          <a:ln/>
        </p:spPr>
        <p:txBody>
          <a:bodyPr wrap="square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23" name="Text 21"/>
          <p:cNvSpPr/>
          <p:nvPr/>
        </p:nvSpPr>
        <p:spPr>
          <a:xfrm rot="5400000">
            <a:off x="6456908" y="2746177"/>
            <a:ext cx="629686" cy="10153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1500" b="1" spc="120" kern="0" dirty="0">
                <a:solidFill>
                  <a:srgbClr val="F7F6F2">
                    <a:alpha val="92000"/>
                  </a:srgbClr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炭稻黑</a:t>
            </a:r>
            <a:endParaRPr lang="en-US" sz="1500" dirty="0"/>
          </a:p>
        </p:txBody>
      </p:sp>
      <p:sp>
        <p:nvSpPr>
          <p:cNvPr id="24" name="Text 22"/>
          <p:cNvSpPr/>
          <p:nvPr/>
        </p:nvSpPr>
        <p:spPr>
          <a:xfrm>
            <a:off x="6257925" y="4613374"/>
            <a:ext cx="1035612" cy="3131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232"/>
              </a:lnSpc>
              <a:buNone/>
            </a:pPr>
            <a:r>
              <a:rPr lang="en-US" sz="725" spc="43" kern="0" dirty="0">
                <a:solidFill>
                  <a:srgbClr val="F7F6F2">
                    <a:alpha val="66000"/>
                  </a:srgbClr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#302F2E</a:t>
            </a:r>
            <a:endParaRPr lang="en-US" sz="725" dirty="0"/>
          </a:p>
          <a:p>
            <a:pPr algn="l" indent="0" marL="0">
              <a:lnSpc>
                <a:spcPts val="1232"/>
              </a:lnSpc>
              <a:buNone/>
            </a:pPr>
            <a:r>
              <a:rPr lang="en-US" sz="725" spc="43" kern="0" dirty="0">
                <a:solidFill>
                  <a:srgbClr val="F7F6F2">
                    <a:alpha val="66000"/>
                  </a:srgbClr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RGB 48 47 46</a:t>
            </a:r>
            <a:endParaRPr lang="en-US" sz="725" dirty="0"/>
          </a:p>
        </p:txBody>
      </p:sp>
      <p:sp>
        <p:nvSpPr>
          <p:cNvPr id="25" name="Text 23"/>
          <p:cNvSpPr/>
          <p:nvPr/>
        </p:nvSpPr>
        <p:spPr>
          <a:xfrm>
            <a:off x="7489031" y="2780109"/>
            <a:ext cx="1269355" cy="2286000"/>
          </a:xfrm>
          <a:prstGeom prst="rect">
            <a:avLst/>
          </a:prstGeom>
          <a:solidFill>
            <a:srgbClr val="DDCCAC"/>
          </a:solidFill>
          <a:ln/>
        </p:spPr>
        <p:txBody>
          <a:bodyPr wrap="square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26" name="Text 24"/>
          <p:cNvSpPr/>
          <p:nvPr/>
        </p:nvSpPr>
        <p:spPr>
          <a:xfrm rot="5400000">
            <a:off x="7917954" y="2643188"/>
            <a:ext cx="419740" cy="10154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1500" b="1" spc="120" kern="0" dirty="0">
                <a:solidFill>
                  <a:srgbClr val="302F2E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琮黄</a:t>
            </a:r>
            <a:endParaRPr lang="en-US" sz="1500" dirty="0"/>
          </a:p>
        </p:txBody>
      </p:sp>
      <p:sp>
        <p:nvSpPr>
          <p:cNvPr id="27" name="Text 25"/>
          <p:cNvSpPr/>
          <p:nvPr/>
        </p:nvSpPr>
        <p:spPr>
          <a:xfrm>
            <a:off x="7615982" y="4613374"/>
            <a:ext cx="1035763" cy="3131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232"/>
              </a:lnSpc>
              <a:buNone/>
            </a:pPr>
            <a:r>
              <a:rPr lang="en-US" sz="725" spc="43" kern="0" dirty="0">
                <a:solidFill>
                  <a:srgbClr val="5C5A55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#DDCCAC</a:t>
            </a:r>
            <a:endParaRPr lang="en-US" sz="725" dirty="0"/>
          </a:p>
          <a:p>
            <a:pPr algn="l" indent="0" marL="0">
              <a:lnSpc>
                <a:spcPts val="1232"/>
              </a:lnSpc>
              <a:buNone/>
            </a:pPr>
            <a:r>
              <a:rPr lang="en-US" sz="725" spc="43" kern="0" dirty="0">
                <a:solidFill>
                  <a:srgbClr val="5C5A55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RGB 221 204 172</a:t>
            </a:r>
            <a:endParaRPr lang="en-US" sz="725" dirty="0"/>
          </a:p>
        </p:txBody>
      </p:sp>
      <p:sp>
        <p:nvSpPr>
          <p:cNvPr id="28" name="Text 26"/>
          <p:cNvSpPr/>
          <p:nvPr/>
        </p:nvSpPr>
        <p:spPr>
          <a:xfrm>
            <a:off x="8847237" y="2780109"/>
            <a:ext cx="1269206" cy="2286000"/>
          </a:xfrm>
          <a:prstGeom prst="rect">
            <a:avLst/>
          </a:prstGeom>
          <a:solidFill>
            <a:srgbClr val="D8CBC0"/>
          </a:solidFill>
          <a:ln/>
        </p:spPr>
        <p:txBody>
          <a:bodyPr wrap="square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29" name="Text 27"/>
          <p:cNvSpPr/>
          <p:nvPr/>
        </p:nvSpPr>
        <p:spPr>
          <a:xfrm rot="5400000">
            <a:off x="9173170" y="2746177"/>
            <a:ext cx="629686" cy="10153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1500" b="1" spc="120" kern="0" dirty="0">
                <a:solidFill>
                  <a:srgbClr val="302F2E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泥陶粉</a:t>
            </a:r>
            <a:endParaRPr lang="en-US" sz="1500" dirty="0"/>
          </a:p>
        </p:txBody>
      </p:sp>
      <p:sp>
        <p:nvSpPr>
          <p:cNvPr id="30" name="Text 28"/>
          <p:cNvSpPr/>
          <p:nvPr/>
        </p:nvSpPr>
        <p:spPr>
          <a:xfrm>
            <a:off x="8974187" y="4613374"/>
            <a:ext cx="1035612" cy="3131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232"/>
              </a:lnSpc>
              <a:buNone/>
            </a:pPr>
            <a:r>
              <a:rPr lang="en-US" sz="725" spc="43" kern="0" dirty="0">
                <a:solidFill>
                  <a:srgbClr val="5C5A55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#D8CBC0</a:t>
            </a:r>
            <a:endParaRPr lang="en-US" sz="725" dirty="0"/>
          </a:p>
          <a:p>
            <a:pPr algn="l" indent="0" marL="0">
              <a:lnSpc>
                <a:spcPts val="1232"/>
              </a:lnSpc>
              <a:buNone/>
            </a:pPr>
            <a:r>
              <a:rPr lang="en-US" sz="725" spc="43" kern="0" dirty="0">
                <a:solidFill>
                  <a:srgbClr val="5C5A55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RGB 216 203 192</a:t>
            </a:r>
            <a:endParaRPr lang="en-US" sz="725" dirty="0"/>
          </a:p>
        </p:txBody>
      </p:sp>
      <p:sp>
        <p:nvSpPr>
          <p:cNvPr id="31" name="Text 29"/>
          <p:cNvSpPr/>
          <p:nvPr/>
        </p:nvSpPr>
        <p:spPr>
          <a:xfrm>
            <a:off x="10205293" y="2780109"/>
            <a:ext cx="1288256" cy="2286000"/>
          </a:xfrm>
          <a:prstGeom prst="rect">
            <a:avLst/>
          </a:prstGeom>
          <a:solidFill>
            <a:srgbClr val="F7F6F2"/>
          </a:solidFill>
          <a:ln w="9525">
            <a:solidFill>
              <a:srgbClr val="302F2E"/>
            </a:solidFill>
          </a:ln>
        </p:spPr>
        <p:txBody>
          <a:bodyPr wrap="square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32" name="Text 30"/>
          <p:cNvSpPr/>
          <p:nvPr/>
        </p:nvSpPr>
        <p:spPr>
          <a:xfrm rot="5400000">
            <a:off x="10540752" y="2755702"/>
            <a:ext cx="629686" cy="10153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1500" b="1" spc="120" kern="0" dirty="0">
                <a:solidFill>
                  <a:srgbClr val="302F2E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鸡骨白</a:t>
            </a:r>
            <a:endParaRPr lang="en-US" sz="1500" dirty="0"/>
          </a:p>
        </p:txBody>
      </p:sp>
      <p:sp>
        <p:nvSpPr>
          <p:cNvPr id="33" name="Text 31"/>
          <p:cNvSpPr/>
          <p:nvPr/>
        </p:nvSpPr>
        <p:spPr>
          <a:xfrm>
            <a:off x="10341769" y="4603849"/>
            <a:ext cx="1035612" cy="3131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232"/>
              </a:lnSpc>
              <a:buNone/>
            </a:pPr>
            <a:r>
              <a:rPr lang="en-US" sz="725" spc="43" kern="0" dirty="0">
                <a:solidFill>
                  <a:srgbClr val="5C5A55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#F7F6F2</a:t>
            </a:r>
            <a:endParaRPr lang="en-US" sz="725" dirty="0"/>
          </a:p>
          <a:p>
            <a:pPr algn="l" indent="0" marL="0">
              <a:lnSpc>
                <a:spcPts val="1232"/>
              </a:lnSpc>
              <a:buNone/>
            </a:pPr>
            <a:r>
              <a:rPr lang="en-US" sz="725" spc="43" kern="0" dirty="0">
                <a:solidFill>
                  <a:srgbClr val="5C5A55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RGB 247 246 242</a:t>
            </a:r>
            <a:endParaRPr lang="en-US" sz="725" dirty="0"/>
          </a:p>
        </p:txBody>
      </p:sp>
      <p:sp>
        <p:nvSpPr>
          <p:cNvPr id="34" name="Text 32"/>
          <p:cNvSpPr/>
          <p:nvPr/>
        </p:nvSpPr>
        <p:spPr>
          <a:xfrm>
            <a:off x="698450" y="5281910"/>
            <a:ext cx="11011001" cy="1809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spcBef>
                <a:spcPts val="1700"/>
              </a:spcBef>
              <a:buNone/>
            </a:pPr>
            <a:r>
              <a:rPr lang="en-US" sz="950" spc="133" kern="0" dirty="0">
                <a:solidFill>
                  <a:srgbClr val="A19D9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良渚八色 · 取自玉器、陶器、漆器与稻作大地的原生色谱</a:t>
            </a:r>
            <a:endParaRPr lang="en-US" sz="950" dirty="0"/>
          </a:p>
        </p:txBody>
      </p:sp>
      <p:sp>
        <p:nvSpPr>
          <p:cNvPr id="35" name="Text 33"/>
          <p:cNvSpPr/>
          <p:nvPr/>
        </p:nvSpPr>
        <p:spPr>
          <a:xfrm>
            <a:off x="698450" y="6464350"/>
            <a:ext cx="4145179" cy="114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800" i="1" spc="80" kern="0" dirty="0">
                <a:solidFill>
                  <a:srgbClr val="A19D90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PART 2 · The Source Code of Five Thousand Years</a:t>
            </a:r>
            <a:endParaRPr lang="en-US" sz="800" dirty="0"/>
          </a:p>
        </p:txBody>
      </p:sp>
      <p:sp>
        <p:nvSpPr>
          <p:cNvPr id="36" name="Text 34"/>
          <p:cNvSpPr/>
          <p:nvPr/>
        </p:nvSpPr>
        <p:spPr>
          <a:xfrm>
            <a:off x="7607350" y="6435775"/>
            <a:ext cx="3886200" cy="1428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buNone/>
            </a:pPr>
            <a:r>
              <a:rPr lang="en-US" sz="800" spc="176" kern="0" dirty="0">
                <a:solidFill>
                  <a:srgbClr val="A19D9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IP 内核价值引擎</a:t>
            </a:r>
            <a:endParaRPr lang="en-US" sz="8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bg>
      <p:bgPr>
        <a:solidFill>
          <a:srgbClr val="F7F6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98450" y="609600"/>
            <a:ext cx="2874574" cy="5180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080"/>
              </a:lnSpc>
              <a:buNone/>
            </a:pPr>
            <a:r>
              <a:rPr lang="en-US" sz="3400" spc="136" kern="0" dirty="0">
                <a:solidFill>
                  <a:srgbClr val="302F2E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良渚 </a:t>
            </a:r>
            <a:pPr algn="l" indent="0" marL="0">
              <a:lnSpc>
                <a:spcPts val="4080"/>
              </a:lnSpc>
              <a:buNone/>
            </a:pPr>
            <a:r>
              <a:rPr lang="en-US" sz="3400" b="1" spc="136" kern="0" dirty="0">
                <a:solidFill>
                  <a:srgbClr val="A94033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色彩系统</a:t>
            </a:r>
            <a:endParaRPr lang="en-US" sz="3400" dirty="0"/>
          </a:p>
        </p:txBody>
      </p:sp>
      <p:sp>
        <p:nvSpPr>
          <p:cNvPr id="3" name="Text 1"/>
          <p:cNvSpPr/>
          <p:nvPr/>
        </p:nvSpPr>
        <p:spPr>
          <a:xfrm>
            <a:off x="10065841" y="886420"/>
            <a:ext cx="1456262" cy="241250"/>
          </a:xfrm>
          <a:prstGeom prst="rect">
            <a:avLst/>
          </a:prstGeom>
          <a:noFill/>
          <a:ln/>
        </p:spPr>
        <p:txBody>
          <a:bodyPr wrap="square" lIns="0" tIns="0" rIns="0" bIns="88900" rtlCol="0" anchor="t"/>
          <a:lstStyle/>
          <a:p>
            <a:pPr algn="l" indent="0" marL="0">
              <a:buNone/>
            </a:pPr>
            <a:r>
              <a:rPr lang="en-US" sz="1050" i="1" spc="273" kern="0" dirty="0">
                <a:solidFill>
                  <a:srgbClr val="A19D90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COLOR SYSTEM</a:t>
            </a:r>
            <a:endParaRPr lang="en-US" sz="1050" dirty="0"/>
          </a:p>
        </p:txBody>
      </p:sp>
      <p:sp>
        <p:nvSpPr>
          <p:cNvPr id="4" name="Text 2"/>
          <p:cNvSpPr/>
          <p:nvPr/>
        </p:nvSpPr>
        <p:spPr>
          <a:xfrm>
            <a:off x="698450" y="1483221"/>
            <a:ext cx="2246709" cy="6603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200"/>
              </a:lnSpc>
              <a:buNone/>
            </a:pPr>
            <a:r>
              <a:rPr lang="en-US" sz="5200" dirty="0">
                <a:solidFill>
                  <a:srgbClr val="302F2E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1100</a:t>
            </a:r>
            <a:pPr algn="l" indent="0" marL="0">
              <a:lnSpc>
                <a:spcPts val="5200"/>
              </a:lnSpc>
              <a:buNone/>
            </a:pPr>
            <a:r>
              <a:rPr lang="en-US" sz="1500" b="1" dirty="0">
                <a:solidFill>
                  <a:srgbClr val="5C5A55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组</a:t>
            </a:r>
            <a:endParaRPr lang="en-US" sz="5200" dirty="0"/>
          </a:p>
        </p:txBody>
      </p:sp>
      <p:sp>
        <p:nvSpPr>
          <p:cNvPr id="5" name="Text 3"/>
          <p:cNvSpPr/>
          <p:nvPr/>
        </p:nvSpPr>
        <p:spPr>
          <a:xfrm>
            <a:off x="698450" y="2257871"/>
            <a:ext cx="2246709" cy="2095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spcBef>
                <a:spcPts val="900"/>
              </a:spcBef>
              <a:buNone/>
            </a:pPr>
            <a:r>
              <a:rPr lang="en-US" sz="1150" spc="92" kern="0" dirty="0">
                <a:solidFill>
                  <a:srgbClr val="5C5A55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色彩数据</a:t>
            </a:r>
            <a:endParaRPr lang="en-US" sz="1150" dirty="0"/>
          </a:p>
        </p:txBody>
      </p:sp>
      <p:sp>
        <p:nvSpPr>
          <p:cNvPr id="6" name="Shape 4"/>
          <p:cNvSpPr/>
          <p:nvPr/>
        </p:nvSpPr>
        <p:spPr>
          <a:xfrm>
            <a:off x="3185220" y="1483221"/>
            <a:ext cx="0" cy="984200"/>
          </a:xfrm>
          <a:prstGeom prst="line">
            <a:avLst/>
          </a:prstGeom>
          <a:noFill/>
          <a:ln w="9525">
            <a:solidFill>
              <a:srgbClr val="302F2E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3469332" y="1483221"/>
            <a:ext cx="2246861" cy="6603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200"/>
              </a:lnSpc>
              <a:buNone/>
            </a:pPr>
            <a:r>
              <a:rPr lang="en-US" sz="5200" dirty="0">
                <a:solidFill>
                  <a:srgbClr val="A94033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396</a:t>
            </a:r>
            <a:pPr algn="l" indent="0" marL="0">
              <a:lnSpc>
                <a:spcPts val="5200"/>
              </a:lnSpc>
              <a:buNone/>
            </a:pPr>
            <a:r>
              <a:rPr lang="en-US" sz="1500" b="1" dirty="0">
                <a:solidFill>
                  <a:srgbClr val="5C5A55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种</a:t>
            </a:r>
            <a:endParaRPr lang="en-US" sz="5200" dirty="0"/>
          </a:p>
        </p:txBody>
      </p:sp>
      <p:sp>
        <p:nvSpPr>
          <p:cNvPr id="8" name="Text 6"/>
          <p:cNvSpPr/>
          <p:nvPr/>
        </p:nvSpPr>
        <p:spPr>
          <a:xfrm>
            <a:off x="3469332" y="2257871"/>
            <a:ext cx="2246861" cy="2095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spcBef>
                <a:spcPts val="900"/>
              </a:spcBef>
              <a:buNone/>
            </a:pPr>
            <a:r>
              <a:rPr lang="en-US" sz="1150" spc="92" kern="0" dirty="0">
                <a:solidFill>
                  <a:srgbClr val="5C5A55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良渚特有颜色</a:t>
            </a:r>
            <a:endParaRPr lang="en-US" sz="1150" dirty="0"/>
          </a:p>
        </p:txBody>
      </p:sp>
      <p:sp>
        <p:nvSpPr>
          <p:cNvPr id="9" name="Shape 7"/>
          <p:cNvSpPr/>
          <p:nvPr/>
        </p:nvSpPr>
        <p:spPr>
          <a:xfrm>
            <a:off x="5956250" y="1483221"/>
            <a:ext cx="0" cy="984200"/>
          </a:xfrm>
          <a:prstGeom prst="line">
            <a:avLst/>
          </a:prstGeom>
          <a:noFill/>
          <a:ln w="9525">
            <a:solidFill>
              <a:srgbClr val="302F2E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6240363" y="1483221"/>
            <a:ext cx="2246861" cy="6603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200"/>
              </a:lnSpc>
              <a:buNone/>
            </a:pPr>
            <a:r>
              <a:rPr lang="en-US" sz="5200" dirty="0">
                <a:solidFill>
                  <a:srgbClr val="302F2E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39</a:t>
            </a:r>
            <a:pPr algn="l" indent="0" marL="0">
              <a:lnSpc>
                <a:spcPts val="5200"/>
              </a:lnSpc>
              <a:buNone/>
            </a:pPr>
            <a:r>
              <a:rPr lang="en-US" sz="1500" b="1" dirty="0">
                <a:solidFill>
                  <a:srgbClr val="5C5A55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个</a:t>
            </a:r>
            <a:endParaRPr lang="en-US" sz="5200" dirty="0"/>
          </a:p>
        </p:txBody>
      </p:sp>
      <p:sp>
        <p:nvSpPr>
          <p:cNvPr id="11" name="Text 9"/>
          <p:cNvSpPr/>
          <p:nvPr/>
        </p:nvSpPr>
        <p:spPr>
          <a:xfrm>
            <a:off x="6240363" y="2257871"/>
            <a:ext cx="2246861" cy="2095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spcBef>
                <a:spcPts val="900"/>
              </a:spcBef>
              <a:buNone/>
            </a:pPr>
            <a:r>
              <a:rPr lang="en-US" sz="1150" spc="92" kern="0" dirty="0">
                <a:solidFill>
                  <a:srgbClr val="5C5A55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良渚原创色名</a:t>
            </a:r>
            <a:endParaRPr lang="en-US" sz="1150" dirty="0"/>
          </a:p>
        </p:txBody>
      </p:sp>
      <p:sp>
        <p:nvSpPr>
          <p:cNvPr id="12" name="Shape 10"/>
          <p:cNvSpPr/>
          <p:nvPr/>
        </p:nvSpPr>
        <p:spPr>
          <a:xfrm>
            <a:off x="8727281" y="1483221"/>
            <a:ext cx="0" cy="984200"/>
          </a:xfrm>
          <a:prstGeom prst="line">
            <a:avLst/>
          </a:prstGeom>
          <a:noFill/>
          <a:ln w="9525">
            <a:solidFill>
              <a:srgbClr val="302F2E"/>
            </a:solidFill>
            <a:prstDash val="solid"/>
          </a:ln>
        </p:spPr>
      </p:sp>
      <p:sp>
        <p:nvSpPr>
          <p:cNvPr id="13" name="Text 11"/>
          <p:cNvSpPr/>
          <p:nvPr/>
        </p:nvSpPr>
        <p:spPr>
          <a:xfrm>
            <a:off x="9011394" y="1483221"/>
            <a:ext cx="2246861" cy="6603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200"/>
              </a:lnSpc>
              <a:buNone/>
            </a:pPr>
            <a:r>
              <a:rPr lang="en-US" sz="5200" dirty="0">
                <a:solidFill>
                  <a:srgbClr val="302F2E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8</a:t>
            </a:r>
            <a:pPr algn="l" indent="0" marL="0">
              <a:lnSpc>
                <a:spcPts val="5200"/>
              </a:lnSpc>
              <a:buNone/>
            </a:pPr>
            <a:r>
              <a:rPr lang="en-US" sz="1500" b="1" dirty="0">
                <a:solidFill>
                  <a:srgbClr val="5C5A55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大</a:t>
            </a:r>
            <a:endParaRPr lang="en-US" sz="5200" dirty="0"/>
          </a:p>
        </p:txBody>
      </p:sp>
      <p:sp>
        <p:nvSpPr>
          <p:cNvPr id="14" name="Text 12"/>
          <p:cNvSpPr/>
          <p:nvPr/>
        </p:nvSpPr>
        <p:spPr>
          <a:xfrm>
            <a:off x="9011394" y="2257871"/>
            <a:ext cx="2246861" cy="2095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spcBef>
                <a:spcPts val="900"/>
              </a:spcBef>
              <a:buNone/>
            </a:pPr>
            <a:r>
              <a:rPr lang="en-US" sz="1150" spc="92" kern="0" dirty="0">
                <a:solidFill>
                  <a:srgbClr val="5C5A55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良渚核心色</a:t>
            </a:r>
            <a:endParaRPr lang="en-US" sz="1150" dirty="0"/>
          </a:p>
        </p:txBody>
      </p:sp>
      <p:sp>
        <p:nvSpPr>
          <p:cNvPr id="15" name="Shape 13"/>
          <p:cNvSpPr/>
          <p:nvPr/>
        </p:nvSpPr>
        <p:spPr>
          <a:xfrm>
            <a:off x="698450" y="2883247"/>
            <a:ext cx="5194399" cy="0"/>
          </a:xfrm>
          <a:prstGeom prst="line">
            <a:avLst/>
          </a:prstGeom>
          <a:noFill/>
          <a:ln w="19050">
            <a:solidFill>
              <a:srgbClr val="DDCCAC"/>
            </a:solidFill>
            <a:prstDash val="solid"/>
          </a:ln>
        </p:spPr>
      </p:sp>
      <p:sp>
        <p:nvSpPr>
          <p:cNvPr id="16" name="Text 14"/>
          <p:cNvSpPr/>
          <p:nvPr/>
        </p:nvSpPr>
        <p:spPr>
          <a:xfrm>
            <a:off x="698450" y="3057823"/>
            <a:ext cx="5298287" cy="2476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1400" b="1" spc="84" kern="0" dirty="0">
                <a:solidFill>
                  <a:srgbClr val="302F2E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科学研究方法</a:t>
            </a:r>
            <a:endParaRPr lang="en-US" sz="1400" dirty="0"/>
          </a:p>
        </p:txBody>
      </p:sp>
      <p:sp>
        <p:nvSpPr>
          <p:cNvPr id="17" name="Text 15"/>
          <p:cNvSpPr/>
          <p:nvPr/>
        </p:nvSpPr>
        <p:spPr>
          <a:xfrm>
            <a:off x="698450" y="3406973"/>
            <a:ext cx="5298287" cy="4798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890"/>
              </a:lnSpc>
              <a:spcBef>
                <a:spcPts val="800"/>
              </a:spcBef>
              <a:buNone/>
            </a:pPr>
            <a:r>
              <a:rPr lang="en-US" sz="1050" dirty="0">
                <a:solidFill>
                  <a:srgbClr val="5C5A55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通过光谱分析、色彩测量等科学手段，从良渚</a:t>
            </a:r>
            <a:pPr algn="l" indent="0" marL="0">
              <a:lnSpc>
                <a:spcPts val="1890"/>
              </a:lnSpc>
              <a:spcBef>
                <a:spcPts val="800"/>
              </a:spcBef>
              <a:buNone/>
            </a:pPr>
            <a:r>
              <a:rPr lang="en-US" sz="1050" b="1" dirty="0">
                <a:solidFill>
                  <a:srgbClr val="302F2E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玉器、陶器、漆器</a:t>
            </a:r>
            <a:pPr algn="l" indent="0" marL="0">
              <a:lnSpc>
                <a:spcPts val="1890"/>
              </a:lnSpc>
              <a:spcBef>
                <a:spcPts val="800"/>
              </a:spcBef>
              <a:buNone/>
            </a:pPr>
            <a:r>
              <a:rPr lang="en-US" sz="1050" dirty="0">
                <a:solidFill>
                  <a:srgbClr val="5C5A55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等文物中提取色彩数据，建立完整的良渚色彩体系。</a:t>
            </a:r>
            <a:endParaRPr lang="en-US" sz="1050" dirty="0"/>
          </a:p>
        </p:txBody>
      </p:sp>
      <p:sp>
        <p:nvSpPr>
          <p:cNvPr id="18" name="Text 16"/>
          <p:cNvSpPr/>
          <p:nvPr/>
        </p:nvSpPr>
        <p:spPr>
          <a:xfrm>
            <a:off x="698450" y="4026396"/>
            <a:ext cx="705594" cy="247650"/>
          </a:xfrm>
          <a:prstGeom prst="rect">
            <a:avLst/>
          </a:prstGeom>
          <a:noFill/>
          <a:ln w="9525">
            <a:solidFill>
              <a:srgbClr val="58695D"/>
            </a:solidFill>
          </a:ln>
        </p:spPr>
        <p:txBody>
          <a:bodyPr wrap="square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19" name="Text 17"/>
          <p:cNvSpPr/>
          <p:nvPr/>
        </p:nvSpPr>
        <p:spPr>
          <a:xfrm>
            <a:off x="809476" y="4074021"/>
            <a:ext cx="493213" cy="152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850" spc="102" kern="0" dirty="0">
                <a:solidFill>
                  <a:srgbClr val="58695D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光谱分析</a:t>
            </a:r>
            <a:endParaRPr lang="en-US" sz="850" dirty="0"/>
          </a:p>
        </p:txBody>
      </p:sp>
      <p:sp>
        <p:nvSpPr>
          <p:cNvPr id="20" name="Text 18"/>
          <p:cNvSpPr/>
          <p:nvPr/>
        </p:nvSpPr>
        <p:spPr>
          <a:xfrm>
            <a:off x="1480245" y="4026396"/>
            <a:ext cx="705594" cy="247650"/>
          </a:xfrm>
          <a:prstGeom prst="rect">
            <a:avLst/>
          </a:prstGeom>
          <a:noFill/>
          <a:ln w="9525">
            <a:solidFill>
              <a:srgbClr val="58695D"/>
            </a:solidFill>
          </a:ln>
        </p:spPr>
        <p:txBody>
          <a:bodyPr wrap="square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21" name="Text 19"/>
          <p:cNvSpPr/>
          <p:nvPr/>
        </p:nvSpPr>
        <p:spPr>
          <a:xfrm>
            <a:off x="1591270" y="4074021"/>
            <a:ext cx="493213" cy="152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850" spc="102" kern="0" dirty="0">
                <a:solidFill>
                  <a:srgbClr val="58695D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色彩测量</a:t>
            </a:r>
            <a:endParaRPr lang="en-US" sz="850" dirty="0"/>
          </a:p>
        </p:txBody>
      </p:sp>
      <p:sp>
        <p:nvSpPr>
          <p:cNvPr id="22" name="Text 20"/>
          <p:cNvSpPr/>
          <p:nvPr/>
        </p:nvSpPr>
        <p:spPr>
          <a:xfrm>
            <a:off x="2262039" y="4026396"/>
            <a:ext cx="705594" cy="247650"/>
          </a:xfrm>
          <a:prstGeom prst="rect">
            <a:avLst/>
          </a:prstGeom>
          <a:noFill/>
          <a:ln w="9525">
            <a:solidFill>
              <a:srgbClr val="58695D"/>
            </a:solidFill>
          </a:ln>
        </p:spPr>
        <p:txBody>
          <a:bodyPr wrap="square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23" name="Text 21"/>
          <p:cNvSpPr/>
          <p:nvPr/>
        </p:nvSpPr>
        <p:spPr>
          <a:xfrm>
            <a:off x="2373064" y="4074021"/>
            <a:ext cx="493213" cy="152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850" spc="102" kern="0" dirty="0">
                <a:solidFill>
                  <a:srgbClr val="58695D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文物取样</a:t>
            </a:r>
            <a:endParaRPr lang="en-US" sz="850" dirty="0"/>
          </a:p>
        </p:txBody>
      </p:sp>
      <p:sp>
        <p:nvSpPr>
          <p:cNvPr id="24" name="Shape 22"/>
          <p:cNvSpPr/>
          <p:nvPr/>
        </p:nvSpPr>
        <p:spPr>
          <a:xfrm>
            <a:off x="6299150" y="2883247"/>
            <a:ext cx="5194399" cy="0"/>
          </a:xfrm>
          <a:prstGeom prst="line">
            <a:avLst/>
          </a:prstGeom>
          <a:noFill/>
          <a:ln w="19050">
            <a:solidFill>
              <a:srgbClr val="DDCCAC"/>
            </a:solidFill>
            <a:prstDash val="solid"/>
          </a:ln>
        </p:spPr>
      </p:sp>
      <p:sp>
        <p:nvSpPr>
          <p:cNvPr id="25" name="Text 23"/>
          <p:cNvSpPr/>
          <p:nvPr/>
        </p:nvSpPr>
        <p:spPr>
          <a:xfrm>
            <a:off x="6299150" y="3057823"/>
            <a:ext cx="5298287" cy="2476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1400" b="1" spc="84" kern="0" dirty="0">
                <a:solidFill>
                  <a:srgbClr val="302F2E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良渚色彩数据包</a:t>
            </a:r>
            <a:endParaRPr lang="en-US" sz="1400" dirty="0"/>
          </a:p>
        </p:txBody>
      </p:sp>
      <p:sp>
        <p:nvSpPr>
          <p:cNvPr id="26" name="Text 24"/>
          <p:cNvSpPr/>
          <p:nvPr/>
        </p:nvSpPr>
        <p:spPr>
          <a:xfrm>
            <a:off x="6299150" y="3406973"/>
            <a:ext cx="5298287" cy="4798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890"/>
              </a:lnSpc>
              <a:spcBef>
                <a:spcPts val="800"/>
              </a:spcBef>
              <a:buNone/>
            </a:pPr>
            <a:r>
              <a:rPr lang="en-US" sz="1050" dirty="0">
                <a:solidFill>
                  <a:srgbClr val="5C5A55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收录 </a:t>
            </a:r>
            <a:pPr algn="l" indent="0" marL="0">
              <a:lnSpc>
                <a:spcPts val="1890"/>
              </a:lnSpc>
              <a:spcBef>
                <a:spcPts val="800"/>
              </a:spcBef>
              <a:buNone/>
            </a:pPr>
            <a:r>
              <a:rPr lang="en-US" sz="1050" b="1" dirty="0">
                <a:solidFill>
                  <a:srgbClr val="302F2E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800 余张实物配图、1100 余组色彩数据</a:t>
            </a:r>
            <a:pPr algn="l" indent="0" marL="0">
              <a:lnSpc>
                <a:spcPts val="1890"/>
              </a:lnSpc>
              <a:spcBef>
                <a:spcPts val="800"/>
              </a:spcBef>
              <a:buNone/>
            </a:pPr>
            <a:r>
              <a:rPr lang="en-US" sz="1050" dirty="0">
                <a:solidFill>
                  <a:srgbClr val="5C5A55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，RGB / CMYK / HEX 三值齐备，可直接导入设计软件。</a:t>
            </a:r>
            <a:endParaRPr lang="en-US" sz="1050" dirty="0"/>
          </a:p>
        </p:txBody>
      </p:sp>
      <p:sp>
        <p:nvSpPr>
          <p:cNvPr id="27" name="Text 25"/>
          <p:cNvSpPr/>
          <p:nvPr/>
        </p:nvSpPr>
        <p:spPr>
          <a:xfrm>
            <a:off x="6299150" y="4026396"/>
            <a:ext cx="792510" cy="247650"/>
          </a:xfrm>
          <a:prstGeom prst="rect">
            <a:avLst/>
          </a:prstGeom>
          <a:noFill/>
          <a:ln w="9525">
            <a:solidFill>
              <a:srgbClr val="58695D"/>
            </a:solidFill>
          </a:ln>
        </p:spPr>
        <p:txBody>
          <a:bodyPr wrap="square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28" name="Text 26"/>
          <p:cNvSpPr/>
          <p:nvPr/>
        </p:nvSpPr>
        <p:spPr>
          <a:xfrm>
            <a:off x="6410176" y="4074021"/>
            <a:ext cx="581867" cy="152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850" spc="102" kern="0" dirty="0">
                <a:solidFill>
                  <a:srgbClr val="58695D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800+ 配图</a:t>
            </a:r>
            <a:endParaRPr lang="en-US" sz="850" dirty="0"/>
          </a:p>
        </p:txBody>
      </p:sp>
      <p:sp>
        <p:nvSpPr>
          <p:cNvPr id="29" name="Text 27"/>
          <p:cNvSpPr/>
          <p:nvPr/>
        </p:nvSpPr>
        <p:spPr>
          <a:xfrm>
            <a:off x="7167860" y="4026396"/>
            <a:ext cx="1034207" cy="247650"/>
          </a:xfrm>
          <a:prstGeom prst="rect">
            <a:avLst/>
          </a:prstGeom>
          <a:noFill/>
          <a:ln w="9525">
            <a:solidFill>
              <a:srgbClr val="58695D"/>
            </a:solidFill>
          </a:ln>
        </p:spPr>
        <p:txBody>
          <a:bodyPr wrap="square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30" name="Text 28"/>
          <p:cNvSpPr/>
          <p:nvPr/>
        </p:nvSpPr>
        <p:spPr>
          <a:xfrm>
            <a:off x="7278886" y="4074021"/>
            <a:ext cx="828398" cy="152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850" spc="102" kern="0" dirty="0">
                <a:solidFill>
                  <a:srgbClr val="58695D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300+ 专属色卡</a:t>
            </a:r>
            <a:endParaRPr lang="en-US" sz="850" dirty="0"/>
          </a:p>
        </p:txBody>
      </p:sp>
      <p:sp>
        <p:nvSpPr>
          <p:cNvPr id="31" name="Text 29"/>
          <p:cNvSpPr/>
          <p:nvPr/>
        </p:nvSpPr>
        <p:spPr>
          <a:xfrm>
            <a:off x="698450" y="4742259"/>
            <a:ext cx="355550" cy="12650"/>
          </a:xfrm>
          <a:prstGeom prst="rect">
            <a:avLst/>
          </a:prstGeom>
          <a:solidFill>
            <a:srgbClr val="A94033"/>
          </a:solidFill>
          <a:ln/>
        </p:spPr>
        <p:txBody>
          <a:bodyPr wrap="square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32" name="Text 30"/>
          <p:cNvSpPr/>
          <p:nvPr/>
        </p:nvSpPr>
        <p:spPr>
          <a:xfrm>
            <a:off x="1206401" y="4629596"/>
            <a:ext cx="4818888" cy="2381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1300" b="1" spc="78" kern="0" dirty="0">
                <a:solidFill>
                  <a:srgbClr val="302F2E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良渚色彩体系基因库已建立发布，为文创开发提供色彩支持。</a:t>
            </a:r>
            <a:endParaRPr lang="en-US" sz="1300" dirty="0"/>
          </a:p>
        </p:txBody>
      </p:sp>
      <p:sp>
        <p:nvSpPr>
          <p:cNvPr id="33" name="Text 31"/>
          <p:cNvSpPr/>
          <p:nvPr/>
        </p:nvSpPr>
        <p:spPr>
          <a:xfrm>
            <a:off x="698450" y="6464350"/>
            <a:ext cx="4145179" cy="114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800" i="1" spc="80" kern="0" dirty="0">
                <a:solidFill>
                  <a:srgbClr val="A19D90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PART 2 · The Source Code of Five Thousand Years</a:t>
            </a:r>
            <a:endParaRPr lang="en-US" sz="800" dirty="0"/>
          </a:p>
        </p:txBody>
      </p:sp>
      <p:sp>
        <p:nvSpPr>
          <p:cNvPr id="34" name="Text 32"/>
          <p:cNvSpPr/>
          <p:nvPr/>
        </p:nvSpPr>
        <p:spPr>
          <a:xfrm>
            <a:off x="7607350" y="6435775"/>
            <a:ext cx="3886200" cy="1428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buNone/>
            </a:pPr>
            <a:r>
              <a:rPr lang="en-US" sz="800" spc="176" kern="0" dirty="0">
                <a:solidFill>
                  <a:srgbClr val="A19D9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IP 内核价值引擎</a:t>
            </a:r>
            <a:endParaRPr lang="en-US" sz="80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25401" y="1498550"/>
            <a:ext cx="1683969" cy="12699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0000"/>
              </a:lnSpc>
              <a:buNone/>
            </a:pPr>
            <a:r>
              <a:rPr lang="en-US" sz="10000" b="1" dirty="0">
                <a:solidFill>
                  <a:srgbClr val="BD8537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叁</a:t>
            </a:r>
            <a:endParaRPr lang="en-US" sz="10000" dirty="0"/>
          </a:p>
        </p:txBody>
      </p:sp>
      <p:sp>
        <p:nvSpPr>
          <p:cNvPr id="3" name="Text 1"/>
          <p:cNvSpPr/>
          <p:nvPr/>
        </p:nvSpPr>
        <p:spPr>
          <a:xfrm>
            <a:off x="2603450" y="2539901"/>
            <a:ext cx="2590699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1300" i="1" spc="390" kern="0" dirty="0">
                <a:solidFill>
                  <a:srgbClr val="A19D90">
                    <a:alpha val="80000"/>
                  </a:srgbClr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PART THREE</a:t>
            </a:r>
            <a:endParaRPr lang="en-US" sz="1300" dirty="0"/>
          </a:p>
        </p:txBody>
      </p:sp>
      <p:sp>
        <p:nvSpPr>
          <p:cNvPr id="4" name="Text 2"/>
          <p:cNvSpPr/>
          <p:nvPr/>
        </p:nvSpPr>
        <p:spPr>
          <a:xfrm>
            <a:off x="825401" y="3276600"/>
            <a:ext cx="7254139" cy="8380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6600"/>
              </a:lnSpc>
              <a:buNone/>
            </a:pPr>
            <a:r>
              <a:rPr lang="en-US" sz="5500" b="1" spc="330" kern="0" dirty="0">
                <a:solidFill>
                  <a:srgbClr val="F7F6F2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IP 的赋能场景</a:t>
            </a:r>
            <a:endParaRPr lang="en-US" sz="5500" dirty="0"/>
          </a:p>
        </p:txBody>
      </p:sp>
      <p:sp>
        <p:nvSpPr>
          <p:cNvPr id="5" name="Text 3"/>
          <p:cNvSpPr/>
          <p:nvPr/>
        </p:nvSpPr>
        <p:spPr>
          <a:xfrm>
            <a:off x="825401" y="4419600"/>
            <a:ext cx="5958789" cy="1809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1250" i="1" spc="200" kern="0" dirty="0">
                <a:solidFill>
                  <a:srgbClr val="A19D90">
                    <a:alpha val="90000"/>
                  </a:srgbClr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The Source Code of Five Thousand Years</a:t>
            </a:r>
            <a:endParaRPr lang="en-US" sz="1250" dirty="0"/>
          </a:p>
        </p:txBody>
      </p:sp>
      <p:sp>
        <p:nvSpPr>
          <p:cNvPr id="6" name="Text 4"/>
          <p:cNvSpPr/>
          <p:nvPr/>
        </p:nvSpPr>
        <p:spPr>
          <a:xfrm>
            <a:off x="825401" y="6464350"/>
            <a:ext cx="3886200" cy="114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800" i="1" spc="80" kern="0" dirty="0">
                <a:solidFill>
                  <a:srgbClr val="A19D90">
                    <a:alpha val="60000"/>
                  </a:srgbClr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LIANGZHU CULTURE</a:t>
            </a:r>
            <a:endParaRPr lang="en-US" sz="800" dirty="0"/>
          </a:p>
        </p:txBody>
      </p:sp>
      <p:sp>
        <p:nvSpPr>
          <p:cNvPr id="7" name="Text 5"/>
          <p:cNvSpPr/>
          <p:nvPr/>
        </p:nvSpPr>
        <p:spPr>
          <a:xfrm>
            <a:off x="7480399" y="6435775"/>
            <a:ext cx="3886200" cy="1428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buNone/>
            </a:pPr>
            <a:r>
              <a:rPr lang="en-US" sz="800" spc="176" kern="0" dirty="0">
                <a:solidFill>
                  <a:srgbClr val="A19D90">
                    <a:alpha val="6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良渚文化 IP 授权 · 2026</a:t>
            </a:r>
            <a:endParaRPr lang="en-US" sz="80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bg>
      <p:bgPr>
        <a:solidFill>
          <a:srgbClr val="F7F6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98450" y="533400"/>
            <a:ext cx="5777990" cy="4723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720"/>
              </a:lnSpc>
              <a:buNone/>
            </a:pPr>
            <a:r>
              <a:rPr lang="en-US" sz="3100" spc="124" kern="0" dirty="0">
                <a:solidFill>
                  <a:srgbClr val="302F2E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All in · </a:t>
            </a:r>
            <a:pPr algn="l" indent="0" marL="0">
              <a:lnSpc>
                <a:spcPts val="3720"/>
              </a:lnSpc>
              <a:buNone/>
            </a:pPr>
            <a:r>
              <a:rPr lang="en-US" sz="3100" b="1" spc="124" kern="0" dirty="0">
                <a:solidFill>
                  <a:srgbClr val="A94033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独一无二的品牌体验场</a:t>
            </a:r>
            <a:endParaRPr lang="en-US" sz="3100" dirty="0"/>
          </a:p>
        </p:txBody>
      </p:sp>
      <p:sp>
        <p:nvSpPr>
          <p:cNvPr id="3" name="Text 1"/>
          <p:cNvSpPr/>
          <p:nvPr/>
        </p:nvSpPr>
        <p:spPr>
          <a:xfrm>
            <a:off x="10212586" y="777180"/>
            <a:ext cx="1306583" cy="228600"/>
          </a:xfrm>
          <a:prstGeom prst="rect">
            <a:avLst/>
          </a:prstGeom>
          <a:noFill/>
          <a:ln/>
        </p:spPr>
        <p:txBody>
          <a:bodyPr wrap="square" lIns="0" tIns="0" rIns="0" bIns="76200" rtlCol="0" anchor="t"/>
          <a:lstStyle/>
          <a:p>
            <a:pPr algn="l" indent="0" marL="0">
              <a:buNone/>
            </a:pPr>
            <a:r>
              <a:rPr lang="en-US" sz="1050" i="1" spc="273" kern="0" dirty="0">
                <a:solidFill>
                  <a:srgbClr val="A19D90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SPACE USAGE</a:t>
            </a:r>
            <a:endParaRPr lang="en-US" sz="1050" dirty="0"/>
          </a:p>
        </p:txBody>
      </p:sp>
      <p:sp>
        <p:nvSpPr>
          <p:cNvPr id="4" name="Shape 2"/>
          <p:cNvSpPr/>
          <p:nvPr/>
        </p:nvSpPr>
        <p:spPr>
          <a:xfrm>
            <a:off x="698450" y="1243905"/>
            <a:ext cx="5194399" cy="0"/>
          </a:xfrm>
          <a:prstGeom prst="line">
            <a:avLst/>
          </a:prstGeom>
          <a:noFill/>
          <a:ln w="19050">
            <a:solidFill>
              <a:srgbClr val="DDCCAC"/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698450" y="1380381"/>
            <a:ext cx="5298287" cy="2476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1350" spc="54" kern="0" dirty="0">
                <a:solidFill>
                  <a:srgbClr val="302F2E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良渚博物院 </a:t>
            </a:r>
            <a:pPr algn="l" indent="0" marL="0">
              <a:buNone/>
            </a:pPr>
            <a:r>
              <a:rPr lang="en-US" sz="900" b="1" spc="54" kern="0" dirty="0">
                <a:solidFill>
                  <a:srgbClr val="5C5A55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建筑大师大卫·奇普菲尔德设计</a:t>
            </a:r>
            <a:endParaRPr lang="en-US" sz="1350" dirty="0"/>
          </a:p>
        </p:txBody>
      </p:sp>
      <p:sp>
        <p:nvSpPr>
          <p:cNvPr id="6" name="Text 4"/>
          <p:cNvSpPr/>
          <p:nvPr/>
        </p:nvSpPr>
        <p:spPr>
          <a:xfrm>
            <a:off x="698450" y="1704231"/>
            <a:ext cx="5298287" cy="2104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658"/>
              </a:lnSpc>
              <a:spcBef>
                <a:spcPts val="600"/>
              </a:spcBef>
              <a:buNone/>
            </a:pPr>
            <a:r>
              <a:rPr lang="en-US" sz="975" dirty="0">
                <a:solidFill>
                  <a:srgbClr val="5C5A55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高端 VIP 导览 </a:t>
            </a:r>
            <a:pPr algn="l" indent="0" marL="0">
              <a:lnSpc>
                <a:spcPts val="1658"/>
              </a:lnSpc>
              <a:spcBef>
                <a:spcPts val="600"/>
              </a:spcBef>
              <a:buNone/>
            </a:pPr>
            <a:r>
              <a:rPr lang="en-US" sz="975" dirty="0">
                <a:solidFill>
                  <a:srgbClr val="A940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/</a:t>
            </a:r>
            <a:pPr algn="l" indent="0" marL="0">
              <a:lnSpc>
                <a:spcPts val="1658"/>
              </a:lnSpc>
              <a:spcBef>
                <a:spcPts val="600"/>
              </a:spcBef>
              <a:buNone/>
            </a:pPr>
            <a:r>
              <a:rPr lang="en-US" sz="975" dirty="0">
                <a:solidFill>
                  <a:srgbClr val="5C5A55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品牌沙龙 </a:t>
            </a:r>
            <a:pPr algn="l" indent="0" marL="0">
              <a:lnSpc>
                <a:spcPts val="1658"/>
              </a:lnSpc>
              <a:spcBef>
                <a:spcPts val="600"/>
              </a:spcBef>
              <a:buNone/>
            </a:pPr>
            <a:r>
              <a:rPr lang="en-US" sz="975" dirty="0">
                <a:solidFill>
                  <a:srgbClr val="A940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/</a:t>
            </a:r>
            <a:pPr algn="l" indent="0" marL="0">
              <a:lnSpc>
                <a:spcPts val="1658"/>
              </a:lnSpc>
              <a:spcBef>
                <a:spcPts val="600"/>
              </a:spcBef>
              <a:buNone/>
            </a:pPr>
            <a:r>
              <a:rPr lang="en-US" sz="975" dirty="0">
                <a:solidFill>
                  <a:srgbClr val="5C5A55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小型静态展览 </a:t>
            </a:r>
            <a:pPr algn="l" indent="0" marL="0">
              <a:lnSpc>
                <a:spcPts val="1658"/>
              </a:lnSpc>
              <a:spcBef>
                <a:spcPts val="600"/>
              </a:spcBef>
              <a:buNone/>
            </a:pPr>
            <a:r>
              <a:rPr lang="en-US" sz="975" dirty="0">
                <a:solidFill>
                  <a:srgbClr val="A940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/</a:t>
            </a:r>
            <a:pPr algn="l" indent="0" marL="0">
              <a:lnSpc>
                <a:spcPts val="1658"/>
              </a:lnSpc>
              <a:spcBef>
                <a:spcPts val="600"/>
              </a:spcBef>
              <a:buNone/>
            </a:pPr>
            <a:r>
              <a:rPr lang="en-US" sz="975" dirty="0">
                <a:solidFill>
                  <a:srgbClr val="5C5A55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联名产品首发专区</a:t>
            </a:r>
            <a:endParaRPr lang="en-US" sz="975" dirty="0"/>
          </a:p>
        </p:txBody>
      </p:sp>
      <p:sp>
        <p:nvSpPr>
          <p:cNvPr id="7" name="Shape 5"/>
          <p:cNvSpPr/>
          <p:nvPr/>
        </p:nvSpPr>
        <p:spPr>
          <a:xfrm>
            <a:off x="6299150" y="1243905"/>
            <a:ext cx="5194399" cy="0"/>
          </a:xfrm>
          <a:prstGeom prst="line">
            <a:avLst/>
          </a:prstGeom>
          <a:noFill/>
          <a:ln w="19050">
            <a:solidFill>
              <a:srgbClr val="DDCCAC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6299150" y="1380381"/>
            <a:ext cx="5298287" cy="2476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1350" spc="54" kern="0" dirty="0">
                <a:solidFill>
                  <a:srgbClr val="302F2E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良渚古城遗址公园 </a:t>
            </a:r>
            <a:pPr algn="l" indent="0" marL="0">
              <a:buNone/>
            </a:pPr>
            <a:r>
              <a:rPr lang="en-US" sz="900" b="1" spc="54" kern="0" dirty="0">
                <a:solidFill>
                  <a:srgbClr val="5C5A55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涵盖遗址、稻田、水系</a:t>
            </a:r>
            <a:endParaRPr lang="en-US" sz="1350" dirty="0"/>
          </a:p>
        </p:txBody>
      </p:sp>
      <p:sp>
        <p:nvSpPr>
          <p:cNvPr id="9" name="Text 7"/>
          <p:cNvSpPr/>
          <p:nvPr/>
        </p:nvSpPr>
        <p:spPr>
          <a:xfrm>
            <a:off x="6299150" y="1704231"/>
            <a:ext cx="5298287" cy="2104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658"/>
              </a:lnSpc>
              <a:spcBef>
                <a:spcPts val="600"/>
              </a:spcBef>
              <a:buNone/>
            </a:pPr>
            <a:r>
              <a:rPr lang="en-US" sz="975" dirty="0">
                <a:solidFill>
                  <a:srgbClr val="5C5A55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大型户外艺术装置 </a:t>
            </a:r>
            <a:pPr algn="l" indent="0" marL="0">
              <a:lnSpc>
                <a:spcPts val="1658"/>
              </a:lnSpc>
              <a:spcBef>
                <a:spcPts val="600"/>
              </a:spcBef>
              <a:buNone/>
            </a:pPr>
            <a:r>
              <a:rPr lang="en-US" sz="975" dirty="0">
                <a:solidFill>
                  <a:srgbClr val="A940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/</a:t>
            </a:r>
            <a:pPr algn="l" indent="0" marL="0">
              <a:lnSpc>
                <a:spcPts val="1658"/>
              </a:lnSpc>
              <a:spcBef>
                <a:spcPts val="600"/>
              </a:spcBef>
              <a:buNone/>
            </a:pPr>
            <a:r>
              <a:rPr lang="en-US" sz="975" dirty="0">
                <a:solidFill>
                  <a:srgbClr val="5C5A55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沉浸式品牌体验活动 </a:t>
            </a:r>
            <a:pPr algn="l" indent="0" marL="0">
              <a:lnSpc>
                <a:spcPts val="1658"/>
              </a:lnSpc>
              <a:spcBef>
                <a:spcPts val="600"/>
              </a:spcBef>
              <a:buNone/>
            </a:pPr>
            <a:r>
              <a:rPr lang="en-US" sz="975" dirty="0">
                <a:solidFill>
                  <a:srgbClr val="A940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/</a:t>
            </a:r>
            <a:pPr algn="l" indent="0" marL="0">
              <a:lnSpc>
                <a:spcPts val="1658"/>
              </a:lnSpc>
              <a:spcBef>
                <a:spcPts val="600"/>
              </a:spcBef>
              <a:buNone/>
            </a:pPr>
            <a:r>
              <a:rPr lang="en-US" sz="975" dirty="0">
                <a:solidFill>
                  <a:srgbClr val="5C5A55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年度盛典、新品发布会 </a:t>
            </a:r>
            <a:pPr algn="l" indent="0" marL="0">
              <a:lnSpc>
                <a:spcPts val="1658"/>
              </a:lnSpc>
              <a:spcBef>
                <a:spcPts val="600"/>
              </a:spcBef>
              <a:buNone/>
            </a:pPr>
            <a:r>
              <a:rPr lang="en-US" sz="975" dirty="0">
                <a:solidFill>
                  <a:srgbClr val="A940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/</a:t>
            </a:r>
            <a:pPr algn="l" indent="0" marL="0">
              <a:lnSpc>
                <a:spcPts val="1658"/>
              </a:lnSpc>
              <a:spcBef>
                <a:spcPts val="600"/>
              </a:spcBef>
              <a:buNone/>
            </a:pPr>
            <a:r>
              <a:rPr lang="en-US" sz="975" dirty="0">
                <a:solidFill>
                  <a:srgbClr val="5C5A55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跑步赛事</a:t>
            </a:r>
            <a:endParaRPr lang="en-US" sz="975" dirty="0"/>
          </a:p>
        </p:txBody>
      </p:sp>
      <p:pic>
        <p:nvPicPr>
          <p:cNvPr id="10" name="Image 0" descr="/Users/bot1/Documents/良渚IP授权介绍-重排版2026/assets/pptx/p25-hall.jp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8450" y="2143274"/>
            <a:ext cx="2541538" cy="1428750"/>
          </a:xfrm>
          <a:prstGeom prst="rect">
            <a:avLst/>
          </a:prstGeom>
        </p:spPr>
      </p:pic>
      <p:sp>
        <p:nvSpPr>
          <p:cNvPr id="11" name="Text 8"/>
          <p:cNvSpPr/>
          <p:nvPr/>
        </p:nvSpPr>
        <p:spPr>
          <a:xfrm>
            <a:off x="698450" y="3635425"/>
            <a:ext cx="1202900" cy="152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850" spc="34" kern="0" dirty="0">
                <a:solidFill>
                  <a:srgbClr val="302F2E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良渚博物院 · 多功能厅</a:t>
            </a:r>
            <a:endParaRPr lang="en-US" sz="850" dirty="0"/>
          </a:p>
        </p:txBody>
      </p:sp>
      <p:sp>
        <p:nvSpPr>
          <p:cNvPr id="12" name="Text 9"/>
          <p:cNvSpPr/>
          <p:nvPr/>
        </p:nvSpPr>
        <p:spPr>
          <a:xfrm>
            <a:off x="2997994" y="3654475"/>
            <a:ext cx="246834" cy="1428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800" i="1" dirty="0">
                <a:solidFill>
                  <a:srgbClr val="A19D90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50 人</a:t>
            </a:r>
            <a:endParaRPr lang="en-US" sz="800" dirty="0"/>
          </a:p>
        </p:txBody>
      </p:sp>
      <p:pic>
        <p:nvPicPr>
          <p:cNvPr id="13" name="Image 1" descr="/Users/bot1/Documents/良渚IP授权介绍-重排版2026/assets/pptx/p25-fanshan.jp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9538" y="2143274"/>
            <a:ext cx="2541687" cy="1428750"/>
          </a:xfrm>
          <a:prstGeom prst="rect">
            <a:avLst/>
          </a:prstGeom>
        </p:spPr>
      </p:pic>
      <p:sp>
        <p:nvSpPr>
          <p:cNvPr id="14" name="Text 10"/>
          <p:cNvSpPr/>
          <p:nvPr/>
        </p:nvSpPr>
        <p:spPr>
          <a:xfrm>
            <a:off x="3449538" y="3635425"/>
            <a:ext cx="1202900" cy="152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850" spc="34" kern="0" dirty="0">
                <a:solidFill>
                  <a:srgbClr val="302F2E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遗址公园 · 反山生活馆</a:t>
            </a:r>
            <a:endParaRPr lang="en-US" sz="850" dirty="0"/>
          </a:p>
        </p:txBody>
      </p:sp>
      <p:sp>
        <p:nvSpPr>
          <p:cNvPr id="15" name="Text 11"/>
          <p:cNvSpPr/>
          <p:nvPr/>
        </p:nvSpPr>
        <p:spPr>
          <a:xfrm>
            <a:off x="5767834" y="3654475"/>
            <a:ext cx="227859" cy="1428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800" i="1" dirty="0">
                <a:solidFill>
                  <a:srgbClr val="A19D90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15 人</a:t>
            </a:r>
            <a:endParaRPr lang="en-US" sz="800" dirty="0"/>
          </a:p>
        </p:txBody>
      </p:sp>
      <p:pic>
        <p:nvPicPr>
          <p:cNvPr id="16" name="Image 2" descr="/Users/bot1/Documents/良渚IP授权介绍-重排版2026/assets/pptx/p25-yichuang.jp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0775" y="2143274"/>
            <a:ext cx="2541538" cy="1428750"/>
          </a:xfrm>
          <a:prstGeom prst="rect">
            <a:avLst/>
          </a:prstGeom>
        </p:spPr>
      </p:pic>
      <p:sp>
        <p:nvSpPr>
          <p:cNvPr id="17" name="Text 12"/>
          <p:cNvSpPr/>
          <p:nvPr/>
        </p:nvSpPr>
        <p:spPr>
          <a:xfrm>
            <a:off x="6200775" y="3635425"/>
            <a:ext cx="929196" cy="152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850" spc="34" kern="0" dirty="0">
                <a:solidFill>
                  <a:srgbClr val="302F2E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良渚艺创园 5000+</a:t>
            </a:r>
            <a:endParaRPr lang="en-US" sz="850" dirty="0"/>
          </a:p>
        </p:txBody>
      </p:sp>
      <p:sp>
        <p:nvSpPr>
          <p:cNvPr id="18" name="Text 13"/>
          <p:cNvSpPr/>
          <p:nvPr/>
        </p:nvSpPr>
        <p:spPr>
          <a:xfrm>
            <a:off x="8434834" y="3654475"/>
            <a:ext cx="313628" cy="1428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800" i="1" dirty="0">
                <a:solidFill>
                  <a:srgbClr val="A19D90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200 人</a:t>
            </a:r>
            <a:endParaRPr lang="en-US" sz="800" dirty="0"/>
          </a:p>
        </p:txBody>
      </p:sp>
      <p:pic>
        <p:nvPicPr>
          <p:cNvPr id="19" name="Image 3" descr="/Users/bot1/Documents/良渚IP授权介绍-重排版2026/assets/pptx/p25-yanxue.jp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1863" y="2143274"/>
            <a:ext cx="2541687" cy="1428750"/>
          </a:xfrm>
          <a:prstGeom prst="rect">
            <a:avLst/>
          </a:prstGeom>
        </p:spPr>
      </p:pic>
      <p:sp>
        <p:nvSpPr>
          <p:cNvPr id="20" name="Text 14"/>
          <p:cNvSpPr/>
          <p:nvPr/>
        </p:nvSpPr>
        <p:spPr>
          <a:xfrm>
            <a:off x="8951863" y="3635425"/>
            <a:ext cx="1317361" cy="152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850" spc="34" kern="0" dirty="0">
                <a:solidFill>
                  <a:srgbClr val="302F2E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遗址公园 · 国际研学中心</a:t>
            </a:r>
            <a:endParaRPr lang="en-US" sz="850" dirty="0"/>
          </a:p>
        </p:txBody>
      </p:sp>
      <p:sp>
        <p:nvSpPr>
          <p:cNvPr id="21" name="Text 15"/>
          <p:cNvSpPr/>
          <p:nvPr/>
        </p:nvSpPr>
        <p:spPr>
          <a:xfrm>
            <a:off x="11186071" y="3654475"/>
            <a:ext cx="313628" cy="1428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800" i="1" dirty="0">
                <a:solidFill>
                  <a:srgbClr val="A19D90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200 人</a:t>
            </a:r>
            <a:endParaRPr lang="en-US" sz="800" dirty="0"/>
          </a:p>
        </p:txBody>
      </p:sp>
      <p:pic>
        <p:nvPicPr>
          <p:cNvPr id="22" name="Image 4" descr="/Users/bot1/Documents/良渚IP授权介绍-重排版2026/assets/pptx/p25-zhishan.jp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8450" y="3975050"/>
            <a:ext cx="2541538" cy="1428750"/>
          </a:xfrm>
          <a:prstGeom prst="rect">
            <a:avLst/>
          </a:prstGeom>
        </p:spPr>
      </p:pic>
      <p:sp>
        <p:nvSpPr>
          <p:cNvPr id="23" name="Text 16"/>
          <p:cNvSpPr/>
          <p:nvPr/>
        </p:nvSpPr>
        <p:spPr>
          <a:xfrm>
            <a:off x="698450" y="5467201"/>
            <a:ext cx="1088440" cy="152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850" spc="34" kern="0" dirty="0">
                <a:solidFill>
                  <a:srgbClr val="302F2E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遗址公园 · 雉山茶室</a:t>
            </a:r>
            <a:endParaRPr lang="en-US" sz="850" dirty="0"/>
          </a:p>
        </p:txBody>
      </p:sp>
      <p:sp>
        <p:nvSpPr>
          <p:cNvPr id="24" name="Text 17"/>
          <p:cNvSpPr/>
          <p:nvPr/>
        </p:nvSpPr>
        <p:spPr>
          <a:xfrm>
            <a:off x="3004245" y="5486251"/>
            <a:ext cx="240459" cy="1428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800" i="1" dirty="0">
                <a:solidFill>
                  <a:srgbClr val="A19D90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35 人</a:t>
            </a:r>
            <a:endParaRPr lang="en-US" sz="800" dirty="0"/>
          </a:p>
        </p:txBody>
      </p:sp>
      <p:pic>
        <p:nvPicPr>
          <p:cNvPr id="25" name="Image 5" descr="/Users/bot1/Documents/良渚IP授权介绍-重排版2026/assets/pptx/p25-dangqun.jp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49538" y="3975050"/>
            <a:ext cx="2541687" cy="1428750"/>
          </a:xfrm>
          <a:prstGeom prst="rect">
            <a:avLst/>
          </a:prstGeom>
        </p:spPr>
      </p:pic>
      <p:sp>
        <p:nvSpPr>
          <p:cNvPr id="26" name="Text 18"/>
          <p:cNvSpPr/>
          <p:nvPr/>
        </p:nvSpPr>
        <p:spPr>
          <a:xfrm>
            <a:off x="3449538" y="5467201"/>
            <a:ext cx="1317361" cy="152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850" spc="34" kern="0" dirty="0">
                <a:solidFill>
                  <a:srgbClr val="302F2E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遗址公园 · 党群服务中心</a:t>
            </a:r>
            <a:endParaRPr lang="en-US" sz="850" dirty="0"/>
          </a:p>
        </p:txBody>
      </p:sp>
      <p:sp>
        <p:nvSpPr>
          <p:cNvPr id="27" name="Text 19"/>
          <p:cNvSpPr/>
          <p:nvPr/>
        </p:nvSpPr>
        <p:spPr>
          <a:xfrm>
            <a:off x="5754737" y="5486251"/>
            <a:ext cx="241218" cy="1428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800" i="1" dirty="0">
                <a:solidFill>
                  <a:srgbClr val="A19D90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25 人</a:t>
            </a:r>
            <a:endParaRPr lang="en-US" sz="800" dirty="0"/>
          </a:p>
        </p:txBody>
      </p:sp>
      <p:pic>
        <p:nvPicPr>
          <p:cNvPr id="28" name="Image 6" descr="/Users/bot1/Documents/良渚IP授权介绍-重排版2026/assets/pptx/p25-laohuling.jp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00775" y="3975050"/>
            <a:ext cx="2541538" cy="1428750"/>
          </a:xfrm>
          <a:prstGeom prst="rect">
            <a:avLst/>
          </a:prstGeom>
        </p:spPr>
      </p:pic>
      <p:sp>
        <p:nvSpPr>
          <p:cNvPr id="29" name="Text 20"/>
          <p:cNvSpPr/>
          <p:nvPr/>
        </p:nvSpPr>
        <p:spPr>
          <a:xfrm>
            <a:off x="6200775" y="5467201"/>
            <a:ext cx="801377" cy="152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850" spc="34" kern="0" dirty="0">
                <a:solidFill>
                  <a:srgbClr val="302F2E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老虎岭遗址公园</a:t>
            </a:r>
            <a:endParaRPr lang="en-US" sz="850" dirty="0"/>
          </a:p>
        </p:txBody>
      </p:sp>
      <p:sp>
        <p:nvSpPr>
          <p:cNvPr id="30" name="Text 21"/>
          <p:cNvSpPr/>
          <p:nvPr/>
        </p:nvSpPr>
        <p:spPr>
          <a:xfrm>
            <a:off x="8434834" y="5486251"/>
            <a:ext cx="313628" cy="1428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800" i="1" dirty="0">
                <a:solidFill>
                  <a:srgbClr val="A19D90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200 人</a:t>
            </a:r>
            <a:endParaRPr lang="en-US" sz="800" dirty="0"/>
          </a:p>
        </p:txBody>
      </p:sp>
      <p:pic>
        <p:nvPicPr>
          <p:cNvPr id="31" name="Image 7" descr="/Users/bot1/Documents/良渚IP授权介绍-重排版2026/assets/pptx/p25-xiaofeng.jpg">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51863" y="3975050"/>
            <a:ext cx="2541687" cy="1428750"/>
          </a:xfrm>
          <a:prstGeom prst="rect">
            <a:avLst/>
          </a:prstGeom>
        </p:spPr>
      </p:pic>
      <p:sp>
        <p:nvSpPr>
          <p:cNvPr id="32" name="Text 22"/>
          <p:cNvSpPr/>
          <p:nvPr/>
        </p:nvSpPr>
        <p:spPr>
          <a:xfrm>
            <a:off x="8951863" y="5467201"/>
            <a:ext cx="1431822" cy="152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850" spc="34" kern="0" dirty="0">
                <a:solidFill>
                  <a:srgbClr val="302F2E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良渚博物院 · 晓风文创空间</a:t>
            </a:r>
            <a:endParaRPr lang="en-US" sz="850" dirty="0"/>
          </a:p>
        </p:txBody>
      </p:sp>
      <p:sp>
        <p:nvSpPr>
          <p:cNvPr id="33" name="Text 23"/>
          <p:cNvSpPr/>
          <p:nvPr/>
        </p:nvSpPr>
        <p:spPr>
          <a:xfrm>
            <a:off x="11249174" y="5486251"/>
            <a:ext cx="249263" cy="1428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800" i="1" dirty="0">
                <a:solidFill>
                  <a:srgbClr val="A19D90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30 人</a:t>
            </a:r>
            <a:endParaRPr lang="en-US" sz="800" dirty="0"/>
          </a:p>
        </p:txBody>
      </p:sp>
      <p:sp>
        <p:nvSpPr>
          <p:cNvPr id="34" name="Text 24"/>
          <p:cNvSpPr/>
          <p:nvPr/>
        </p:nvSpPr>
        <p:spPr>
          <a:xfrm>
            <a:off x="698450" y="6540550"/>
            <a:ext cx="4145179" cy="114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800" i="1" spc="80" kern="0" dirty="0">
                <a:solidFill>
                  <a:srgbClr val="A19D90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PART 3 · The Source Code of Five Thousand Years</a:t>
            </a:r>
            <a:endParaRPr lang="en-US" sz="800" dirty="0"/>
          </a:p>
        </p:txBody>
      </p:sp>
      <p:sp>
        <p:nvSpPr>
          <p:cNvPr id="35" name="Text 25"/>
          <p:cNvSpPr/>
          <p:nvPr/>
        </p:nvSpPr>
        <p:spPr>
          <a:xfrm>
            <a:off x="7607350" y="6511975"/>
            <a:ext cx="3886200" cy="1428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buNone/>
            </a:pPr>
            <a:r>
              <a:rPr lang="en-US" sz="800" spc="176" kern="0" dirty="0">
                <a:solidFill>
                  <a:srgbClr val="A19D9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IP 的赋能场景</a:t>
            </a:r>
            <a:endParaRPr lang="en-US" sz="80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bg>
      <p:bgPr>
        <a:solidFill>
          <a:srgbClr val="F7F6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98450" y="609600"/>
            <a:ext cx="6703695" cy="4877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840"/>
              </a:lnSpc>
              <a:buNone/>
            </a:pPr>
            <a:r>
              <a:rPr lang="en-US" sz="3200" spc="128" kern="0" dirty="0">
                <a:solidFill>
                  <a:srgbClr val="302F2E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全域权威媒体矩阵 × </a:t>
            </a:r>
            <a:pPr algn="l" indent="0" marL="0">
              <a:lnSpc>
                <a:spcPts val="3840"/>
              </a:lnSpc>
              <a:buNone/>
            </a:pPr>
            <a:r>
              <a:rPr lang="en-US" sz="3200" b="1" spc="128" kern="0" dirty="0">
                <a:solidFill>
                  <a:srgbClr val="A94033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销售渠道联动</a:t>
            </a:r>
            <a:endParaRPr lang="en-US" sz="3200" dirty="0"/>
          </a:p>
        </p:txBody>
      </p:sp>
      <p:sp>
        <p:nvSpPr>
          <p:cNvPr id="3" name="Text 1"/>
          <p:cNvSpPr/>
          <p:nvPr/>
        </p:nvSpPr>
        <p:spPr>
          <a:xfrm>
            <a:off x="9909572" y="868710"/>
            <a:ext cx="1615657" cy="228600"/>
          </a:xfrm>
          <a:prstGeom prst="rect">
            <a:avLst/>
          </a:prstGeom>
          <a:noFill/>
          <a:ln/>
        </p:spPr>
        <p:txBody>
          <a:bodyPr wrap="square" lIns="0" tIns="0" rIns="0" bIns="76200" rtlCol="0" anchor="t"/>
          <a:lstStyle/>
          <a:p>
            <a:pPr algn="l" indent="0" marL="0">
              <a:buNone/>
            </a:pPr>
            <a:r>
              <a:rPr lang="en-US" sz="1050" i="1" spc="273" kern="0" dirty="0">
                <a:solidFill>
                  <a:srgbClr val="A19D90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ALL-IN SUPPORT</a:t>
            </a:r>
            <a:endParaRPr lang="en-US" sz="1050" dirty="0"/>
          </a:p>
        </p:txBody>
      </p:sp>
      <p:sp>
        <p:nvSpPr>
          <p:cNvPr id="4" name="Text 2"/>
          <p:cNvSpPr/>
          <p:nvPr/>
        </p:nvSpPr>
        <p:spPr>
          <a:xfrm>
            <a:off x="698450" y="1402110"/>
            <a:ext cx="895344" cy="2952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1600" b="1" spc="128" kern="0" dirty="0">
                <a:solidFill>
                  <a:srgbClr val="302F2E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媒体矩阵</a:t>
            </a:r>
            <a:endParaRPr lang="en-US" sz="1600" dirty="0"/>
          </a:p>
        </p:txBody>
      </p:sp>
      <p:sp>
        <p:nvSpPr>
          <p:cNvPr id="5" name="Text 3"/>
          <p:cNvSpPr/>
          <p:nvPr/>
        </p:nvSpPr>
        <p:spPr>
          <a:xfrm>
            <a:off x="1690539" y="1492597"/>
            <a:ext cx="1106353" cy="114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850" i="1" spc="170" kern="0" dirty="0">
                <a:solidFill>
                  <a:srgbClr val="A19D90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MEDIA MATRIX</a:t>
            </a:r>
            <a:endParaRPr lang="en-US" sz="850" dirty="0"/>
          </a:p>
        </p:txBody>
      </p:sp>
      <p:sp>
        <p:nvSpPr>
          <p:cNvPr id="6" name="Text 4"/>
          <p:cNvSpPr/>
          <p:nvPr/>
        </p:nvSpPr>
        <p:spPr>
          <a:xfrm>
            <a:off x="698450" y="1849785"/>
            <a:ext cx="5536165" cy="5030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980"/>
              </a:lnSpc>
              <a:spcBef>
                <a:spcPts val="1200"/>
              </a:spcBef>
              <a:buNone/>
            </a:pPr>
            <a:r>
              <a:rPr lang="en-US" sz="1100" dirty="0">
                <a:solidFill>
                  <a:srgbClr val="5C5A55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合作内容将获得良渚官方自媒体矩阵的</a:t>
            </a:r>
            <a:pPr algn="l" indent="0" marL="0">
              <a:lnSpc>
                <a:spcPts val="1980"/>
              </a:lnSpc>
              <a:spcBef>
                <a:spcPts val="1200"/>
              </a:spcBef>
              <a:buNone/>
            </a:pPr>
            <a:r>
              <a:rPr lang="en-US" sz="1100" b="1" dirty="0">
                <a:solidFill>
                  <a:srgbClr val="302F2E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全域同步宣发</a:t>
            </a:r>
            <a:pPr algn="l" indent="0" marL="0">
              <a:lnSpc>
                <a:spcPts val="1980"/>
              </a:lnSpc>
              <a:spcBef>
                <a:spcPts val="1200"/>
              </a:spcBef>
              <a:buNone/>
            </a:pPr>
            <a:r>
              <a:rPr lang="en-US" sz="1100" dirty="0">
                <a:solidFill>
                  <a:srgbClr val="5C5A55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，精准触达对文化、历史、审美有高度兴趣的</a:t>
            </a:r>
            <a:pPr algn="l" indent="0" marL="0">
              <a:lnSpc>
                <a:spcPts val="1980"/>
              </a:lnSpc>
              <a:spcBef>
                <a:spcPts val="1200"/>
              </a:spcBef>
              <a:buNone/>
            </a:pPr>
            <a:r>
              <a:rPr lang="en-US" sz="1100" b="1" dirty="0">
                <a:solidFill>
                  <a:srgbClr val="302F2E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高净值垂直人群</a:t>
            </a:r>
            <a:pPr algn="l" indent="0" marL="0">
              <a:lnSpc>
                <a:spcPts val="1980"/>
              </a:lnSpc>
              <a:spcBef>
                <a:spcPts val="1200"/>
              </a:spcBef>
              <a:buNone/>
            </a:pPr>
            <a:r>
              <a:rPr lang="en-US" sz="1100" dirty="0">
                <a:solidFill>
                  <a:srgbClr val="5C5A55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。</a:t>
            </a:r>
            <a:endParaRPr lang="en-US" sz="1100" dirty="0"/>
          </a:p>
        </p:txBody>
      </p:sp>
      <p:sp>
        <p:nvSpPr>
          <p:cNvPr id="7" name="Text 5"/>
          <p:cNvSpPr/>
          <p:nvPr/>
        </p:nvSpPr>
        <p:spPr>
          <a:xfrm>
            <a:off x="698450" y="2492425"/>
            <a:ext cx="685502" cy="288727"/>
          </a:xfrm>
          <a:prstGeom prst="rect">
            <a:avLst/>
          </a:prstGeom>
          <a:noFill/>
          <a:ln w="9525">
            <a:solidFill>
              <a:srgbClr val="A94033"/>
            </a:solidFill>
          </a:ln>
        </p:spPr>
        <p:txBody>
          <a:bodyPr wrap="square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8" name="Text 6"/>
          <p:cNvSpPr/>
          <p:nvPr/>
        </p:nvSpPr>
        <p:spPr>
          <a:xfrm>
            <a:off x="834926" y="2546300"/>
            <a:ext cx="420803" cy="1809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950" b="1" spc="133" kern="0" dirty="0">
                <a:solidFill>
                  <a:srgbClr val="A94033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多平台</a:t>
            </a:r>
            <a:endParaRPr lang="en-US" sz="950" dirty="0"/>
          </a:p>
        </p:txBody>
      </p:sp>
      <p:sp>
        <p:nvSpPr>
          <p:cNvPr id="9" name="Text 7"/>
          <p:cNvSpPr/>
          <p:nvPr/>
        </p:nvSpPr>
        <p:spPr>
          <a:xfrm>
            <a:off x="1472803" y="2492425"/>
            <a:ext cx="685502" cy="288727"/>
          </a:xfrm>
          <a:prstGeom prst="rect">
            <a:avLst/>
          </a:prstGeom>
          <a:noFill/>
          <a:ln w="9525">
            <a:solidFill>
              <a:srgbClr val="A94033"/>
            </a:solidFill>
          </a:ln>
        </p:spPr>
        <p:txBody>
          <a:bodyPr wrap="square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10" name="Text 8"/>
          <p:cNvSpPr/>
          <p:nvPr/>
        </p:nvSpPr>
        <p:spPr>
          <a:xfrm>
            <a:off x="1609279" y="2546300"/>
            <a:ext cx="420803" cy="1809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950" b="1" spc="133" kern="0" dirty="0">
                <a:solidFill>
                  <a:srgbClr val="A94033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高势能</a:t>
            </a:r>
            <a:endParaRPr lang="en-US" sz="950" dirty="0"/>
          </a:p>
        </p:txBody>
      </p:sp>
      <p:sp>
        <p:nvSpPr>
          <p:cNvPr id="11" name="Text 9"/>
          <p:cNvSpPr/>
          <p:nvPr/>
        </p:nvSpPr>
        <p:spPr>
          <a:xfrm>
            <a:off x="2247156" y="2492425"/>
            <a:ext cx="822871" cy="288727"/>
          </a:xfrm>
          <a:prstGeom prst="rect">
            <a:avLst/>
          </a:prstGeom>
          <a:noFill/>
          <a:ln w="9525">
            <a:solidFill>
              <a:srgbClr val="A94033"/>
            </a:solidFill>
          </a:ln>
        </p:spPr>
        <p:txBody>
          <a:bodyPr wrap="square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12" name="Text 10"/>
          <p:cNvSpPr/>
          <p:nvPr/>
        </p:nvSpPr>
        <p:spPr>
          <a:xfrm>
            <a:off x="2383631" y="2546300"/>
            <a:ext cx="560918" cy="1809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950" b="1" spc="133" kern="0" dirty="0">
                <a:solidFill>
                  <a:srgbClr val="A94033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权威背书</a:t>
            </a:r>
            <a:endParaRPr lang="en-US" sz="950" dirty="0"/>
          </a:p>
        </p:txBody>
      </p:sp>
      <p:sp>
        <p:nvSpPr>
          <p:cNvPr id="13" name="Shape 11"/>
          <p:cNvSpPr/>
          <p:nvPr/>
        </p:nvSpPr>
        <p:spPr>
          <a:xfrm>
            <a:off x="698450" y="3382714"/>
            <a:ext cx="3014811" cy="0"/>
          </a:xfrm>
          <a:prstGeom prst="line">
            <a:avLst/>
          </a:prstGeom>
          <a:noFill/>
          <a:ln w="9525">
            <a:solidFill>
              <a:srgbClr val="302F2E"/>
            </a:solidFill>
            <a:prstDash val="solid"/>
          </a:ln>
        </p:spPr>
      </p:sp>
      <p:sp>
        <p:nvSpPr>
          <p:cNvPr id="14" name="Text 12"/>
          <p:cNvSpPr/>
          <p:nvPr/>
        </p:nvSpPr>
        <p:spPr>
          <a:xfrm>
            <a:off x="698450" y="3079552"/>
            <a:ext cx="3075108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850" i="1" dirty="0">
                <a:solidFill>
                  <a:srgbClr val="BD853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01</a:t>
            </a:r>
            <a:pPr algn="l" indent="0" marL="0">
              <a:buNone/>
            </a:pPr>
            <a:r>
              <a:rPr lang="en-US" sz="1050" dirty="0">
                <a:solidFill>
                  <a:srgbClr val="302F2E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联名新品首发内容</a:t>
            </a:r>
            <a:endParaRPr lang="en-US" sz="1050" dirty="0"/>
          </a:p>
        </p:txBody>
      </p:sp>
      <p:sp>
        <p:nvSpPr>
          <p:cNvPr id="15" name="Shape 13"/>
          <p:cNvSpPr/>
          <p:nvPr/>
        </p:nvSpPr>
        <p:spPr>
          <a:xfrm>
            <a:off x="698450" y="3798540"/>
            <a:ext cx="3014811" cy="0"/>
          </a:xfrm>
          <a:prstGeom prst="line">
            <a:avLst/>
          </a:prstGeom>
          <a:noFill/>
          <a:ln w="9525">
            <a:solidFill>
              <a:srgbClr val="302F2E"/>
            </a:solidFill>
            <a:prstDash val="solid"/>
          </a:ln>
        </p:spPr>
      </p:sp>
      <p:sp>
        <p:nvSpPr>
          <p:cNvPr id="16" name="Text 14"/>
          <p:cNvSpPr/>
          <p:nvPr/>
        </p:nvSpPr>
        <p:spPr>
          <a:xfrm>
            <a:off x="698450" y="3495377"/>
            <a:ext cx="3075108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850" i="1" dirty="0">
                <a:solidFill>
                  <a:srgbClr val="BD853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02</a:t>
            </a:r>
            <a:pPr algn="l" indent="0" marL="0">
              <a:buNone/>
            </a:pPr>
            <a:r>
              <a:rPr lang="en-US" sz="1050" dirty="0">
                <a:solidFill>
                  <a:srgbClr val="302F2E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品牌探访纪录片、短视频共创</a:t>
            </a:r>
            <a:endParaRPr lang="en-US" sz="1050" dirty="0"/>
          </a:p>
        </p:txBody>
      </p:sp>
      <p:sp>
        <p:nvSpPr>
          <p:cNvPr id="17" name="Shape 15"/>
          <p:cNvSpPr/>
          <p:nvPr/>
        </p:nvSpPr>
        <p:spPr>
          <a:xfrm>
            <a:off x="698450" y="4214366"/>
            <a:ext cx="3014811" cy="0"/>
          </a:xfrm>
          <a:prstGeom prst="line">
            <a:avLst/>
          </a:prstGeom>
          <a:noFill/>
          <a:ln w="9525">
            <a:solidFill>
              <a:srgbClr val="302F2E"/>
            </a:solidFill>
            <a:prstDash val="solid"/>
          </a:ln>
        </p:spPr>
      </p:sp>
      <p:sp>
        <p:nvSpPr>
          <p:cNvPr id="18" name="Text 16"/>
          <p:cNvSpPr/>
          <p:nvPr/>
        </p:nvSpPr>
        <p:spPr>
          <a:xfrm>
            <a:off x="698450" y="3911203"/>
            <a:ext cx="3075108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850" i="1" dirty="0">
                <a:solidFill>
                  <a:srgbClr val="BD853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03</a:t>
            </a:r>
            <a:pPr algn="l" indent="0" marL="0">
              <a:buNone/>
            </a:pPr>
            <a:r>
              <a:rPr lang="en-US" sz="1050" dirty="0">
                <a:solidFill>
                  <a:srgbClr val="302F2E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线上互动话题联合策划</a:t>
            </a:r>
            <a:endParaRPr lang="en-US" sz="1050" dirty="0"/>
          </a:p>
        </p:txBody>
      </p:sp>
      <p:sp>
        <p:nvSpPr>
          <p:cNvPr id="19" name="Text 17"/>
          <p:cNvSpPr/>
          <p:nvPr/>
        </p:nvSpPr>
        <p:spPr>
          <a:xfrm>
            <a:off x="698450" y="4327029"/>
            <a:ext cx="3075108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850" i="1" dirty="0">
                <a:solidFill>
                  <a:srgbClr val="BD8537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04</a:t>
            </a:r>
            <a:pPr algn="l" indent="0" marL="0">
              <a:buNone/>
            </a:pPr>
            <a:r>
              <a:rPr lang="en-US" sz="1050" dirty="0">
                <a:solidFill>
                  <a:srgbClr val="302F2E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官方直播配合</a:t>
            </a:r>
            <a:endParaRPr lang="en-US" sz="1050" dirty="0"/>
          </a:p>
        </p:txBody>
      </p:sp>
      <p:sp>
        <p:nvSpPr>
          <p:cNvPr id="20" name="Text 18"/>
          <p:cNvSpPr/>
          <p:nvPr/>
        </p:nvSpPr>
        <p:spPr>
          <a:xfrm>
            <a:off x="3967163" y="2971651"/>
            <a:ext cx="2158901" cy="2180927"/>
          </a:xfrm>
          <a:prstGeom prst="rect">
            <a:avLst/>
          </a:prstGeom>
          <a:noFill/>
          <a:ln w="9525">
            <a:solidFill>
              <a:srgbClr val="302F2E"/>
            </a:solidFill>
          </a:ln>
        </p:spPr>
        <p:txBody>
          <a:bodyPr wrap="square" rtlCol="0" anchor="ctr"/>
          <a:lstStyle/>
          <a:p>
            <a:pPr indent="0" marL="0">
              <a:buNone/>
            </a:pPr>
            <a:endParaRPr lang="en-US" dirty="0"/>
          </a:p>
        </p:txBody>
      </p:sp>
      <p:pic>
        <p:nvPicPr>
          <p:cNvPr id="21" name="Image 0" descr="/Users/bot1/Documents/良渚IP授权介绍-重排版2026/assets/image85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65538" y="3070027"/>
            <a:ext cx="1981200" cy="1777901"/>
          </a:xfrm>
          <a:prstGeom prst="rect">
            <a:avLst/>
          </a:prstGeom>
        </p:spPr>
      </p:pic>
      <p:sp>
        <p:nvSpPr>
          <p:cNvPr id="22" name="Text 19"/>
          <p:cNvSpPr/>
          <p:nvPr/>
        </p:nvSpPr>
        <p:spPr>
          <a:xfrm>
            <a:off x="4045916" y="4911328"/>
            <a:ext cx="2001393" cy="1428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spcBef>
                <a:spcPts val="500"/>
              </a:spcBef>
              <a:buNone/>
            </a:pPr>
            <a:r>
              <a:rPr lang="en-US" sz="750" spc="135" kern="0" dirty="0">
                <a:solidFill>
                  <a:srgbClr val="A19D9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良渚官方新媒体矩阵</a:t>
            </a:r>
            <a:endParaRPr lang="en-US" sz="750" dirty="0"/>
          </a:p>
        </p:txBody>
      </p:sp>
      <p:sp>
        <p:nvSpPr>
          <p:cNvPr id="23" name="Shape 20"/>
          <p:cNvSpPr/>
          <p:nvPr/>
        </p:nvSpPr>
        <p:spPr>
          <a:xfrm>
            <a:off x="6702326" y="1402110"/>
            <a:ext cx="0" cy="4396532"/>
          </a:xfrm>
          <a:prstGeom prst="line">
            <a:avLst/>
          </a:prstGeom>
          <a:noFill/>
          <a:ln w="9525">
            <a:solidFill>
              <a:srgbClr val="302F2E"/>
            </a:solidFill>
            <a:prstDash val="solid"/>
          </a:ln>
        </p:spPr>
      </p:sp>
      <p:sp>
        <p:nvSpPr>
          <p:cNvPr id="24" name="Text 21"/>
          <p:cNvSpPr/>
          <p:nvPr/>
        </p:nvSpPr>
        <p:spPr>
          <a:xfrm>
            <a:off x="7151489" y="1402110"/>
            <a:ext cx="895344" cy="2952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1600" b="1" spc="128" kern="0" dirty="0">
                <a:solidFill>
                  <a:srgbClr val="302F2E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销售渠道</a:t>
            </a:r>
            <a:endParaRPr lang="en-US" sz="1600" dirty="0"/>
          </a:p>
        </p:txBody>
      </p:sp>
      <p:sp>
        <p:nvSpPr>
          <p:cNvPr id="25" name="Text 22"/>
          <p:cNvSpPr/>
          <p:nvPr/>
        </p:nvSpPr>
        <p:spPr>
          <a:xfrm>
            <a:off x="8143577" y="1492597"/>
            <a:ext cx="1273793" cy="114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850" i="1" spc="170" kern="0" dirty="0">
                <a:solidFill>
                  <a:srgbClr val="A19D90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SALES CHANNELS</a:t>
            </a:r>
            <a:endParaRPr lang="en-US" sz="850" dirty="0"/>
          </a:p>
        </p:txBody>
      </p:sp>
      <p:sp>
        <p:nvSpPr>
          <p:cNvPr id="26" name="Text 23"/>
          <p:cNvSpPr/>
          <p:nvPr/>
        </p:nvSpPr>
        <p:spPr>
          <a:xfrm>
            <a:off x="7151489" y="1925985"/>
            <a:ext cx="4428902" cy="2381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1300" b="1" spc="260" kern="0" dirty="0">
                <a:solidFill>
                  <a:srgbClr val="58695D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线上</a:t>
            </a:r>
            <a:endParaRPr lang="en-US" sz="1300" dirty="0"/>
          </a:p>
        </p:txBody>
      </p:sp>
      <p:sp>
        <p:nvSpPr>
          <p:cNvPr id="27" name="Text 24"/>
          <p:cNvSpPr/>
          <p:nvPr/>
        </p:nvSpPr>
        <p:spPr>
          <a:xfrm>
            <a:off x="7151489" y="2240310"/>
            <a:ext cx="279350" cy="12650"/>
          </a:xfrm>
          <a:prstGeom prst="rect">
            <a:avLst/>
          </a:prstGeom>
          <a:solidFill>
            <a:srgbClr val="58695D"/>
          </a:solidFill>
          <a:ln/>
        </p:spPr>
        <p:txBody>
          <a:bodyPr wrap="square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28" name="Shape 25"/>
          <p:cNvSpPr/>
          <p:nvPr/>
        </p:nvSpPr>
        <p:spPr>
          <a:xfrm>
            <a:off x="7151489" y="2762399"/>
            <a:ext cx="4342061" cy="0"/>
          </a:xfrm>
          <a:prstGeom prst="line">
            <a:avLst/>
          </a:prstGeom>
          <a:noFill/>
          <a:ln w="9525">
            <a:solidFill>
              <a:srgbClr val="302F2E"/>
            </a:solidFill>
            <a:prstDash val="solid"/>
          </a:ln>
        </p:spPr>
      </p:sp>
      <p:sp>
        <p:nvSpPr>
          <p:cNvPr id="29" name="Text 26"/>
          <p:cNvSpPr/>
          <p:nvPr/>
        </p:nvSpPr>
        <p:spPr>
          <a:xfrm>
            <a:off x="7151489" y="2430661"/>
            <a:ext cx="997053" cy="2000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1100" dirty="0">
                <a:solidFill>
                  <a:srgbClr val="302F2E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良渚文化旗舰店</a:t>
            </a:r>
            <a:endParaRPr lang="en-US" sz="1100" dirty="0"/>
          </a:p>
        </p:txBody>
      </p:sp>
      <p:sp>
        <p:nvSpPr>
          <p:cNvPr id="30" name="Text 27"/>
          <p:cNvSpPr/>
          <p:nvPr/>
        </p:nvSpPr>
        <p:spPr>
          <a:xfrm>
            <a:off x="11256020" y="2468761"/>
            <a:ext cx="242280" cy="152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850" spc="85" kern="0" dirty="0">
                <a:solidFill>
                  <a:srgbClr val="A19D9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天猫</a:t>
            </a:r>
            <a:endParaRPr lang="en-US" sz="850" dirty="0"/>
          </a:p>
        </p:txBody>
      </p:sp>
      <p:sp>
        <p:nvSpPr>
          <p:cNvPr id="31" name="Shape 28"/>
          <p:cNvSpPr/>
          <p:nvPr/>
        </p:nvSpPr>
        <p:spPr>
          <a:xfrm>
            <a:off x="7151489" y="3225850"/>
            <a:ext cx="4342061" cy="0"/>
          </a:xfrm>
          <a:prstGeom prst="line">
            <a:avLst/>
          </a:prstGeom>
          <a:noFill/>
          <a:ln w="9525">
            <a:solidFill>
              <a:srgbClr val="302F2E"/>
            </a:solidFill>
            <a:prstDash val="solid"/>
          </a:ln>
        </p:spPr>
      </p:sp>
      <p:sp>
        <p:nvSpPr>
          <p:cNvPr id="32" name="Text 29"/>
          <p:cNvSpPr/>
          <p:nvPr/>
        </p:nvSpPr>
        <p:spPr>
          <a:xfrm>
            <a:off x="7151489" y="2894112"/>
            <a:ext cx="1139446" cy="2000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1100" dirty="0">
                <a:solidFill>
                  <a:srgbClr val="302F2E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良渚博物院旗舰店</a:t>
            </a:r>
            <a:endParaRPr lang="en-US" sz="1100" dirty="0"/>
          </a:p>
        </p:txBody>
      </p:sp>
      <p:sp>
        <p:nvSpPr>
          <p:cNvPr id="33" name="Text 30"/>
          <p:cNvSpPr/>
          <p:nvPr/>
        </p:nvSpPr>
        <p:spPr>
          <a:xfrm>
            <a:off x="11256020" y="2932212"/>
            <a:ext cx="242280" cy="152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850" spc="85" kern="0" dirty="0">
                <a:solidFill>
                  <a:srgbClr val="A19D9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淘宝</a:t>
            </a:r>
            <a:endParaRPr lang="en-US" sz="850" dirty="0"/>
          </a:p>
        </p:txBody>
      </p:sp>
      <p:sp>
        <p:nvSpPr>
          <p:cNvPr id="34" name="Text 31"/>
          <p:cNvSpPr/>
          <p:nvPr/>
        </p:nvSpPr>
        <p:spPr>
          <a:xfrm>
            <a:off x="7151489" y="3357563"/>
            <a:ext cx="1139446" cy="2000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1100" dirty="0">
                <a:solidFill>
                  <a:srgbClr val="302F2E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良渚博物院旗舰店</a:t>
            </a:r>
            <a:endParaRPr lang="en-US" sz="1100" dirty="0"/>
          </a:p>
        </p:txBody>
      </p:sp>
      <p:sp>
        <p:nvSpPr>
          <p:cNvPr id="35" name="Text 32"/>
          <p:cNvSpPr/>
          <p:nvPr/>
        </p:nvSpPr>
        <p:spPr>
          <a:xfrm>
            <a:off x="11256020" y="3395663"/>
            <a:ext cx="242280" cy="152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850" spc="85" kern="0" dirty="0">
                <a:solidFill>
                  <a:srgbClr val="A19D9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京东</a:t>
            </a:r>
            <a:endParaRPr lang="en-US" sz="850" dirty="0"/>
          </a:p>
        </p:txBody>
      </p:sp>
      <p:sp>
        <p:nvSpPr>
          <p:cNvPr id="36" name="Text 33"/>
          <p:cNvSpPr/>
          <p:nvPr/>
        </p:nvSpPr>
        <p:spPr>
          <a:xfrm>
            <a:off x="7151489" y="4040088"/>
            <a:ext cx="4428902" cy="2381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1300" b="1" spc="260" kern="0" dirty="0">
                <a:solidFill>
                  <a:srgbClr val="BD8537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线下</a:t>
            </a:r>
            <a:endParaRPr lang="en-US" sz="1300" dirty="0"/>
          </a:p>
        </p:txBody>
      </p:sp>
      <p:sp>
        <p:nvSpPr>
          <p:cNvPr id="37" name="Text 34"/>
          <p:cNvSpPr/>
          <p:nvPr/>
        </p:nvSpPr>
        <p:spPr>
          <a:xfrm>
            <a:off x="7151489" y="4354413"/>
            <a:ext cx="279350" cy="12650"/>
          </a:xfrm>
          <a:prstGeom prst="rect">
            <a:avLst/>
          </a:prstGeom>
          <a:solidFill>
            <a:srgbClr val="BD8537"/>
          </a:solidFill>
          <a:ln/>
        </p:spPr>
        <p:txBody>
          <a:bodyPr wrap="square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38" name="Shape 35"/>
          <p:cNvSpPr/>
          <p:nvPr/>
        </p:nvSpPr>
        <p:spPr>
          <a:xfrm>
            <a:off x="7151489" y="4876502"/>
            <a:ext cx="4342061" cy="0"/>
          </a:xfrm>
          <a:prstGeom prst="line">
            <a:avLst/>
          </a:prstGeom>
          <a:noFill/>
          <a:ln w="9525">
            <a:solidFill>
              <a:srgbClr val="302F2E"/>
            </a:solidFill>
            <a:prstDash val="solid"/>
          </a:ln>
        </p:spPr>
      </p:sp>
      <p:sp>
        <p:nvSpPr>
          <p:cNvPr id="39" name="Text 36"/>
          <p:cNvSpPr/>
          <p:nvPr/>
        </p:nvSpPr>
        <p:spPr>
          <a:xfrm>
            <a:off x="7151489" y="4544764"/>
            <a:ext cx="1281991" cy="2000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1100" dirty="0">
                <a:solidFill>
                  <a:srgbClr val="302F2E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良渚博物院文创商店</a:t>
            </a:r>
            <a:endParaRPr lang="en-US" sz="1100" dirty="0"/>
          </a:p>
        </p:txBody>
      </p:sp>
      <p:sp>
        <p:nvSpPr>
          <p:cNvPr id="40" name="Shape 37"/>
          <p:cNvSpPr/>
          <p:nvPr/>
        </p:nvSpPr>
        <p:spPr>
          <a:xfrm>
            <a:off x="7151489" y="5339953"/>
            <a:ext cx="4342061" cy="0"/>
          </a:xfrm>
          <a:prstGeom prst="line">
            <a:avLst/>
          </a:prstGeom>
          <a:noFill/>
          <a:ln w="9525">
            <a:solidFill>
              <a:srgbClr val="302F2E"/>
            </a:solidFill>
            <a:prstDash val="solid"/>
          </a:ln>
        </p:spPr>
      </p:sp>
      <p:sp>
        <p:nvSpPr>
          <p:cNvPr id="41" name="Text 38"/>
          <p:cNvSpPr/>
          <p:nvPr/>
        </p:nvSpPr>
        <p:spPr>
          <a:xfrm>
            <a:off x="7151489" y="5008215"/>
            <a:ext cx="1139446" cy="2000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1100" dirty="0">
                <a:solidFill>
                  <a:srgbClr val="302F2E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良渚遗址文创商店</a:t>
            </a:r>
            <a:endParaRPr lang="en-US" sz="1100" dirty="0"/>
          </a:p>
        </p:txBody>
      </p:sp>
      <p:sp>
        <p:nvSpPr>
          <p:cNvPr id="42" name="Text 39"/>
          <p:cNvSpPr/>
          <p:nvPr/>
        </p:nvSpPr>
        <p:spPr>
          <a:xfrm>
            <a:off x="7151489" y="5471666"/>
            <a:ext cx="1139446" cy="2000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1100" dirty="0">
                <a:solidFill>
                  <a:srgbClr val="302F2E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良渚鹿苑文创商店</a:t>
            </a:r>
            <a:endParaRPr lang="en-US" sz="1100" dirty="0"/>
          </a:p>
        </p:txBody>
      </p:sp>
      <p:sp>
        <p:nvSpPr>
          <p:cNvPr id="43" name="Text 40"/>
          <p:cNvSpPr/>
          <p:nvPr/>
        </p:nvSpPr>
        <p:spPr>
          <a:xfrm>
            <a:off x="698450" y="6464350"/>
            <a:ext cx="4145179" cy="114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800" i="1" spc="80" kern="0" dirty="0">
                <a:solidFill>
                  <a:srgbClr val="A19D90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PART 3 · The Source Code of Five Thousand Years</a:t>
            </a:r>
            <a:endParaRPr lang="en-US" sz="800" dirty="0"/>
          </a:p>
        </p:txBody>
      </p:sp>
      <p:sp>
        <p:nvSpPr>
          <p:cNvPr id="44" name="Text 41"/>
          <p:cNvSpPr/>
          <p:nvPr/>
        </p:nvSpPr>
        <p:spPr>
          <a:xfrm>
            <a:off x="7607350" y="6435775"/>
            <a:ext cx="3886200" cy="1428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buNone/>
            </a:pPr>
            <a:r>
              <a:rPr lang="en-US" sz="800" spc="176" kern="0" dirty="0">
                <a:solidFill>
                  <a:srgbClr val="A19D9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IP 的赋能场景</a:t>
            </a:r>
            <a:endParaRPr lang="en-US" sz="800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25401" y="1498550"/>
            <a:ext cx="1683969" cy="12699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0000"/>
              </a:lnSpc>
              <a:buNone/>
            </a:pPr>
            <a:r>
              <a:rPr lang="en-US" sz="10000" b="1" dirty="0">
                <a:solidFill>
                  <a:srgbClr val="BD8537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肆</a:t>
            </a:r>
            <a:endParaRPr lang="en-US" sz="10000" dirty="0"/>
          </a:p>
        </p:txBody>
      </p:sp>
      <p:sp>
        <p:nvSpPr>
          <p:cNvPr id="3" name="Text 1"/>
          <p:cNvSpPr/>
          <p:nvPr/>
        </p:nvSpPr>
        <p:spPr>
          <a:xfrm>
            <a:off x="2603450" y="2539901"/>
            <a:ext cx="2590699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1300" i="1" spc="390" kern="0" dirty="0">
                <a:solidFill>
                  <a:srgbClr val="A19D90">
                    <a:alpha val="80000"/>
                  </a:srgbClr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PART FOUR</a:t>
            </a:r>
            <a:endParaRPr lang="en-US" sz="1300" dirty="0"/>
          </a:p>
        </p:txBody>
      </p:sp>
      <p:sp>
        <p:nvSpPr>
          <p:cNvPr id="4" name="Text 2"/>
          <p:cNvSpPr/>
          <p:nvPr/>
        </p:nvSpPr>
        <p:spPr>
          <a:xfrm>
            <a:off x="825401" y="3276600"/>
            <a:ext cx="7254139" cy="8380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6600"/>
              </a:lnSpc>
              <a:buNone/>
            </a:pPr>
            <a:r>
              <a:rPr lang="en-US" sz="5500" b="1" spc="330" kern="0" dirty="0">
                <a:solidFill>
                  <a:srgbClr val="F7F6F2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合作案例</a:t>
            </a:r>
            <a:endParaRPr lang="en-US" sz="5500" dirty="0"/>
          </a:p>
        </p:txBody>
      </p:sp>
      <p:sp>
        <p:nvSpPr>
          <p:cNvPr id="5" name="Text 3"/>
          <p:cNvSpPr/>
          <p:nvPr/>
        </p:nvSpPr>
        <p:spPr>
          <a:xfrm>
            <a:off x="825401" y="4419600"/>
            <a:ext cx="5958789" cy="1809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1250" i="1" spc="200" kern="0" dirty="0">
                <a:solidFill>
                  <a:srgbClr val="A19D90">
                    <a:alpha val="90000"/>
                  </a:srgbClr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The Source Code of Five Thousand Years</a:t>
            </a:r>
            <a:endParaRPr lang="en-US" sz="1250" dirty="0"/>
          </a:p>
        </p:txBody>
      </p:sp>
      <p:sp>
        <p:nvSpPr>
          <p:cNvPr id="6" name="Text 4"/>
          <p:cNvSpPr/>
          <p:nvPr/>
        </p:nvSpPr>
        <p:spPr>
          <a:xfrm>
            <a:off x="825401" y="6464350"/>
            <a:ext cx="3886200" cy="114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800" i="1" spc="80" kern="0" dirty="0">
                <a:solidFill>
                  <a:srgbClr val="A19D90">
                    <a:alpha val="60000"/>
                  </a:srgbClr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LIANGZHU CULTURE</a:t>
            </a:r>
            <a:endParaRPr lang="en-US" sz="800" dirty="0"/>
          </a:p>
        </p:txBody>
      </p:sp>
      <p:sp>
        <p:nvSpPr>
          <p:cNvPr id="7" name="Text 5"/>
          <p:cNvSpPr/>
          <p:nvPr/>
        </p:nvSpPr>
        <p:spPr>
          <a:xfrm>
            <a:off x="7480399" y="6435775"/>
            <a:ext cx="3886200" cy="1428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buNone/>
            </a:pPr>
            <a:r>
              <a:rPr lang="en-US" sz="800" spc="176" kern="0" dirty="0">
                <a:solidFill>
                  <a:srgbClr val="A19D90">
                    <a:alpha val="6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良渚文化 IP 授权 · 2026</a:t>
            </a:r>
            <a:endParaRPr lang="en-US" sz="800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8">
    <p:bg>
      <p:bgPr>
        <a:solidFill>
          <a:srgbClr val="F7F6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98450" y="571500"/>
            <a:ext cx="735797" cy="1809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1000" spc="420" kern="0" dirty="0">
                <a:solidFill>
                  <a:srgbClr val="A940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合作案例</a:t>
            </a:r>
            <a:endParaRPr lang="en-US" sz="1000" dirty="0"/>
          </a:p>
        </p:txBody>
      </p:sp>
      <p:sp>
        <p:nvSpPr>
          <p:cNvPr id="3" name="Text 1"/>
          <p:cNvSpPr/>
          <p:nvPr/>
        </p:nvSpPr>
        <p:spPr>
          <a:xfrm>
            <a:off x="1559421" y="609600"/>
            <a:ext cx="1615202" cy="1333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900" i="1" spc="216" kern="0" dirty="0">
                <a:solidFill>
                  <a:srgbClr val="A19D90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COOPERATION CASE</a:t>
            </a:r>
            <a:endParaRPr lang="en-US" sz="900" dirty="0"/>
          </a:p>
        </p:txBody>
      </p:sp>
      <p:sp>
        <p:nvSpPr>
          <p:cNvPr id="4" name="Text 2"/>
          <p:cNvSpPr/>
          <p:nvPr/>
        </p:nvSpPr>
        <p:spPr>
          <a:xfrm>
            <a:off x="698450" y="892076"/>
            <a:ext cx="3917320" cy="5180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080"/>
              </a:lnSpc>
              <a:buNone/>
            </a:pPr>
            <a:r>
              <a:rPr lang="en-US" sz="3400" spc="136" kern="0" dirty="0">
                <a:solidFill>
                  <a:srgbClr val="302F2E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良渚文化 </a:t>
            </a:r>
            <a:pPr algn="l" indent="0" marL="0">
              <a:lnSpc>
                <a:spcPts val="4080"/>
              </a:lnSpc>
              <a:buNone/>
            </a:pPr>
            <a:r>
              <a:rPr lang="en-US" sz="3400" b="1" spc="136" kern="0" dirty="0">
                <a:solidFill>
                  <a:srgbClr val="A94033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×</a:t>
            </a:r>
            <a:pPr algn="l" indent="0" marL="0">
              <a:lnSpc>
                <a:spcPts val="4080"/>
              </a:lnSpc>
              <a:buNone/>
            </a:pPr>
            <a:r>
              <a:rPr lang="en-US" sz="3400" spc="136" kern="0" dirty="0">
                <a:solidFill>
                  <a:srgbClr val="302F2E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 周大福</a:t>
            </a:r>
            <a:endParaRPr lang="en-US" sz="3400" dirty="0"/>
          </a:p>
        </p:txBody>
      </p:sp>
      <p:sp>
        <p:nvSpPr>
          <p:cNvPr id="5" name="Text 3"/>
          <p:cNvSpPr/>
          <p:nvPr/>
        </p:nvSpPr>
        <p:spPr>
          <a:xfrm>
            <a:off x="10742414" y="1168896"/>
            <a:ext cx="766158" cy="241250"/>
          </a:xfrm>
          <a:prstGeom prst="rect">
            <a:avLst/>
          </a:prstGeom>
          <a:noFill/>
          <a:ln/>
        </p:spPr>
        <p:txBody>
          <a:bodyPr wrap="square" lIns="0" tIns="0" rIns="0" bIns="88900" rtlCol="0" anchor="t"/>
          <a:lstStyle/>
          <a:p>
            <a:pPr algn="l" indent="0" marL="0">
              <a:buNone/>
            </a:pPr>
            <a:r>
              <a:rPr lang="en-US" sz="1050" i="1" spc="273" kern="0" dirty="0">
                <a:solidFill>
                  <a:srgbClr val="A19D90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CASE 01</a:t>
            </a:r>
            <a:endParaRPr lang="en-US" sz="1050" dirty="0"/>
          </a:p>
        </p:txBody>
      </p:sp>
      <p:sp>
        <p:nvSpPr>
          <p:cNvPr id="6" name="Text 4"/>
          <p:cNvSpPr/>
          <p:nvPr/>
        </p:nvSpPr>
        <p:spPr>
          <a:xfrm>
            <a:off x="698450" y="1727597"/>
            <a:ext cx="3367939" cy="8456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20"/>
              </a:lnSpc>
              <a:buNone/>
            </a:pPr>
            <a:r>
              <a:rPr lang="en-US" sz="1200" dirty="0">
                <a:solidFill>
                  <a:srgbClr val="5C5A55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以周大福</a:t>
            </a:r>
            <a:pPr algn="l" indent="0" marL="0">
              <a:lnSpc>
                <a:spcPts val="2220"/>
              </a:lnSpc>
              <a:buNone/>
            </a:pPr>
            <a:r>
              <a:rPr lang="en-US" sz="1200" b="1" dirty="0">
                <a:solidFill>
                  <a:srgbClr val="302F2E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高级珠宝线传承工艺</a:t>
            </a:r>
            <a:pPr algn="l" indent="0" marL="0">
              <a:lnSpc>
                <a:spcPts val="2220"/>
              </a:lnSpc>
              <a:buNone/>
            </a:pPr>
            <a:r>
              <a:rPr lang="en-US" sz="1200" dirty="0">
                <a:solidFill>
                  <a:srgbClr val="5C5A55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打造联名产品，重磅上线周大福品牌荟馆店，实现文化与产品的双「传承」概念营销。</a:t>
            </a:r>
            <a:endParaRPr lang="en-US" sz="1200" dirty="0"/>
          </a:p>
        </p:txBody>
      </p:sp>
      <p:sp>
        <p:nvSpPr>
          <p:cNvPr id="7" name="Text 5"/>
          <p:cNvSpPr/>
          <p:nvPr/>
        </p:nvSpPr>
        <p:spPr>
          <a:xfrm>
            <a:off x="698450" y="2839938"/>
            <a:ext cx="406301" cy="12650"/>
          </a:xfrm>
          <a:prstGeom prst="rect">
            <a:avLst/>
          </a:prstGeom>
          <a:solidFill>
            <a:srgbClr val="BD8537"/>
          </a:solidFill>
          <a:ln/>
        </p:spPr>
        <p:txBody>
          <a:bodyPr wrap="square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8" name="Text 6"/>
          <p:cNvSpPr/>
          <p:nvPr/>
        </p:nvSpPr>
        <p:spPr>
          <a:xfrm>
            <a:off x="698450" y="3093839"/>
            <a:ext cx="848171" cy="339626"/>
          </a:xfrm>
          <a:prstGeom prst="rect">
            <a:avLst/>
          </a:prstGeom>
          <a:noFill/>
          <a:ln w="9525">
            <a:solidFill>
              <a:srgbClr val="302F2E"/>
            </a:solidFill>
          </a:ln>
        </p:spPr>
        <p:txBody>
          <a:bodyPr wrap="square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9" name="Text 7"/>
          <p:cNvSpPr/>
          <p:nvPr/>
        </p:nvSpPr>
        <p:spPr>
          <a:xfrm>
            <a:off x="847576" y="3173164"/>
            <a:ext cx="560918" cy="1809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950" spc="133" kern="0" dirty="0">
                <a:solidFill>
                  <a:srgbClr val="302F2E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高级珠宝</a:t>
            </a:r>
            <a:endParaRPr lang="en-US" sz="950" dirty="0"/>
          </a:p>
        </p:txBody>
      </p:sp>
      <p:sp>
        <p:nvSpPr>
          <p:cNvPr id="10" name="Text 8"/>
          <p:cNvSpPr/>
          <p:nvPr/>
        </p:nvSpPr>
        <p:spPr>
          <a:xfrm>
            <a:off x="1635472" y="3093839"/>
            <a:ext cx="710803" cy="339626"/>
          </a:xfrm>
          <a:prstGeom prst="rect">
            <a:avLst/>
          </a:prstGeom>
          <a:noFill/>
          <a:ln w="9525">
            <a:solidFill>
              <a:srgbClr val="302F2E"/>
            </a:solidFill>
          </a:ln>
        </p:spPr>
        <p:txBody>
          <a:bodyPr wrap="square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11" name="Text 9"/>
          <p:cNvSpPr/>
          <p:nvPr/>
        </p:nvSpPr>
        <p:spPr>
          <a:xfrm>
            <a:off x="1784598" y="3173164"/>
            <a:ext cx="420803" cy="1809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950" spc="133" kern="0" dirty="0">
                <a:solidFill>
                  <a:srgbClr val="302F2E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双传承</a:t>
            </a:r>
            <a:endParaRPr lang="en-US" sz="950" dirty="0"/>
          </a:p>
        </p:txBody>
      </p:sp>
      <p:sp>
        <p:nvSpPr>
          <p:cNvPr id="12" name="Text 10"/>
          <p:cNvSpPr/>
          <p:nvPr/>
        </p:nvSpPr>
        <p:spPr>
          <a:xfrm>
            <a:off x="2435126" y="3093839"/>
            <a:ext cx="985689" cy="339626"/>
          </a:xfrm>
          <a:prstGeom prst="rect">
            <a:avLst/>
          </a:prstGeom>
          <a:noFill/>
          <a:ln w="9525">
            <a:solidFill>
              <a:srgbClr val="302F2E"/>
            </a:solidFill>
          </a:ln>
        </p:spPr>
        <p:txBody>
          <a:bodyPr wrap="square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13" name="Text 11"/>
          <p:cNvSpPr/>
          <p:nvPr/>
        </p:nvSpPr>
        <p:spPr>
          <a:xfrm>
            <a:off x="2584252" y="3173164"/>
            <a:ext cx="701186" cy="1809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950" spc="133" kern="0" dirty="0">
                <a:solidFill>
                  <a:srgbClr val="302F2E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品牌荟馆店</a:t>
            </a:r>
            <a:endParaRPr lang="en-US" sz="950" dirty="0"/>
          </a:p>
        </p:txBody>
      </p:sp>
      <p:pic>
        <p:nvPicPr>
          <p:cNvPr id="14" name="Image 0" descr="/Users/bot1/Documents/良渚IP授权介绍-重排版2026/assets/pptx/p28-feature.jp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06652" y="1676846"/>
            <a:ext cx="7086898" cy="2793950"/>
          </a:xfrm>
          <a:prstGeom prst="rect">
            <a:avLst/>
          </a:prstGeom>
        </p:spPr>
      </p:pic>
      <p:pic>
        <p:nvPicPr>
          <p:cNvPr id="15" name="Image 1" descr="/Users/bot1/Documents/良渚IP授权介绍-重排版2026/assets/pptx/p28-s1.jp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6652" y="4597747"/>
            <a:ext cx="2277666" cy="1511201"/>
          </a:xfrm>
          <a:prstGeom prst="rect">
            <a:avLst/>
          </a:prstGeom>
        </p:spPr>
      </p:pic>
      <p:pic>
        <p:nvPicPr>
          <p:cNvPr id="16" name="Image 2" descr="/Users/bot1/Documents/良渚IP授权介绍-重排版2026/assets/pptx/p28-s2.jp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1268" y="4597747"/>
            <a:ext cx="2277666" cy="1511201"/>
          </a:xfrm>
          <a:prstGeom prst="rect">
            <a:avLst/>
          </a:prstGeom>
        </p:spPr>
      </p:pic>
      <p:pic>
        <p:nvPicPr>
          <p:cNvPr id="17" name="Image 3" descr="/Users/bot1/Documents/良渚IP授权介绍-重排版2026/assets/pptx/p28-s3.jp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15884" y="4597747"/>
            <a:ext cx="2277666" cy="1511201"/>
          </a:xfrm>
          <a:prstGeom prst="rect">
            <a:avLst/>
          </a:prstGeom>
        </p:spPr>
      </p:pic>
      <p:sp>
        <p:nvSpPr>
          <p:cNvPr id="18" name="Text 12"/>
          <p:cNvSpPr/>
          <p:nvPr/>
        </p:nvSpPr>
        <p:spPr>
          <a:xfrm>
            <a:off x="698450" y="6464350"/>
            <a:ext cx="4145179" cy="114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800" i="1" spc="80" kern="0" dirty="0">
                <a:solidFill>
                  <a:srgbClr val="A19D90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PART 4 · The Source Code of Five Thousand Years</a:t>
            </a:r>
            <a:endParaRPr lang="en-US" sz="800" dirty="0"/>
          </a:p>
        </p:txBody>
      </p:sp>
      <p:sp>
        <p:nvSpPr>
          <p:cNvPr id="19" name="Text 13"/>
          <p:cNvSpPr/>
          <p:nvPr/>
        </p:nvSpPr>
        <p:spPr>
          <a:xfrm>
            <a:off x="7607350" y="6435775"/>
            <a:ext cx="3886200" cy="1428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buNone/>
            </a:pPr>
            <a:r>
              <a:rPr lang="en-US" sz="800" spc="176" kern="0" dirty="0">
                <a:solidFill>
                  <a:srgbClr val="A19D9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合作案例</a:t>
            </a:r>
            <a:endParaRPr lang="en-US" sz="800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9">
    <p:bg>
      <p:bgPr>
        <a:solidFill>
          <a:srgbClr val="F7F6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98450" y="571500"/>
            <a:ext cx="735797" cy="1809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1000" spc="420" kern="0" dirty="0">
                <a:solidFill>
                  <a:srgbClr val="A940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合作案例</a:t>
            </a:r>
            <a:endParaRPr lang="en-US" sz="1000" dirty="0"/>
          </a:p>
        </p:txBody>
      </p:sp>
      <p:sp>
        <p:nvSpPr>
          <p:cNvPr id="3" name="Text 1"/>
          <p:cNvSpPr/>
          <p:nvPr/>
        </p:nvSpPr>
        <p:spPr>
          <a:xfrm>
            <a:off x="1559421" y="609600"/>
            <a:ext cx="1615202" cy="1333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900" i="1" spc="216" kern="0" dirty="0">
                <a:solidFill>
                  <a:srgbClr val="A19D90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COOPERATION CASE</a:t>
            </a:r>
            <a:endParaRPr lang="en-US" sz="900" dirty="0"/>
          </a:p>
        </p:txBody>
      </p:sp>
      <p:sp>
        <p:nvSpPr>
          <p:cNvPr id="4" name="Text 2"/>
          <p:cNvSpPr/>
          <p:nvPr/>
        </p:nvSpPr>
        <p:spPr>
          <a:xfrm>
            <a:off x="698450" y="892076"/>
            <a:ext cx="4375315" cy="5180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080"/>
              </a:lnSpc>
              <a:buNone/>
            </a:pPr>
            <a:r>
              <a:rPr lang="en-US" sz="3400" spc="136" kern="0" dirty="0">
                <a:solidFill>
                  <a:srgbClr val="302F2E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良渚文化 </a:t>
            </a:r>
            <a:pPr algn="l" indent="0" marL="0">
              <a:lnSpc>
                <a:spcPts val="4080"/>
              </a:lnSpc>
              <a:buNone/>
            </a:pPr>
            <a:r>
              <a:rPr lang="en-US" sz="3400" b="1" spc="136" kern="0" dirty="0">
                <a:solidFill>
                  <a:srgbClr val="A94033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×</a:t>
            </a:r>
            <a:pPr algn="l" indent="0" marL="0">
              <a:lnSpc>
                <a:spcPts val="4080"/>
              </a:lnSpc>
              <a:buNone/>
            </a:pPr>
            <a:r>
              <a:rPr lang="en-US" sz="3400" spc="136" kern="0" dirty="0">
                <a:solidFill>
                  <a:srgbClr val="302F2E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 小糊涂仙</a:t>
            </a:r>
            <a:endParaRPr lang="en-US" sz="3400" dirty="0"/>
          </a:p>
        </p:txBody>
      </p:sp>
      <p:sp>
        <p:nvSpPr>
          <p:cNvPr id="5" name="Text 3"/>
          <p:cNvSpPr/>
          <p:nvPr/>
        </p:nvSpPr>
        <p:spPr>
          <a:xfrm>
            <a:off x="10725299" y="1168896"/>
            <a:ext cx="783616" cy="241250"/>
          </a:xfrm>
          <a:prstGeom prst="rect">
            <a:avLst/>
          </a:prstGeom>
          <a:noFill/>
          <a:ln/>
        </p:spPr>
        <p:txBody>
          <a:bodyPr wrap="square" lIns="0" tIns="0" rIns="0" bIns="88900" rtlCol="0" anchor="t"/>
          <a:lstStyle/>
          <a:p>
            <a:pPr algn="l" indent="0" marL="0">
              <a:buNone/>
            </a:pPr>
            <a:r>
              <a:rPr lang="en-US" sz="1050" i="1" spc="273" kern="0" dirty="0">
                <a:solidFill>
                  <a:srgbClr val="A19D90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CASE 02</a:t>
            </a:r>
            <a:endParaRPr lang="en-US" sz="1050" dirty="0"/>
          </a:p>
        </p:txBody>
      </p:sp>
      <p:sp>
        <p:nvSpPr>
          <p:cNvPr id="6" name="Text 4"/>
          <p:cNvSpPr/>
          <p:nvPr/>
        </p:nvSpPr>
        <p:spPr>
          <a:xfrm>
            <a:off x="698450" y="1727597"/>
            <a:ext cx="3367939" cy="10507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070"/>
              </a:lnSpc>
              <a:buNone/>
            </a:pPr>
            <a:r>
              <a:rPr lang="en-US" sz="1150" dirty="0">
                <a:solidFill>
                  <a:srgbClr val="5C5A55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围绕「产品 - 传播 - 体验」展开全面深度合作，打造</a:t>
            </a:r>
            <a:pPr algn="l" indent="0" marL="0">
              <a:lnSpc>
                <a:spcPts val="2070"/>
              </a:lnSpc>
              <a:buNone/>
            </a:pPr>
            <a:r>
              <a:rPr lang="en-US" sz="1150" b="1" dirty="0">
                <a:solidFill>
                  <a:srgbClr val="302F2E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「文、旅、酒」三维融合</a:t>
            </a:r>
            <a:pPr algn="l" indent="0" marL="0">
              <a:lnSpc>
                <a:spcPts val="2070"/>
              </a:lnSpc>
              <a:buNone/>
            </a:pPr>
            <a:r>
              <a:rPr lang="en-US" sz="1150" dirty="0">
                <a:solidFill>
                  <a:srgbClr val="5C5A55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的文明溯源之旅。以文化+战略，联动文化 IP 资源、打造文化活动、推出文化产品，升级客户伙伴及消费者的品牌观感。</a:t>
            </a:r>
            <a:endParaRPr lang="en-US" sz="1150" dirty="0"/>
          </a:p>
        </p:txBody>
      </p:sp>
      <p:sp>
        <p:nvSpPr>
          <p:cNvPr id="7" name="Text 5"/>
          <p:cNvSpPr/>
          <p:nvPr/>
        </p:nvSpPr>
        <p:spPr>
          <a:xfrm>
            <a:off x="698450" y="3019574"/>
            <a:ext cx="406301" cy="12650"/>
          </a:xfrm>
          <a:prstGeom prst="rect">
            <a:avLst/>
          </a:prstGeom>
          <a:solidFill>
            <a:srgbClr val="BD8537"/>
          </a:solidFill>
          <a:ln/>
        </p:spPr>
        <p:txBody>
          <a:bodyPr wrap="square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8" name="Text 6"/>
          <p:cNvSpPr/>
          <p:nvPr/>
        </p:nvSpPr>
        <p:spPr>
          <a:xfrm>
            <a:off x="698450" y="3248025"/>
            <a:ext cx="1240631" cy="339626"/>
          </a:xfrm>
          <a:prstGeom prst="rect">
            <a:avLst/>
          </a:prstGeom>
          <a:noFill/>
          <a:ln w="9525">
            <a:solidFill>
              <a:srgbClr val="302F2E"/>
            </a:solidFill>
          </a:ln>
        </p:spPr>
        <p:txBody>
          <a:bodyPr wrap="square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9" name="Text 7"/>
          <p:cNvSpPr/>
          <p:nvPr/>
        </p:nvSpPr>
        <p:spPr>
          <a:xfrm>
            <a:off x="847576" y="3327350"/>
            <a:ext cx="961227" cy="1809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950" spc="133" kern="0" dirty="0">
                <a:solidFill>
                  <a:srgbClr val="302F2E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产品-传播-体验</a:t>
            </a:r>
            <a:endParaRPr lang="en-US" sz="950" dirty="0"/>
          </a:p>
        </p:txBody>
      </p:sp>
      <p:sp>
        <p:nvSpPr>
          <p:cNvPr id="10" name="Text 8"/>
          <p:cNvSpPr/>
          <p:nvPr/>
        </p:nvSpPr>
        <p:spPr>
          <a:xfrm>
            <a:off x="2027932" y="3248025"/>
            <a:ext cx="1260723" cy="339626"/>
          </a:xfrm>
          <a:prstGeom prst="rect">
            <a:avLst/>
          </a:prstGeom>
          <a:noFill/>
          <a:ln w="9525">
            <a:solidFill>
              <a:srgbClr val="302F2E"/>
            </a:solidFill>
          </a:ln>
        </p:spPr>
        <p:txBody>
          <a:bodyPr wrap="square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11" name="Text 9"/>
          <p:cNvSpPr/>
          <p:nvPr/>
        </p:nvSpPr>
        <p:spPr>
          <a:xfrm>
            <a:off x="2177058" y="3327350"/>
            <a:ext cx="981721" cy="1809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950" spc="133" kern="0" dirty="0">
                <a:solidFill>
                  <a:srgbClr val="302F2E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文旅酒三维融合</a:t>
            </a:r>
            <a:endParaRPr lang="en-US" sz="950" dirty="0"/>
          </a:p>
        </p:txBody>
      </p:sp>
      <p:pic>
        <p:nvPicPr>
          <p:cNvPr id="12" name="Image 0" descr="/Users/bot1/Documents/良渚IP授权介绍-重排版2026/assets/pptx/p29-feature.jp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06652" y="1676846"/>
            <a:ext cx="7086898" cy="2793950"/>
          </a:xfrm>
          <a:prstGeom prst="rect">
            <a:avLst/>
          </a:prstGeom>
        </p:spPr>
      </p:pic>
      <p:pic>
        <p:nvPicPr>
          <p:cNvPr id="13" name="Image 1" descr="/Users/bot1/Documents/良渚IP授权介绍-重排版2026/assets/pptx/p29-s1.jp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6652" y="4597747"/>
            <a:ext cx="2277666" cy="1511201"/>
          </a:xfrm>
          <a:prstGeom prst="rect">
            <a:avLst/>
          </a:prstGeom>
        </p:spPr>
      </p:pic>
      <p:pic>
        <p:nvPicPr>
          <p:cNvPr id="14" name="Image 2" descr="/Users/bot1/Documents/良渚IP授权介绍-重排版2026/assets/pptx/p29-s2.jp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1268" y="4597747"/>
            <a:ext cx="2277666" cy="1511201"/>
          </a:xfrm>
          <a:prstGeom prst="rect">
            <a:avLst/>
          </a:prstGeom>
        </p:spPr>
      </p:pic>
      <p:pic>
        <p:nvPicPr>
          <p:cNvPr id="15" name="Image 3" descr="/Users/bot1/Documents/良渚IP授权介绍-重排版2026/assets/pptx/p29-s3.jp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15884" y="4597747"/>
            <a:ext cx="2277666" cy="1511201"/>
          </a:xfrm>
          <a:prstGeom prst="rect">
            <a:avLst/>
          </a:prstGeom>
        </p:spPr>
      </p:pic>
      <p:sp>
        <p:nvSpPr>
          <p:cNvPr id="16" name="Text 10"/>
          <p:cNvSpPr/>
          <p:nvPr/>
        </p:nvSpPr>
        <p:spPr>
          <a:xfrm>
            <a:off x="698450" y="6464350"/>
            <a:ext cx="4145179" cy="114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800" i="1" spc="80" kern="0" dirty="0">
                <a:solidFill>
                  <a:srgbClr val="A19D90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PART 4 · The Source Code of Five Thousand Years</a:t>
            </a:r>
            <a:endParaRPr lang="en-US" sz="800" dirty="0"/>
          </a:p>
        </p:txBody>
      </p:sp>
      <p:sp>
        <p:nvSpPr>
          <p:cNvPr id="17" name="Text 11"/>
          <p:cNvSpPr/>
          <p:nvPr/>
        </p:nvSpPr>
        <p:spPr>
          <a:xfrm>
            <a:off x="7607350" y="6435775"/>
            <a:ext cx="3886200" cy="1428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buNone/>
            </a:pPr>
            <a:r>
              <a:rPr lang="en-US" sz="800" spc="176" kern="0" dirty="0">
                <a:solidFill>
                  <a:srgbClr val="A19D9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合作案例</a:t>
            </a:r>
            <a:endParaRPr lang="en-US" sz="8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25401" y="1498550"/>
            <a:ext cx="1683969" cy="12699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0000"/>
              </a:lnSpc>
              <a:buNone/>
            </a:pPr>
            <a:r>
              <a:rPr lang="en-US" sz="10000" b="1" dirty="0">
                <a:solidFill>
                  <a:srgbClr val="BD8537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壹</a:t>
            </a:r>
            <a:endParaRPr lang="en-US" sz="10000" dirty="0"/>
          </a:p>
        </p:txBody>
      </p:sp>
      <p:sp>
        <p:nvSpPr>
          <p:cNvPr id="3" name="Text 1"/>
          <p:cNvSpPr/>
          <p:nvPr/>
        </p:nvSpPr>
        <p:spPr>
          <a:xfrm>
            <a:off x="2603450" y="2539901"/>
            <a:ext cx="2590699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1300" i="1" spc="390" kern="0" dirty="0">
                <a:solidFill>
                  <a:srgbClr val="A19D90">
                    <a:alpha val="80000"/>
                  </a:srgbClr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PART ONE</a:t>
            </a:r>
            <a:endParaRPr lang="en-US" sz="1300" dirty="0"/>
          </a:p>
        </p:txBody>
      </p:sp>
      <p:sp>
        <p:nvSpPr>
          <p:cNvPr id="4" name="Text 2"/>
          <p:cNvSpPr/>
          <p:nvPr/>
        </p:nvSpPr>
        <p:spPr>
          <a:xfrm>
            <a:off x="825401" y="3276600"/>
            <a:ext cx="7254139" cy="8380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6600"/>
              </a:lnSpc>
              <a:buNone/>
            </a:pPr>
            <a:r>
              <a:rPr lang="en-US" sz="5500" b="1" spc="330" kern="0" dirty="0">
                <a:solidFill>
                  <a:srgbClr val="F7F6F2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良渚的文明坐标</a:t>
            </a:r>
            <a:endParaRPr lang="en-US" sz="5500" dirty="0"/>
          </a:p>
        </p:txBody>
      </p:sp>
      <p:sp>
        <p:nvSpPr>
          <p:cNvPr id="5" name="Text 3"/>
          <p:cNvSpPr/>
          <p:nvPr/>
        </p:nvSpPr>
        <p:spPr>
          <a:xfrm>
            <a:off x="825401" y="4419600"/>
            <a:ext cx="5958789" cy="1809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1250" i="1" spc="200" kern="0" dirty="0">
                <a:solidFill>
                  <a:srgbClr val="A19D90">
                    <a:alpha val="90000"/>
                  </a:srgbClr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The Source Code of Five Thousand Years</a:t>
            </a:r>
            <a:endParaRPr lang="en-US" sz="1250" dirty="0"/>
          </a:p>
        </p:txBody>
      </p:sp>
      <p:sp>
        <p:nvSpPr>
          <p:cNvPr id="6" name="Text 4"/>
          <p:cNvSpPr/>
          <p:nvPr/>
        </p:nvSpPr>
        <p:spPr>
          <a:xfrm>
            <a:off x="825401" y="6464350"/>
            <a:ext cx="3886200" cy="114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800" i="1" spc="80" kern="0" dirty="0">
                <a:solidFill>
                  <a:srgbClr val="A19D90">
                    <a:alpha val="60000"/>
                  </a:srgbClr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LIANGZHU CULTURE</a:t>
            </a:r>
            <a:endParaRPr lang="en-US" sz="800" dirty="0"/>
          </a:p>
        </p:txBody>
      </p:sp>
      <p:sp>
        <p:nvSpPr>
          <p:cNvPr id="7" name="Text 5"/>
          <p:cNvSpPr/>
          <p:nvPr/>
        </p:nvSpPr>
        <p:spPr>
          <a:xfrm>
            <a:off x="7480399" y="6435775"/>
            <a:ext cx="3886200" cy="1428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buNone/>
            </a:pPr>
            <a:r>
              <a:rPr lang="en-US" sz="800" spc="176" kern="0" dirty="0">
                <a:solidFill>
                  <a:srgbClr val="A19D90">
                    <a:alpha val="6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良渚文化 IP 授权 · 2026</a:t>
            </a:r>
            <a:endParaRPr lang="en-US" sz="80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0">
    <p:bg>
      <p:bgPr>
        <a:solidFill>
          <a:srgbClr val="F7F6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98450" y="571500"/>
            <a:ext cx="735797" cy="1809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1000" spc="420" kern="0" dirty="0">
                <a:solidFill>
                  <a:srgbClr val="A940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合作案例</a:t>
            </a:r>
            <a:endParaRPr lang="en-US" sz="1000" dirty="0"/>
          </a:p>
        </p:txBody>
      </p:sp>
      <p:sp>
        <p:nvSpPr>
          <p:cNvPr id="3" name="Text 1"/>
          <p:cNvSpPr/>
          <p:nvPr/>
        </p:nvSpPr>
        <p:spPr>
          <a:xfrm>
            <a:off x="1559421" y="609600"/>
            <a:ext cx="1615202" cy="1333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900" i="1" spc="216" kern="0" dirty="0">
                <a:solidFill>
                  <a:srgbClr val="A19D90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COOPERATION CASE</a:t>
            </a:r>
            <a:endParaRPr lang="en-US" sz="900" dirty="0"/>
          </a:p>
        </p:txBody>
      </p:sp>
      <p:sp>
        <p:nvSpPr>
          <p:cNvPr id="4" name="Text 2"/>
          <p:cNvSpPr/>
          <p:nvPr/>
        </p:nvSpPr>
        <p:spPr>
          <a:xfrm>
            <a:off x="698450" y="892076"/>
            <a:ext cx="3917320" cy="5180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080"/>
              </a:lnSpc>
              <a:buNone/>
            </a:pPr>
            <a:r>
              <a:rPr lang="en-US" sz="3400" spc="136" kern="0" dirty="0">
                <a:solidFill>
                  <a:srgbClr val="302F2E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良渚文化 </a:t>
            </a:r>
            <a:pPr algn="l" indent="0" marL="0">
              <a:lnSpc>
                <a:spcPts val="4080"/>
              </a:lnSpc>
              <a:buNone/>
            </a:pPr>
            <a:r>
              <a:rPr lang="en-US" sz="3400" b="1" spc="136" kern="0" dirty="0">
                <a:solidFill>
                  <a:srgbClr val="A94033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×</a:t>
            </a:r>
            <a:pPr algn="l" indent="0" marL="0">
              <a:lnSpc>
                <a:spcPts val="4080"/>
              </a:lnSpc>
              <a:buNone/>
            </a:pPr>
            <a:r>
              <a:rPr lang="en-US" sz="3400" spc="136" kern="0" dirty="0">
                <a:solidFill>
                  <a:srgbClr val="302F2E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 甘之颐</a:t>
            </a:r>
            <a:endParaRPr lang="en-US" sz="3400" dirty="0"/>
          </a:p>
        </p:txBody>
      </p:sp>
      <p:sp>
        <p:nvSpPr>
          <p:cNvPr id="5" name="Text 3"/>
          <p:cNvSpPr/>
          <p:nvPr/>
        </p:nvSpPr>
        <p:spPr>
          <a:xfrm>
            <a:off x="10726192" y="1168896"/>
            <a:ext cx="782705" cy="241250"/>
          </a:xfrm>
          <a:prstGeom prst="rect">
            <a:avLst/>
          </a:prstGeom>
          <a:noFill/>
          <a:ln/>
        </p:spPr>
        <p:txBody>
          <a:bodyPr wrap="square" lIns="0" tIns="0" rIns="0" bIns="88900" rtlCol="0" anchor="t"/>
          <a:lstStyle/>
          <a:p>
            <a:pPr algn="l" indent="0" marL="0">
              <a:buNone/>
            </a:pPr>
            <a:r>
              <a:rPr lang="en-US" sz="1050" i="1" spc="273" kern="0" dirty="0">
                <a:solidFill>
                  <a:srgbClr val="A19D90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CASE 03</a:t>
            </a:r>
            <a:endParaRPr lang="en-US" sz="1050" dirty="0"/>
          </a:p>
        </p:txBody>
      </p:sp>
      <p:sp>
        <p:nvSpPr>
          <p:cNvPr id="6" name="Text 4"/>
          <p:cNvSpPr/>
          <p:nvPr/>
        </p:nvSpPr>
        <p:spPr>
          <a:xfrm>
            <a:off x="698450" y="1727597"/>
            <a:ext cx="3367939" cy="8456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20"/>
              </a:lnSpc>
              <a:buNone/>
            </a:pPr>
            <a:r>
              <a:rPr lang="en-US" sz="1200" dirty="0">
                <a:solidFill>
                  <a:srgbClr val="5C5A55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携手在良渚古城遗址公园打造快闪体验空间，以</a:t>
            </a:r>
            <a:pPr algn="l" indent="0" marL="0">
              <a:lnSpc>
                <a:spcPts val="2220"/>
              </a:lnSpc>
              <a:buNone/>
            </a:pPr>
            <a:r>
              <a:rPr lang="en-US" sz="1200" b="1" dirty="0">
                <a:solidFill>
                  <a:srgbClr val="302F2E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「产品分区沉浸式体验」</a:t>
            </a:r>
            <a:pPr algn="l" indent="0" marL="0">
              <a:lnSpc>
                <a:spcPts val="2220"/>
              </a:lnSpc>
              <a:buNone/>
            </a:pPr>
            <a:r>
              <a:rPr lang="en-US" sz="1200" dirty="0">
                <a:solidFill>
                  <a:srgbClr val="5C5A55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重构养生场景，将品牌用户与文化游客与产品上新深度串联。</a:t>
            </a:r>
            <a:endParaRPr lang="en-US" sz="1200" dirty="0"/>
          </a:p>
        </p:txBody>
      </p:sp>
      <p:sp>
        <p:nvSpPr>
          <p:cNvPr id="7" name="Text 5"/>
          <p:cNvSpPr/>
          <p:nvPr/>
        </p:nvSpPr>
        <p:spPr>
          <a:xfrm>
            <a:off x="698450" y="2839938"/>
            <a:ext cx="406301" cy="12650"/>
          </a:xfrm>
          <a:prstGeom prst="rect">
            <a:avLst/>
          </a:prstGeom>
          <a:solidFill>
            <a:srgbClr val="BD8537"/>
          </a:solidFill>
          <a:ln/>
        </p:spPr>
        <p:txBody>
          <a:bodyPr wrap="square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8" name="Text 6"/>
          <p:cNvSpPr/>
          <p:nvPr/>
        </p:nvSpPr>
        <p:spPr>
          <a:xfrm>
            <a:off x="698450" y="3093839"/>
            <a:ext cx="1123206" cy="339626"/>
          </a:xfrm>
          <a:prstGeom prst="rect">
            <a:avLst/>
          </a:prstGeom>
          <a:noFill/>
          <a:ln w="9525">
            <a:solidFill>
              <a:srgbClr val="302F2E"/>
            </a:solidFill>
          </a:ln>
        </p:spPr>
        <p:txBody>
          <a:bodyPr wrap="square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9" name="Text 7"/>
          <p:cNvSpPr/>
          <p:nvPr/>
        </p:nvSpPr>
        <p:spPr>
          <a:xfrm>
            <a:off x="847576" y="3173164"/>
            <a:ext cx="841453" cy="1809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950" spc="133" kern="0" dirty="0">
                <a:solidFill>
                  <a:srgbClr val="302F2E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快闪体验空间</a:t>
            </a:r>
            <a:endParaRPr lang="en-US" sz="950" dirty="0"/>
          </a:p>
        </p:txBody>
      </p:sp>
      <p:sp>
        <p:nvSpPr>
          <p:cNvPr id="10" name="Text 8"/>
          <p:cNvSpPr/>
          <p:nvPr/>
        </p:nvSpPr>
        <p:spPr>
          <a:xfrm>
            <a:off x="1910507" y="3093839"/>
            <a:ext cx="1260723" cy="339626"/>
          </a:xfrm>
          <a:prstGeom prst="rect">
            <a:avLst/>
          </a:prstGeom>
          <a:noFill/>
          <a:ln w="9525">
            <a:solidFill>
              <a:srgbClr val="302F2E"/>
            </a:solidFill>
          </a:ln>
        </p:spPr>
        <p:txBody>
          <a:bodyPr wrap="square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11" name="Text 9"/>
          <p:cNvSpPr/>
          <p:nvPr/>
        </p:nvSpPr>
        <p:spPr>
          <a:xfrm>
            <a:off x="2059632" y="3173164"/>
            <a:ext cx="981721" cy="1809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950" spc="133" kern="0" dirty="0">
                <a:solidFill>
                  <a:srgbClr val="302F2E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沉浸式养生场景</a:t>
            </a:r>
            <a:endParaRPr lang="en-US" sz="950" dirty="0"/>
          </a:p>
        </p:txBody>
      </p:sp>
      <p:pic>
        <p:nvPicPr>
          <p:cNvPr id="12" name="Image 0" descr="/Users/bot1/Documents/良渚IP授权介绍-重排版2026/assets/pptx/p30-feature.jp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06652" y="1676846"/>
            <a:ext cx="7087195" cy="2793950"/>
          </a:xfrm>
          <a:prstGeom prst="rect">
            <a:avLst/>
          </a:prstGeom>
        </p:spPr>
      </p:pic>
      <p:pic>
        <p:nvPicPr>
          <p:cNvPr id="13" name="Image 1" descr="/Users/bot1/Documents/良渚IP授权介绍-重排版2026/assets/pptx/p30-s1.jp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6652" y="4597747"/>
            <a:ext cx="2277666" cy="1511201"/>
          </a:xfrm>
          <a:prstGeom prst="rect">
            <a:avLst/>
          </a:prstGeom>
        </p:spPr>
      </p:pic>
      <p:pic>
        <p:nvPicPr>
          <p:cNvPr id="14" name="Image 2" descr="/Users/bot1/Documents/良渚IP授权介绍-重排版2026/assets/pptx/p30-s2.jp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1268" y="4597747"/>
            <a:ext cx="2277814" cy="1511201"/>
          </a:xfrm>
          <a:prstGeom prst="rect">
            <a:avLst/>
          </a:prstGeom>
        </p:spPr>
      </p:pic>
      <p:pic>
        <p:nvPicPr>
          <p:cNvPr id="15" name="Image 3" descr="/Users/bot1/Documents/良渚IP授权介绍-重排版2026/assets/pptx/p30-s3.jp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16033" y="4597747"/>
            <a:ext cx="2277814" cy="1511201"/>
          </a:xfrm>
          <a:prstGeom prst="rect">
            <a:avLst/>
          </a:prstGeom>
        </p:spPr>
      </p:pic>
      <p:sp>
        <p:nvSpPr>
          <p:cNvPr id="16" name="Text 10"/>
          <p:cNvSpPr/>
          <p:nvPr/>
        </p:nvSpPr>
        <p:spPr>
          <a:xfrm>
            <a:off x="698450" y="6464350"/>
            <a:ext cx="4145179" cy="114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800" i="1" spc="80" kern="0" dirty="0">
                <a:solidFill>
                  <a:srgbClr val="A19D90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PART 4 · The Source Code of Five Thousand Years</a:t>
            </a:r>
            <a:endParaRPr lang="en-US" sz="800" dirty="0"/>
          </a:p>
        </p:txBody>
      </p:sp>
      <p:sp>
        <p:nvSpPr>
          <p:cNvPr id="17" name="Text 11"/>
          <p:cNvSpPr/>
          <p:nvPr/>
        </p:nvSpPr>
        <p:spPr>
          <a:xfrm>
            <a:off x="7607350" y="6435775"/>
            <a:ext cx="3886200" cy="1428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buNone/>
            </a:pPr>
            <a:r>
              <a:rPr lang="en-US" sz="800" spc="176" kern="0" dirty="0">
                <a:solidFill>
                  <a:srgbClr val="A19D9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合作案例</a:t>
            </a:r>
            <a:endParaRPr lang="en-US" sz="800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25401" y="1498550"/>
            <a:ext cx="1683969" cy="12699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0000"/>
              </a:lnSpc>
              <a:buNone/>
            </a:pPr>
            <a:r>
              <a:rPr lang="en-US" sz="10000" b="1" dirty="0">
                <a:solidFill>
                  <a:srgbClr val="BD8537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伍</a:t>
            </a:r>
            <a:endParaRPr lang="en-US" sz="10000" dirty="0"/>
          </a:p>
        </p:txBody>
      </p:sp>
      <p:sp>
        <p:nvSpPr>
          <p:cNvPr id="3" name="Text 1"/>
          <p:cNvSpPr/>
          <p:nvPr/>
        </p:nvSpPr>
        <p:spPr>
          <a:xfrm>
            <a:off x="2603450" y="2539901"/>
            <a:ext cx="2590699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1300" i="1" spc="390" kern="0" dirty="0">
                <a:solidFill>
                  <a:srgbClr val="A19D90">
                    <a:alpha val="80000"/>
                  </a:srgbClr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PART FIVE</a:t>
            </a:r>
            <a:endParaRPr lang="en-US" sz="1300" dirty="0"/>
          </a:p>
        </p:txBody>
      </p:sp>
      <p:sp>
        <p:nvSpPr>
          <p:cNvPr id="4" name="Text 2"/>
          <p:cNvSpPr/>
          <p:nvPr/>
        </p:nvSpPr>
        <p:spPr>
          <a:xfrm>
            <a:off x="825401" y="3276600"/>
            <a:ext cx="7254139" cy="8380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6600"/>
              </a:lnSpc>
              <a:buNone/>
            </a:pPr>
            <a:r>
              <a:rPr lang="en-US" sz="5500" b="1" spc="330" kern="0" dirty="0">
                <a:solidFill>
                  <a:srgbClr val="F7F6F2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产品示意参考</a:t>
            </a:r>
            <a:endParaRPr lang="en-US" sz="5500" dirty="0"/>
          </a:p>
        </p:txBody>
      </p:sp>
      <p:sp>
        <p:nvSpPr>
          <p:cNvPr id="5" name="Text 3"/>
          <p:cNvSpPr/>
          <p:nvPr/>
        </p:nvSpPr>
        <p:spPr>
          <a:xfrm>
            <a:off x="825401" y="4419600"/>
            <a:ext cx="5958789" cy="1809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1250" i="1" spc="200" kern="0" dirty="0">
                <a:solidFill>
                  <a:srgbClr val="A19D90">
                    <a:alpha val="90000"/>
                  </a:srgbClr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The Source Code of Five Thousand Years</a:t>
            </a:r>
            <a:endParaRPr lang="en-US" sz="1250" dirty="0"/>
          </a:p>
        </p:txBody>
      </p:sp>
      <p:sp>
        <p:nvSpPr>
          <p:cNvPr id="6" name="Text 4"/>
          <p:cNvSpPr/>
          <p:nvPr/>
        </p:nvSpPr>
        <p:spPr>
          <a:xfrm>
            <a:off x="825401" y="6464350"/>
            <a:ext cx="3886200" cy="114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800" i="1" spc="80" kern="0" dirty="0">
                <a:solidFill>
                  <a:srgbClr val="A19D90">
                    <a:alpha val="60000"/>
                  </a:srgbClr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LIANGZHU CULTURE</a:t>
            </a:r>
            <a:endParaRPr lang="en-US" sz="800" dirty="0"/>
          </a:p>
        </p:txBody>
      </p:sp>
      <p:sp>
        <p:nvSpPr>
          <p:cNvPr id="7" name="Text 5"/>
          <p:cNvSpPr/>
          <p:nvPr/>
        </p:nvSpPr>
        <p:spPr>
          <a:xfrm>
            <a:off x="7480399" y="6435775"/>
            <a:ext cx="3886200" cy="1428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buNone/>
            </a:pPr>
            <a:r>
              <a:rPr lang="en-US" sz="800" spc="176" kern="0" dirty="0">
                <a:solidFill>
                  <a:srgbClr val="A19D90">
                    <a:alpha val="6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良渚文化 IP 授权 · 2026</a:t>
            </a:r>
            <a:endParaRPr lang="en-US" sz="800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2">
    <p:bg>
      <p:bgPr>
        <a:solidFill>
          <a:srgbClr val="F7F6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98450" y="571500"/>
            <a:ext cx="5458441" cy="5180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080"/>
              </a:lnSpc>
              <a:buNone/>
            </a:pPr>
            <a:r>
              <a:rPr lang="en-US" sz="3400" spc="136" kern="0" dirty="0">
                <a:solidFill>
                  <a:srgbClr val="302F2E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产品示意参考 · </a:t>
            </a:r>
            <a:pPr algn="l" indent="0" marL="0">
              <a:lnSpc>
                <a:spcPts val="4080"/>
              </a:lnSpc>
              <a:buNone/>
            </a:pPr>
            <a:r>
              <a:rPr lang="en-US" sz="3400" b="1" spc="136" kern="0" dirty="0">
                <a:solidFill>
                  <a:srgbClr val="A94033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饰品与器物</a:t>
            </a:r>
            <a:endParaRPr lang="en-US" sz="3400" dirty="0"/>
          </a:p>
        </p:txBody>
      </p:sp>
      <p:sp>
        <p:nvSpPr>
          <p:cNvPr id="3" name="Text 1"/>
          <p:cNvSpPr/>
          <p:nvPr/>
        </p:nvSpPr>
        <p:spPr>
          <a:xfrm>
            <a:off x="9427369" y="848320"/>
            <a:ext cx="2107504" cy="241250"/>
          </a:xfrm>
          <a:prstGeom prst="rect">
            <a:avLst/>
          </a:prstGeom>
          <a:noFill/>
          <a:ln/>
        </p:spPr>
        <p:txBody>
          <a:bodyPr wrap="square" lIns="0" tIns="0" rIns="0" bIns="88900" rtlCol="0" anchor="t"/>
          <a:lstStyle/>
          <a:p>
            <a:pPr algn="l" indent="0" marL="0">
              <a:buNone/>
            </a:pPr>
            <a:r>
              <a:rPr lang="en-US" sz="1050" i="1" spc="273" kern="0" dirty="0">
                <a:solidFill>
                  <a:srgbClr val="A19D90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PRODUCT REFERENCE</a:t>
            </a:r>
            <a:endParaRPr lang="en-US" sz="1050" dirty="0"/>
          </a:p>
        </p:txBody>
      </p:sp>
      <p:sp>
        <p:nvSpPr>
          <p:cNvPr id="4" name="Text 2"/>
          <p:cNvSpPr/>
          <p:nvPr/>
        </p:nvSpPr>
        <p:spPr>
          <a:xfrm>
            <a:off x="698450" y="1343471"/>
            <a:ext cx="2594074" cy="1879550"/>
          </a:xfrm>
          <a:prstGeom prst="rect">
            <a:avLst/>
          </a:prstGeom>
          <a:solidFill>
            <a:srgbClr val="FFFFFF"/>
          </a:solidFill>
          <a:ln w="9525">
            <a:solidFill>
              <a:srgbClr val="302F2E"/>
            </a:solidFill>
          </a:ln>
        </p:spPr>
        <p:txBody>
          <a:bodyPr wrap="square" rtlCol="0" anchor="ctr"/>
          <a:lstStyle/>
          <a:p>
            <a:pPr indent="0" marL="0">
              <a:buNone/>
            </a:pPr>
            <a:endParaRPr lang="en-US" dirty="0"/>
          </a:p>
        </p:txBody>
      </p:sp>
      <p:pic>
        <p:nvPicPr>
          <p:cNvPr id="5" name="Image 0" descr="/Users/bot1/Documents/良渚IP授权介绍-重排版2026/assets/pptx/p32-gold-mask.jp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07975" y="1352996"/>
            <a:ext cx="2575024" cy="1860500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698450" y="3373785"/>
            <a:ext cx="101501" cy="12650"/>
          </a:xfrm>
          <a:prstGeom prst="rect">
            <a:avLst/>
          </a:prstGeom>
          <a:solidFill>
            <a:srgbClr val="BD8537"/>
          </a:solidFill>
          <a:ln/>
        </p:spPr>
        <p:txBody>
          <a:bodyPr wrap="square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7" name="Text 4"/>
          <p:cNvSpPr/>
          <p:nvPr/>
        </p:nvSpPr>
        <p:spPr>
          <a:xfrm>
            <a:off x="876151" y="3299222"/>
            <a:ext cx="994169" cy="1619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900" spc="108" kern="0" dirty="0">
                <a:solidFill>
                  <a:srgbClr val="5C5A55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金饰 · 神人兽面</a:t>
            </a:r>
            <a:endParaRPr lang="en-US" sz="900" dirty="0"/>
          </a:p>
        </p:txBody>
      </p:sp>
      <p:sp>
        <p:nvSpPr>
          <p:cNvPr id="8" name="Text 5"/>
          <p:cNvSpPr/>
          <p:nvPr/>
        </p:nvSpPr>
        <p:spPr>
          <a:xfrm>
            <a:off x="3432125" y="1343471"/>
            <a:ext cx="2594074" cy="1879550"/>
          </a:xfrm>
          <a:prstGeom prst="rect">
            <a:avLst/>
          </a:prstGeom>
          <a:solidFill>
            <a:srgbClr val="FFFFFF"/>
          </a:solidFill>
          <a:ln w="9525">
            <a:solidFill>
              <a:srgbClr val="302F2E"/>
            </a:solidFill>
          </a:ln>
        </p:spPr>
        <p:txBody>
          <a:bodyPr wrap="square" rtlCol="0" anchor="ctr"/>
          <a:lstStyle/>
          <a:p>
            <a:pPr indent="0" marL="0">
              <a:buNone/>
            </a:pPr>
            <a:endParaRPr lang="en-US" dirty="0"/>
          </a:p>
        </p:txBody>
      </p:sp>
      <p:pic>
        <p:nvPicPr>
          <p:cNvPr id="9" name="Image 1" descr="/Users/bot1/Documents/良渚IP授权介绍-重排版2026/assets/pptx/p32-gold-huang.jp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1650" y="1352996"/>
            <a:ext cx="2575024" cy="1860500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3432125" y="3373785"/>
            <a:ext cx="101501" cy="12650"/>
          </a:xfrm>
          <a:prstGeom prst="rect">
            <a:avLst/>
          </a:prstGeom>
          <a:solidFill>
            <a:srgbClr val="BD8537"/>
          </a:solidFill>
          <a:ln/>
        </p:spPr>
        <p:txBody>
          <a:bodyPr wrap="square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11" name="Text 7"/>
          <p:cNvSpPr/>
          <p:nvPr/>
        </p:nvSpPr>
        <p:spPr>
          <a:xfrm>
            <a:off x="3609826" y="3299222"/>
            <a:ext cx="863617" cy="1619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900" spc="108" kern="0" dirty="0">
                <a:solidFill>
                  <a:srgbClr val="5C5A55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金饰 · 璜形佩</a:t>
            </a:r>
            <a:endParaRPr lang="en-US" sz="900" dirty="0"/>
          </a:p>
        </p:txBody>
      </p:sp>
      <p:sp>
        <p:nvSpPr>
          <p:cNvPr id="12" name="Text 8"/>
          <p:cNvSpPr/>
          <p:nvPr/>
        </p:nvSpPr>
        <p:spPr>
          <a:xfrm>
            <a:off x="6165800" y="1343471"/>
            <a:ext cx="2594074" cy="1879550"/>
          </a:xfrm>
          <a:prstGeom prst="rect">
            <a:avLst/>
          </a:prstGeom>
          <a:solidFill>
            <a:srgbClr val="FFFFFF"/>
          </a:solidFill>
          <a:ln w="9525">
            <a:solidFill>
              <a:srgbClr val="302F2E"/>
            </a:solidFill>
          </a:ln>
        </p:spPr>
        <p:txBody>
          <a:bodyPr wrap="square" rtlCol="0" anchor="ctr"/>
          <a:lstStyle/>
          <a:p>
            <a:pPr indent="0" marL="0">
              <a:buNone/>
            </a:pPr>
            <a:endParaRPr lang="en-US" dirty="0"/>
          </a:p>
        </p:txBody>
      </p:sp>
      <p:pic>
        <p:nvPicPr>
          <p:cNvPr id="13" name="Image 2" descr="/Users/bot1/Documents/良渚IP授权介绍-重排版2026/assets/pptx/p32-gold-ring.jp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5325" y="1352996"/>
            <a:ext cx="2575024" cy="1860500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6165800" y="3373785"/>
            <a:ext cx="101501" cy="12650"/>
          </a:xfrm>
          <a:prstGeom prst="rect">
            <a:avLst/>
          </a:prstGeom>
          <a:solidFill>
            <a:srgbClr val="BD8537"/>
          </a:solidFill>
          <a:ln/>
        </p:spPr>
        <p:txBody>
          <a:bodyPr wrap="square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15" name="Text 10"/>
          <p:cNvSpPr/>
          <p:nvPr/>
        </p:nvSpPr>
        <p:spPr>
          <a:xfrm>
            <a:off x="6343501" y="3299222"/>
            <a:ext cx="733065" cy="1619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900" spc="108" kern="0" dirty="0">
                <a:solidFill>
                  <a:srgbClr val="5C5A55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金饰 · 戒指</a:t>
            </a:r>
            <a:endParaRPr lang="en-US" sz="900" dirty="0"/>
          </a:p>
        </p:txBody>
      </p:sp>
      <p:sp>
        <p:nvSpPr>
          <p:cNvPr id="16" name="Text 11"/>
          <p:cNvSpPr/>
          <p:nvPr/>
        </p:nvSpPr>
        <p:spPr>
          <a:xfrm>
            <a:off x="8899475" y="1343471"/>
            <a:ext cx="2594074" cy="1879550"/>
          </a:xfrm>
          <a:prstGeom prst="rect">
            <a:avLst/>
          </a:prstGeom>
          <a:solidFill>
            <a:srgbClr val="FFFFFF"/>
          </a:solidFill>
          <a:ln w="9525">
            <a:solidFill>
              <a:srgbClr val="302F2E"/>
            </a:solidFill>
          </a:ln>
        </p:spPr>
        <p:txBody>
          <a:bodyPr wrap="square" rtlCol="0" anchor="ctr"/>
          <a:lstStyle/>
          <a:p>
            <a:pPr indent="0" marL="0">
              <a:buNone/>
            </a:pPr>
            <a:endParaRPr lang="en-US" dirty="0"/>
          </a:p>
        </p:txBody>
      </p:sp>
      <p:pic>
        <p:nvPicPr>
          <p:cNvPr id="17" name="Image 3" descr="/Users/bot1/Documents/良渚IP授权介绍-重排版2026/assets/pptx/p32-earring.jp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9000" y="1352996"/>
            <a:ext cx="2575024" cy="1860500"/>
          </a:xfrm>
          <a:prstGeom prst="rect">
            <a:avLst/>
          </a:prstGeom>
        </p:spPr>
      </p:pic>
      <p:sp>
        <p:nvSpPr>
          <p:cNvPr id="18" name="Text 12"/>
          <p:cNvSpPr/>
          <p:nvPr/>
        </p:nvSpPr>
        <p:spPr>
          <a:xfrm>
            <a:off x="8899475" y="3373785"/>
            <a:ext cx="101501" cy="12650"/>
          </a:xfrm>
          <a:prstGeom prst="rect">
            <a:avLst/>
          </a:prstGeom>
          <a:solidFill>
            <a:srgbClr val="BD8537"/>
          </a:solidFill>
          <a:ln/>
        </p:spPr>
        <p:txBody>
          <a:bodyPr wrap="square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19" name="Text 13"/>
          <p:cNvSpPr/>
          <p:nvPr/>
        </p:nvSpPr>
        <p:spPr>
          <a:xfrm>
            <a:off x="9077176" y="3299222"/>
            <a:ext cx="261256" cy="1619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900" spc="108" kern="0" dirty="0">
                <a:solidFill>
                  <a:srgbClr val="5C5A55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耳饰</a:t>
            </a:r>
            <a:endParaRPr lang="en-US" sz="900" dirty="0"/>
          </a:p>
        </p:txBody>
      </p:sp>
      <p:sp>
        <p:nvSpPr>
          <p:cNvPr id="20" name="Text 14"/>
          <p:cNvSpPr/>
          <p:nvPr/>
        </p:nvSpPr>
        <p:spPr>
          <a:xfrm>
            <a:off x="698450" y="3651647"/>
            <a:ext cx="2594074" cy="1879550"/>
          </a:xfrm>
          <a:prstGeom prst="rect">
            <a:avLst/>
          </a:prstGeom>
          <a:solidFill>
            <a:srgbClr val="FFFFFF"/>
          </a:solidFill>
          <a:ln w="9525">
            <a:solidFill>
              <a:srgbClr val="302F2E"/>
            </a:solidFill>
          </a:ln>
        </p:spPr>
        <p:txBody>
          <a:bodyPr wrap="square" rtlCol="0" anchor="ctr"/>
          <a:lstStyle/>
          <a:p>
            <a:pPr indent="0" marL="0">
              <a:buNone/>
            </a:pPr>
            <a:endParaRPr lang="en-US" dirty="0"/>
          </a:p>
        </p:txBody>
      </p:sp>
      <p:pic>
        <p:nvPicPr>
          <p:cNvPr id="21" name="Image 4" descr="/Users/bot1/Documents/良渚IP授权介绍-重排版2026/assets/pptx/p32-necklace.jp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7975" y="3661172"/>
            <a:ext cx="2575024" cy="1860500"/>
          </a:xfrm>
          <a:prstGeom prst="rect">
            <a:avLst/>
          </a:prstGeom>
        </p:spPr>
      </p:pic>
      <p:sp>
        <p:nvSpPr>
          <p:cNvPr id="22" name="Text 15"/>
          <p:cNvSpPr/>
          <p:nvPr/>
        </p:nvSpPr>
        <p:spPr>
          <a:xfrm>
            <a:off x="698450" y="5681960"/>
            <a:ext cx="101501" cy="12650"/>
          </a:xfrm>
          <a:prstGeom prst="rect">
            <a:avLst/>
          </a:prstGeom>
          <a:solidFill>
            <a:srgbClr val="BD8537"/>
          </a:solidFill>
          <a:ln/>
        </p:spPr>
        <p:txBody>
          <a:bodyPr wrap="square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23" name="Text 16"/>
          <p:cNvSpPr/>
          <p:nvPr/>
        </p:nvSpPr>
        <p:spPr>
          <a:xfrm>
            <a:off x="876151" y="5607397"/>
            <a:ext cx="261256" cy="1619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900" spc="108" kern="0" dirty="0">
                <a:solidFill>
                  <a:srgbClr val="5C5A55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项链</a:t>
            </a:r>
            <a:endParaRPr lang="en-US" sz="900" dirty="0"/>
          </a:p>
        </p:txBody>
      </p:sp>
      <p:sp>
        <p:nvSpPr>
          <p:cNvPr id="24" name="Text 17"/>
          <p:cNvSpPr/>
          <p:nvPr/>
        </p:nvSpPr>
        <p:spPr>
          <a:xfrm>
            <a:off x="3432125" y="3651647"/>
            <a:ext cx="2594074" cy="1879550"/>
          </a:xfrm>
          <a:prstGeom prst="rect">
            <a:avLst/>
          </a:prstGeom>
          <a:solidFill>
            <a:srgbClr val="FFFFFF"/>
          </a:solidFill>
          <a:ln w="9525">
            <a:solidFill>
              <a:srgbClr val="302F2E"/>
            </a:solidFill>
          </a:ln>
        </p:spPr>
        <p:txBody>
          <a:bodyPr wrap="square" rtlCol="0" anchor="ctr"/>
          <a:lstStyle/>
          <a:p>
            <a:pPr indent="0" marL="0">
              <a:buNone/>
            </a:pPr>
            <a:endParaRPr lang="en-US" dirty="0"/>
          </a:p>
        </p:txBody>
      </p:sp>
      <p:pic>
        <p:nvPicPr>
          <p:cNvPr id="25" name="Image 5" descr="/Users/bot1/Documents/良渚IP授权介绍-重排版2026/assets/pptx/p32-ironpot.jp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41650" y="3661172"/>
            <a:ext cx="2575024" cy="1860500"/>
          </a:xfrm>
          <a:prstGeom prst="rect">
            <a:avLst/>
          </a:prstGeom>
        </p:spPr>
      </p:pic>
      <p:sp>
        <p:nvSpPr>
          <p:cNvPr id="26" name="Text 18"/>
          <p:cNvSpPr/>
          <p:nvPr/>
        </p:nvSpPr>
        <p:spPr>
          <a:xfrm>
            <a:off x="3432125" y="5681960"/>
            <a:ext cx="101501" cy="12650"/>
          </a:xfrm>
          <a:prstGeom prst="rect">
            <a:avLst/>
          </a:prstGeom>
          <a:solidFill>
            <a:srgbClr val="BD8537"/>
          </a:solidFill>
          <a:ln/>
        </p:spPr>
        <p:txBody>
          <a:bodyPr wrap="square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27" name="Text 19"/>
          <p:cNvSpPr/>
          <p:nvPr/>
        </p:nvSpPr>
        <p:spPr>
          <a:xfrm>
            <a:off x="3609826" y="5607397"/>
            <a:ext cx="733065" cy="1619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900" spc="108" kern="0" dirty="0">
                <a:solidFill>
                  <a:srgbClr val="5C5A55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铁壶 · 琮纹</a:t>
            </a:r>
            <a:endParaRPr lang="en-US" sz="900" dirty="0"/>
          </a:p>
        </p:txBody>
      </p:sp>
      <p:sp>
        <p:nvSpPr>
          <p:cNvPr id="28" name="Text 20"/>
          <p:cNvSpPr/>
          <p:nvPr/>
        </p:nvSpPr>
        <p:spPr>
          <a:xfrm>
            <a:off x="6165800" y="3651647"/>
            <a:ext cx="2594074" cy="1879550"/>
          </a:xfrm>
          <a:prstGeom prst="rect">
            <a:avLst/>
          </a:prstGeom>
          <a:solidFill>
            <a:srgbClr val="FFFFFF"/>
          </a:solidFill>
          <a:ln w="9525">
            <a:solidFill>
              <a:srgbClr val="302F2E"/>
            </a:solidFill>
          </a:ln>
        </p:spPr>
        <p:txBody>
          <a:bodyPr wrap="square" rtlCol="0" anchor="ctr"/>
          <a:lstStyle/>
          <a:p>
            <a:pPr indent="0" marL="0">
              <a:buNone/>
            </a:pPr>
            <a:endParaRPr lang="en-US" dirty="0"/>
          </a:p>
        </p:txBody>
      </p:sp>
      <p:pic>
        <p:nvPicPr>
          <p:cNvPr id="29" name="Image 6" descr="/Users/bot1/Documents/良渚IP授权介绍-重排版2026/assets/pptx/p32-scarf.jp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75325" y="3661172"/>
            <a:ext cx="2575024" cy="1860500"/>
          </a:xfrm>
          <a:prstGeom prst="rect">
            <a:avLst/>
          </a:prstGeom>
        </p:spPr>
      </p:pic>
      <p:sp>
        <p:nvSpPr>
          <p:cNvPr id="30" name="Text 21"/>
          <p:cNvSpPr/>
          <p:nvPr/>
        </p:nvSpPr>
        <p:spPr>
          <a:xfrm>
            <a:off x="6165800" y="5681960"/>
            <a:ext cx="101501" cy="12650"/>
          </a:xfrm>
          <a:prstGeom prst="rect">
            <a:avLst/>
          </a:prstGeom>
          <a:solidFill>
            <a:srgbClr val="BD8537"/>
          </a:solidFill>
          <a:ln/>
        </p:spPr>
        <p:txBody>
          <a:bodyPr wrap="square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31" name="Text 22"/>
          <p:cNvSpPr/>
          <p:nvPr/>
        </p:nvSpPr>
        <p:spPr>
          <a:xfrm>
            <a:off x="6343501" y="5607397"/>
            <a:ext cx="733065" cy="1619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900" spc="108" kern="0" dirty="0">
                <a:solidFill>
                  <a:srgbClr val="5C5A55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丝巾 · 神纹</a:t>
            </a:r>
            <a:endParaRPr lang="en-US" sz="900" dirty="0"/>
          </a:p>
        </p:txBody>
      </p:sp>
      <p:sp>
        <p:nvSpPr>
          <p:cNvPr id="32" name="Text 23"/>
          <p:cNvSpPr/>
          <p:nvPr/>
        </p:nvSpPr>
        <p:spPr>
          <a:xfrm>
            <a:off x="8899475" y="3651647"/>
            <a:ext cx="2594074" cy="1879550"/>
          </a:xfrm>
          <a:prstGeom prst="rect">
            <a:avLst/>
          </a:prstGeom>
          <a:solidFill>
            <a:srgbClr val="FFFFFF"/>
          </a:solidFill>
          <a:ln w="9525">
            <a:solidFill>
              <a:srgbClr val="302F2E"/>
            </a:solidFill>
          </a:ln>
        </p:spPr>
        <p:txBody>
          <a:bodyPr wrap="square" rtlCol="0" anchor="ctr"/>
          <a:lstStyle/>
          <a:p>
            <a:pPr indent="0" marL="0">
              <a:buNone/>
            </a:pPr>
            <a:endParaRPr lang="en-US" dirty="0"/>
          </a:p>
        </p:txBody>
      </p:sp>
      <p:pic>
        <p:nvPicPr>
          <p:cNvPr id="33" name="Image 7" descr="/Users/bot1/Documents/良渚IP授权介绍-重排版2026/assets/pptx/p32-book.jpg">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09000" y="3661172"/>
            <a:ext cx="2575024" cy="1860500"/>
          </a:xfrm>
          <a:prstGeom prst="rect">
            <a:avLst/>
          </a:prstGeom>
        </p:spPr>
      </p:pic>
      <p:sp>
        <p:nvSpPr>
          <p:cNvPr id="34" name="Text 24"/>
          <p:cNvSpPr/>
          <p:nvPr/>
        </p:nvSpPr>
        <p:spPr>
          <a:xfrm>
            <a:off x="8899475" y="5681960"/>
            <a:ext cx="101501" cy="12650"/>
          </a:xfrm>
          <a:prstGeom prst="rect">
            <a:avLst/>
          </a:prstGeom>
          <a:solidFill>
            <a:srgbClr val="BD8537"/>
          </a:solidFill>
          <a:ln/>
        </p:spPr>
        <p:txBody>
          <a:bodyPr wrap="square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35" name="Text 25"/>
          <p:cNvSpPr/>
          <p:nvPr/>
        </p:nvSpPr>
        <p:spPr>
          <a:xfrm>
            <a:off x="9077176" y="5607397"/>
            <a:ext cx="391808" cy="1619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900" spc="108" kern="0" dirty="0">
                <a:solidFill>
                  <a:srgbClr val="5C5A55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出版物</a:t>
            </a:r>
            <a:endParaRPr lang="en-US" sz="900" dirty="0"/>
          </a:p>
        </p:txBody>
      </p:sp>
      <p:sp>
        <p:nvSpPr>
          <p:cNvPr id="36" name="Text 26"/>
          <p:cNvSpPr/>
          <p:nvPr/>
        </p:nvSpPr>
        <p:spPr>
          <a:xfrm>
            <a:off x="698450" y="5947023"/>
            <a:ext cx="11011001" cy="1428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spcBef>
                <a:spcPts val="1400"/>
              </a:spcBef>
              <a:buNone/>
            </a:pPr>
            <a:r>
              <a:rPr lang="en-US" sz="800" spc="80" kern="0" dirty="0">
                <a:solidFill>
                  <a:srgbClr val="A19D9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※ 图片仅为示意，非最终设计稿</a:t>
            </a:r>
            <a:endParaRPr lang="en-US" sz="800" dirty="0"/>
          </a:p>
        </p:txBody>
      </p:sp>
      <p:sp>
        <p:nvSpPr>
          <p:cNvPr id="37" name="Text 27"/>
          <p:cNvSpPr/>
          <p:nvPr/>
        </p:nvSpPr>
        <p:spPr>
          <a:xfrm>
            <a:off x="698450" y="6464350"/>
            <a:ext cx="4145179" cy="114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800" i="1" spc="80" kern="0" dirty="0">
                <a:solidFill>
                  <a:srgbClr val="A19D90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PART 5 · The Source Code of Five Thousand Years</a:t>
            </a:r>
            <a:endParaRPr lang="en-US" sz="800" dirty="0"/>
          </a:p>
        </p:txBody>
      </p:sp>
      <p:sp>
        <p:nvSpPr>
          <p:cNvPr id="38" name="Text 28"/>
          <p:cNvSpPr/>
          <p:nvPr/>
        </p:nvSpPr>
        <p:spPr>
          <a:xfrm>
            <a:off x="7607350" y="6435775"/>
            <a:ext cx="3886200" cy="1428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buNone/>
            </a:pPr>
            <a:r>
              <a:rPr lang="en-US" sz="800" spc="176" kern="0" dirty="0">
                <a:solidFill>
                  <a:srgbClr val="A19D9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产品示意参考</a:t>
            </a:r>
            <a:endParaRPr lang="en-US" sz="800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3">
    <p:bg>
      <p:bgPr>
        <a:solidFill>
          <a:srgbClr val="F7F6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98450" y="571500"/>
            <a:ext cx="6374582" cy="5180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080"/>
              </a:lnSpc>
              <a:buNone/>
            </a:pPr>
            <a:r>
              <a:rPr lang="en-US" sz="3400" spc="136" kern="0" dirty="0">
                <a:solidFill>
                  <a:srgbClr val="302F2E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产品示意参考 · </a:t>
            </a:r>
            <a:pPr algn="l" indent="0" marL="0">
              <a:lnSpc>
                <a:spcPts val="4080"/>
              </a:lnSpc>
              <a:buNone/>
            </a:pPr>
            <a:r>
              <a:rPr lang="en-US" sz="3400" b="1" spc="136" kern="0" dirty="0">
                <a:solidFill>
                  <a:srgbClr val="A94033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生活方式与礼盒</a:t>
            </a:r>
            <a:endParaRPr lang="en-US" sz="3400" dirty="0"/>
          </a:p>
        </p:txBody>
      </p:sp>
      <p:sp>
        <p:nvSpPr>
          <p:cNvPr id="3" name="Text 1"/>
          <p:cNvSpPr/>
          <p:nvPr/>
        </p:nvSpPr>
        <p:spPr>
          <a:xfrm>
            <a:off x="9427369" y="848320"/>
            <a:ext cx="2107504" cy="241250"/>
          </a:xfrm>
          <a:prstGeom prst="rect">
            <a:avLst/>
          </a:prstGeom>
          <a:noFill/>
          <a:ln/>
        </p:spPr>
        <p:txBody>
          <a:bodyPr wrap="square" lIns="0" tIns="0" rIns="0" bIns="88900" rtlCol="0" anchor="t"/>
          <a:lstStyle/>
          <a:p>
            <a:pPr algn="l" indent="0" marL="0">
              <a:buNone/>
            </a:pPr>
            <a:r>
              <a:rPr lang="en-US" sz="1050" i="1" spc="273" kern="0" dirty="0">
                <a:solidFill>
                  <a:srgbClr val="A19D90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PRODUCT REFERENCE</a:t>
            </a:r>
            <a:endParaRPr lang="en-US" sz="1050" dirty="0"/>
          </a:p>
        </p:txBody>
      </p:sp>
      <p:sp>
        <p:nvSpPr>
          <p:cNvPr id="4" name="Text 2"/>
          <p:cNvSpPr/>
          <p:nvPr/>
        </p:nvSpPr>
        <p:spPr>
          <a:xfrm>
            <a:off x="698450" y="1343471"/>
            <a:ext cx="2594074" cy="1879550"/>
          </a:xfrm>
          <a:prstGeom prst="rect">
            <a:avLst/>
          </a:prstGeom>
          <a:solidFill>
            <a:srgbClr val="FFFFFF"/>
          </a:solidFill>
          <a:ln w="9525">
            <a:solidFill>
              <a:srgbClr val="302F2E"/>
            </a:solidFill>
          </a:ln>
        </p:spPr>
        <p:txBody>
          <a:bodyPr wrap="square" rtlCol="0" anchor="ctr"/>
          <a:lstStyle/>
          <a:p>
            <a:pPr indent="0" marL="0">
              <a:buNone/>
            </a:pPr>
            <a:endParaRPr lang="en-US" dirty="0"/>
          </a:p>
        </p:txBody>
      </p:sp>
      <p:pic>
        <p:nvPicPr>
          <p:cNvPr id="5" name="Image 0" descr="/Users/bot1/Documents/良渚IP授权介绍-重排版2026/assets/pptx/p33-canvasbag.jp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07975" y="1352996"/>
            <a:ext cx="2575024" cy="1860500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698450" y="3373785"/>
            <a:ext cx="101501" cy="12650"/>
          </a:xfrm>
          <a:prstGeom prst="rect">
            <a:avLst/>
          </a:prstGeom>
          <a:solidFill>
            <a:srgbClr val="BD8537"/>
          </a:solidFill>
          <a:ln/>
        </p:spPr>
        <p:txBody>
          <a:bodyPr wrap="square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7" name="Text 4"/>
          <p:cNvSpPr/>
          <p:nvPr/>
        </p:nvSpPr>
        <p:spPr>
          <a:xfrm>
            <a:off x="876151" y="3299222"/>
            <a:ext cx="391808" cy="1619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900" spc="108" kern="0" dirty="0">
                <a:solidFill>
                  <a:srgbClr val="5C5A55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帆布包</a:t>
            </a:r>
            <a:endParaRPr lang="en-US" sz="900" dirty="0"/>
          </a:p>
        </p:txBody>
      </p:sp>
      <p:sp>
        <p:nvSpPr>
          <p:cNvPr id="8" name="Text 5"/>
          <p:cNvSpPr/>
          <p:nvPr/>
        </p:nvSpPr>
        <p:spPr>
          <a:xfrm>
            <a:off x="3432125" y="1343471"/>
            <a:ext cx="2594074" cy="1879550"/>
          </a:xfrm>
          <a:prstGeom prst="rect">
            <a:avLst/>
          </a:prstGeom>
          <a:solidFill>
            <a:srgbClr val="FFFFFF"/>
          </a:solidFill>
          <a:ln w="9525">
            <a:solidFill>
              <a:srgbClr val="302F2E"/>
            </a:solidFill>
          </a:ln>
        </p:spPr>
        <p:txBody>
          <a:bodyPr wrap="square" rtlCol="0" anchor="ctr"/>
          <a:lstStyle/>
          <a:p>
            <a:pPr indent="0" marL="0">
              <a:buNone/>
            </a:pPr>
            <a:endParaRPr lang="en-US" dirty="0"/>
          </a:p>
        </p:txBody>
      </p:sp>
      <p:pic>
        <p:nvPicPr>
          <p:cNvPr id="9" name="Image 1" descr="/Users/bot1/Documents/良渚IP授权介绍-重排版2026/assets/pptx/p33-stationery.jp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1650" y="1352996"/>
            <a:ext cx="2575024" cy="1860500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3432125" y="3373785"/>
            <a:ext cx="101501" cy="12650"/>
          </a:xfrm>
          <a:prstGeom prst="rect">
            <a:avLst/>
          </a:prstGeom>
          <a:solidFill>
            <a:srgbClr val="BD8537"/>
          </a:solidFill>
          <a:ln/>
        </p:spPr>
        <p:txBody>
          <a:bodyPr wrap="square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11" name="Text 7"/>
          <p:cNvSpPr/>
          <p:nvPr/>
        </p:nvSpPr>
        <p:spPr>
          <a:xfrm>
            <a:off x="3609826" y="3299222"/>
            <a:ext cx="261256" cy="1619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900" spc="108" kern="0" dirty="0">
                <a:solidFill>
                  <a:srgbClr val="5C5A55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文具</a:t>
            </a:r>
            <a:endParaRPr lang="en-US" sz="900" dirty="0"/>
          </a:p>
        </p:txBody>
      </p:sp>
      <p:sp>
        <p:nvSpPr>
          <p:cNvPr id="12" name="Text 8"/>
          <p:cNvSpPr/>
          <p:nvPr/>
        </p:nvSpPr>
        <p:spPr>
          <a:xfrm>
            <a:off x="6165800" y="1343471"/>
            <a:ext cx="2594074" cy="1879550"/>
          </a:xfrm>
          <a:prstGeom prst="rect">
            <a:avLst/>
          </a:prstGeom>
          <a:solidFill>
            <a:srgbClr val="FFFFFF"/>
          </a:solidFill>
          <a:ln w="9525">
            <a:solidFill>
              <a:srgbClr val="302F2E"/>
            </a:solidFill>
          </a:ln>
        </p:spPr>
        <p:txBody>
          <a:bodyPr wrap="square" rtlCol="0" anchor="ctr"/>
          <a:lstStyle/>
          <a:p>
            <a:pPr indent="0" marL="0">
              <a:buNone/>
            </a:pPr>
            <a:endParaRPr lang="en-US" dirty="0"/>
          </a:p>
        </p:txBody>
      </p:sp>
      <p:pic>
        <p:nvPicPr>
          <p:cNvPr id="13" name="Image 2" descr="/Users/bot1/Documents/良渚IP授权介绍-重排版2026/assets/pptx/p33-scarf.jp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5325" y="1352996"/>
            <a:ext cx="2575024" cy="1860500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6165800" y="3373785"/>
            <a:ext cx="101501" cy="12650"/>
          </a:xfrm>
          <a:prstGeom prst="rect">
            <a:avLst/>
          </a:prstGeom>
          <a:solidFill>
            <a:srgbClr val="BD8537"/>
          </a:solidFill>
          <a:ln/>
        </p:spPr>
        <p:txBody>
          <a:bodyPr wrap="square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15" name="Text 10"/>
          <p:cNvSpPr/>
          <p:nvPr/>
        </p:nvSpPr>
        <p:spPr>
          <a:xfrm>
            <a:off x="6343501" y="3299222"/>
            <a:ext cx="261256" cy="1619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900" spc="108" kern="0" dirty="0">
                <a:solidFill>
                  <a:srgbClr val="5C5A55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围巾</a:t>
            </a:r>
            <a:endParaRPr lang="en-US" sz="900" dirty="0"/>
          </a:p>
        </p:txBody>
      </p:sp>
      <p:sp>
        <p:nvSpPr>
          <p:cNvPr id="16" name="Text 11"/>
          <p:cNvSpPr/>
          <p:nvPr/>
        </p:nvSpPr>
        <p:spPr>
          <a:xfrm>
            <a:off x="8899475" y="1343471"/>
            <a:ext cx="2594074" cy="1879550"/>
          </a:xfrm>
          <a:prstGeom prst="rect">
            <a:avLst/>
          </a:prstGeom>
          <a:solidFill>
            <a:srgbClr val="FFFFFF"/>
          </a:solidFill>
          <a:ln w="9525">
            <a:solidFill>
              <a:srgbClr val="302F2E"/>
            </a:solidFill>
          </a:ln>
        </p:spPr>
        <p:txBody>
          <a:bodyPr wrap="square" rtlCol="0" anchor="ctr"/>
          <a:lstStyle/>
          <a:p>
            <a:pPr indent="0" marL="0">
              <a:buNone/>
            </a:pPr>
            <a:endParaRPr lang="en-US" dirty="0"/>
          </a:p>
        </p:txBody>
      </p:sp>
      <p:pic>
        <p:nvPicPr>
          <p:cNvPr id="17" name="Image 3" descr="/Users/bot1/Documents/良渚IP授权介绍-重排版2026/assets/pptx/p33-shawl.jp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9000" y="1352996"/>
            <a:ext cx="2575024" cy="1860500"/>
          </a:xfrm>
          <a:prstGeom prst="rect">
            <a:avLst/>
          </a:prstGeom>
        </p:spPr>
      </p:pic>
      <p:sp>
        <p:nvSpPr>
          <p:cNvPr id="18" name="Text 12"/>
          <p:cNvSpPr/>
          <p:nvPr/>
        </p:nvSpPr>
        <p:spPr>
          <a:xfrm>
            <a:off x="8899475" y="3373785"/>
            <a:ext cx="101501" cy="12650"/>
          </a:xfrm>
          <a:prstGeom prst="rect">
            <a:avLst/>
          </a:prstGeom>
          <a:solidFill>
            <a:srgbClr val="BD8537"/>
          </a:solidFill>
          <a:ln/>
        </p:spPr>
        <p:txBody>
          <a:bodyPr wrap="square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19" name="Text 13"/>
          <p:cNvSpPr/>
          <p:nvPr/>
        </p:nvSpPr>
        <p:spPr>
          <a:xfrm>
            <a:off x="9077176" y="3299222"/>
            <a:ext cx="522360" cy="1619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900" spc="108" kern="0" dirty="0">
                <a:solidFill>
                  <a:srgbClr val="5C5A55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提花披肩</a:t>
            </a:r>
            <a:endParaRPr lang="en-US" sz="900" dirty="0"/>
          </a:p>
        </p:txBody>
      </p:sp>
      <p:sp>
        <p:nvSpPr>
          <p:cNvPr id="20" name="Text 14"/>
          <p:cNvSpPr/>
          <p:nvPr/>
        </p:nvSpPr>
        <p:spPr>
          <a:xfrm>
            <a:off x="698450" y="3651647"/>
            <a:ext cx="2594074" cy="1879550"/>
          </a:xfrm>
          <a:prstGeom prst="rect">
            <a:avLst/>
          </a:prstGeom>
          <a:solidFill>
            <a:srgbClr val="FFFFFF"/>
          </a:solidFill>
          <a:ln w="9525">
            <a:solidFill>
              <a:srgbClr val="302F2E"/>
            </a:solidFill>
          </a:ln>
        </p:spPr>
        <p:txBody>
          <a:bodyPr wrap="square" rtlCol="0" anchor="ctr"/>
          <a:lstStyle/>
          <a:p>
            <a:pPr indent="0" marL="0">
              <a:buNone/>
            </a:pPr>
            <a:endParaRPr lang="en-US" dirty="0"/>
          </a:p>
        </p:txBody>
      </p:sp>
      <p:pic>
        <p:nvPicPr>
          <p:cNvPr id="21" name="Image 4" descr="/Users/bot1/Documents/良渚IP授权介绍-重排版2026/assets/pptx/p33-giftbox.jp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7975" y="3661172"/>
            <a:ext cx="2575024" cy="1860500"/>
          </a:xfrm>
          <a:prstGeom prst="rect">
            <a:avLst/>
          </a:prstGeom>
        </p:spPr>
      </p:pic>
      <p:sp>
        <p:nvSpPr>
          <p:cNvPr id="22" name="Text 15"/>
          <p:cNvSpPr/>
          <p:nvPr/>
        </p:nvSpPr>
        <p:spPr>
          <a:xfrm>
            <a:off x="698450" y="5681960"/>
            <a:ext cx="101501" cy="12650"/>
          </a:xfrm>
          <a:prstGeom prst="rect">
            <a:avLst/>
          </a:prstGeom>
          <a:solidFill>
            <a:srgbClr val="BD8537"/>
          </a:solidFill>
          <a:ln/>
        </p:spPr>
        <p:txBody>
          <a:bodyPr wrap="square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23" name="Text 16"/>
          <p:cNvSpPr/>
          <p:nvPr/>
        </p:nvSpPr>
        <p:spPr>
          <a:xfrm>
            <a:off x="876151" y="5607397"/>
            <a:ext cx="261256" cy="1619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900" spc="108" kern="0" dirty="0">
                <a:solidFill>
                  <a:srgbClr val="5C5A55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礼盒</a:t>
            </a:r>
            <a:endParaRPr lang="en-US" sz="900" dirty="0"/>
          </a:p>
        </p:txBody>
      </p:sp>
      <p:sp>
        <p:nvSpPr>
          <p:cNvPr id="24" name="Text 17"/>
          <p:cNvSpPr/>
          <p:nvPr/>
        </p:nvSpPr>
        <p:spPr>
          <a:xfrm>
            <a:off x="3432125" y="3651647"/>
            <a:ext cx="2594074" cy="1879550"/>
          </a:xfrm>
          <a:prstGeom prst="rect">
            <a:avLst/>
          </a:prstGeom>
          <a:solidFill>
            <a:srgbClr val="FFFFFF"/>
          </a:solidFill>
          <a:ln w="9525">
            <a:solidFill>
              <a:srgbClr val="302F2E"/>
            </a:solidFill>
          </a:ln>
        </p:spPr>
        <p:txBody>
          <a:bodyPr wrap="square" rtlCol="0" anchor="ctr"/>
          <a:lstStyle/>
          <a:p>
            <a:pPr indent="0" marL="0">
              <a:buNone/>
            </a:pPr>
            <a:endParaRPr lang="en-US" dirty="0"/>
          </a:p>
        </p:txBody>
      </p:sp>
      <p:pic>
        <p:nvPicPr>
          <p:cNvPr id="25" name="Image 5" descr="/Users/bot1/Documents/良渚IP授权介绍-重排版2026/assets/pptx/p33-giftbag.jp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41650" y="3661172"/>
            <a:ext cx="2575024" cy="1860500"/>
          </a:xfrm>
          <a:prstGeom prst="rect">
            <a:avLst/>
          </a:prstGeom>
        </p:spPr>
      </p:pic>
      <p:sp>
        <p:nvSpPr>
          <p:cNvPr id="26" name="Text 18"/>
          <p:cNvSpPr/>
          <p:nvPr/>
        </p:nvSpPr>
        <p:spPr>
          <a:xfrm>
            <a:off x="3432125" y="5681960"/>
            <a:ext cx="101501" cy="12650"/>
          </a:xfrm>
          <a:prstGeom prst="rect">
            <a:avLst/>
          </a:prstGeom>
          <a:solidFill>
            <a:srgbClr val="BD8537"/>
          </a:solidFill>
          <a:ln/>
        </p:spPr>
        <p:txBody>
          <a:bodyPr wrap="square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27" name="Text 19"/>
          <p:cNvSpPr/>
          <p:nvPr/>
        </p:nvSpPr>
        <p:spPr>
          <a:xfrm>
            <a:off x="3609826" y="5607397"/>
            <a:ext cx="522360" cy="1619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900" spc="108" kern="0" dirty="0">
                <a:solidFill>
                  <a:srgbClr val="5C5A55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节庆礼袋</a:t>
            </a:r>
            <a:endParaRPr lang="en-US" sz="900" dirty="0"/>
          </a:p>
        </p:txBody>
      </p:sp>
      <p:sp>
        <p:nvSpPr>
          <p:cNvPr id="28" name="Text 20"/>
          <p:cNvSpPr/>
          <p:nvPr/>
        </p:nvSpPr>
        <p:spPr>
          <a:xfrm>
            <a:off x="6165800" y="3651647"/>
            <a:ext cx="2594074" cy="1879550"/>
          </a:xfrm>
          <a:prstGeom prst="rect">
            <a:avLst/>
          </a:prstGeom>
          <a:solidFill>
            <a:srgbClr val="FFFFFF"/>
          </a:solidFill>
          <a:ln w="9525">
            <a:solidFill>
              <a:srgbClr val="302F2E"/>
            </a:solidFill>
          </a:ln>
        </p:spPr>
        <p:txBody>
          <a:bodyPr wrap="square" rtlCol="0" anchor="ctr"/>
          <a:lstStyle/>
          <a:p>
            <a:pPr indent="0" marL="0">
              <a:buNone/>
            </a:pPr>
            <a:endParaRPr lang="en-US" dirty="0"/>
          </a:p>
        </p:txBody>
      </p:sp>
      <p:pic>
        <p:nvPicPr>
          <p:cNvPr id="29" name="Image 6" descr="/Users/bot1/Documents/良渚IP授权介绍-重排版2026/assets/pptx/p33-cakebox.jp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75325" y="3661172"/>
            <a:ext cx="2575024" cy="1860500"/>
          </a:xfrm>
          <a:prstGeom prst="rect">
            <a:avLst/>
          </a:prstGeom>
        </p:spPr>
      </p:pic>
      <p:sp>
        <p:nvSpPr>
          <p:cNvPr id="30" name="Text 21"/>
          <p:cNvSpPr/>
          <p:nvPr/>
        </p:nvSpPr>
        <p:spPr>
          <a:xfrm>
            <a:off x="6165800" y="5681960"/>
            <a:ext cx="101501" cy="12650"/>
          </a:xfrm>
          <a:prstGeom prst="rect">
            <a:avLst/>
          </a:prstGeom>
          <a:solidFill>
            <a:srgbClr val="BD8537"/>
          </a:solidFill>
          <a:ln/>
        </p:spPr>
        <p:txBody>
          <a:bodyPr wrap="square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31" name="Text 22"/>
          <p:cNvSpPr/>
          <p:nvPr/>
        </p:nvSpPr>
        <p:spPr>
          <a:xfrm>
            <a:off x="6343501" y="5607397"/>
            <a:ext cx="522360" cy="1619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900" spc="108" kern="0" dirty="0">
                <a:solidFill>
                  <a:srgbClr val="5C5A55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麻饼礼盒</a:t>
            </a:r>
            <a:endParaRPr lang="en-US" sz="900" dirty="0"/>
          </a:p>
        </p:txBody>
      </p:sp>
      <p:sp>
        <p:nvSpPr>
          <p:cNvPr id="32" name="Text 23"/>
          <p:cNvSpPr/>
          <p:nvPr/>
        </p:nvSpPr>
        <p:spPr>
          <a:xfrm>
            <a:off x="8899475" y="3651647"/>
            <a:ext cx="2594074" cy="1879550"/>
          </a:xfrm>
          <a:prstGeom prst="rect">
            <a:avLst/>
          </a:prstGeom>
          <a:solidFill>
            <a:srgbClr val="FFFFFF"/>
          </a:solidFill>
          <a:ln w="9525">
            <a:solidFill>
              <a:srgbClr val="302F2E"/>
            </a:solidFill>
          </a:ln>
        </p:spPr>
        <p:txBody>
          <a:bodyPr wrap="square" rtlCol="0" anchor="ctr"/>
          <a:lstStyle/>
          <a:p>
            <a:pPr indent="0" marL="0">
              <a:buNone/>
            </a:pPr>
            <a:endParaRPr lang="en-US" dirty="0"/>
          </a:p>
        </p:txBody>
      </p:sp>
      <p:pic>
        <p:nvPicPr>
          <p:cNvPr id="33" name="Image 7" descr="/Users/bot1/Documents/良渚IP授权介绍-重排版2026/assets/pptx/p33-teawine.jpg">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09000" y="3661172"/>
            <a:ext cx="2575024" cy="1860500"/>
          </a:xfrm>
          <a:prstGeom prst="rect">
            <a:avLst/>
          </a:prstGeom>
        </p:spPr>
      </p:pic>
      <p:sp>
        <p:nvSpPr>
          <p:cNvPr id="34" name="Text 24"/>
          <p:cNvSpPr/>
          <p:nvPr/>
        </p:nvSpPr>
        <p:spPr>
          <a:xfrm>
            <a:off x="8899475" y="5681960"/>
            <a:ext cx="101501" cy="12650"/>
          </a:xfrm>
          <a:prstGeom prst="rect">
            <a:avLst/>
          </a:prstGeom>
          <a:solidFill>
            <a:srgbClr val="BD8537"/>
          </a:solidFill>
          <a:ln/>
        </p:spPr>
        <p:txBody>
          <a:bodyPr wrap="square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35" name="Text 25"/>
          <p:cNvSpPr/>
          <p:nvPr/>
        </p:nvSpPr>
        <p:spPr>
          <a:xfrm>
            <a:off x="9077176" y="5607397"/>
            <a:ext cx="522360" cy="1619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900" spc="108" kern="0" dirty="0">
                <a:solidFill>
                  <a:srgbClr val="5C5A55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茶酒礼盒</a:t>
            </a:r>
            <a:endParaRPr lang="en-US" sz="900" dirty="0"/>
          </a:p>
        </p:txBody>
      </p:sp>
      <p:sp>
        <p:nvSpPr>
          <p:cNvPr id="36" name="Text 26"/>
          <p:cNvSpPr/>
          <p:nvPr/>
        </p:nvSpPr>
        <p:spPr>
          <a:xfrm>
            <a:off x="698450" y="5947023"/>
            <a:ext cx="11011001" cy="1428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spcBef>
                <a:spcPts val="1400"/>
              </a:spcBef>
              <a:buNone/>
            </a:pPr>
            <a:r>
              <a:rPr lang="en-US" sz="800" spc="80" kern="0" dirty="0">
                <a:solidFill>
                  <a:srgbClr val="A19D9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※ 图片仅为示意，非最终设计稿</a:t>
            </a:r>
            <a:endParaRPr lang="en-US" sz="800" dirty="0"/>
          </a:p>
        </p:txBody>
      </p:sp>
      <p:sp>
        <p:nvSpPr>
          <p:cNvPr id="37" name="Text 27"/>
          <p:cNvSpPr/>
          <p:nvPr/>
        </p:nvSpPr>
        <p:spPr>
          <a:xfrm>
            <a:off x="698450" y="6464350"/>
            <a:ext cx="4145179" cy="114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800" i="1" spc="80" kern="0" dirty="0">
                <a:solidFill>
                  <a:srgbClr val="A19D90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PART 5 · The Source Code of Five Thousand Years</a:t>
            </a:r>
            <a:endParaRPr lang="en-US" sz="800" dirty="0"/>
          </a:p>
        </p:txBody>
      </p:sp>
      <p:sp>
        <p:nvSpPr>
          <p:cNvPr id="38" name="Text 28"/>
          <p:cNvSpPr/>
          <p:nvPr/>
        </p:nvSpPr>
        <p:spPr>
          <a:xfrm>
            <a:off x="7607350" y="6435775"/>
            <a:ext cx="3886200" cy="1428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buNone/>
            </a:pPr>
            <a:r>
              <a:rPr lang="en-US" sz="800" spc="176" kern="0" dirty="0">
                <a:solidFill>
                  <a:srgbClr val="A19D9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产品示意参考</a:t>
            </a:r>
            <a:endParaRPr lang="en-US" sz="800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25401" y="1498550"/>
            <a:ext cx="1683969" cy="12699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0000"/>
              </a:lnSpc>
              <a:buNone/>
            </a:pPr>
            <a:r>
              <a:rPr lang="en-US" sz="10000" b="1" dirty="0">
                <a:solidFill>
                  <a:srgbClr val="BD8537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陆</a:t>
            </a:r>
            <a:endParaRPr lang="en-US" sz="10000" dirty="0"/>
          </a:p>
        </p:txBody>
      </p:sp>
      <p:sp>
        <p:nvSpPr>
          <p:cNvPr id="3" name="Text 1"/>
          <p:cNvSpPr/>
          <p:nvPr/>
        </p:nvSpPr>
        <p:spPr>
          <a:xfrm>
            <a:off x="2603450" y="2539901"/>
            <a:ext cx="2590699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1300" i="1" spc="390" kern="0" dirty="0">
                <a:solidFill>
                  <a:srgbClr val="A19D90">
                    <a:alpha val="80000"/>
                  </a:srgbClr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PART SIX</a:t>
            </a:r>
            <a:endParaRPr lang="en-US" sz="1300" dirty="0"/>
          </a:p>
        </p:txBody>
      </p:sp>
      <p:sp>
        <p:nvSpPr>
          <p:cNvPr id="4" name="Text 2"/>
          <p:cNvSpPr/>
          <p:nvPr/>
        </p:nvSpPr>
        <p:spPr>
          <a:xfrm>
            <a:off x="825401" y="3276600"/>
            <a:ext cx="7254139" cy="8380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6600"/>
              </a:lnSpc>
              <a:buNone/>
            </a:pPr>
            <a:r>
              <a:rPr lang="en-US" sz="5500" b="1" spc="330" kern="0" dirty="0">
                <a:solidFill>
                  <a:srgbClr val="F7F6F2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合作模式</a:t>
            </a:r>
            <a:endParaRPr lang="en-US" sz="5500" dirty="0"/>
          </a:p>
        </p:txBody>
      </p:sp>
      <p:sp>
        <p:nvSpPr>
          <p:cNvPr id="5" name="Text 3"/>
          <p:cNvSpPr/>
          <p:nvPr/>
        </p:nvSpPr>
        <p:spPr>
          <a:xfrm>
            <a:off x="825401" y="4419600"/>
            <a:ext cx="5958789" cy="1809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1250" i="1" spc="200" kern="0" dirty="0">
                <a:solidFill>
                  <a:srgbClr val="A19D90">
                    <a:alpha val="90000"/>
                  </a:srgbClr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The Source Code of Five Thousand Years</a:t>
            </a:r>
            <a:endParaRPr lang="en-US" sz="1250" dirty="0"/>
          </a:p>
        </p:txBody>
      </p:sp>
      <p:sp>
        <p:nvSpPr>
          <p:cNvPr id="6" name="Text 4"/>
          <p:cNvSpPr/>
          <p:nvPr/>
        </p:nvSpPr>
        <p:spPr>
          <a:xfrm>
            <a:off x="825401" y="6464350"/>
            <a:ext cx="3886200" cy="114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800" i="1" spc="80" kern="0" dirty="0">
                <a:solidFill>
                  <a:srgbClr val="A19D90">
                    <a:alpha val="60000"/>
                  </a:srgbClr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LIANGZHU CULTURE</a:t>
            </a:r>
            <a:endParaRPr lang="en-US" sz="800" dirty="0"/>
          </a:p>
        </p:txBody>
      </p:sp>
      <p:sp>
        <p:nvSpPr>
          <p:cNvPr id="7" name="Text 5"/>
          <p:cNvSpPr/>
          <p:nvPr/>
        </p:nvSpPr>
        <p:spPr>
          <a:xfrm>
            <a:off x="7480399" y="6435775"/>
            <a:ext cx="3886200" cy="1428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buNone/>
            </a:pPr>
            <a:r>
              <a:rPr lang="en-US" sz="800" spc="176" kern="0" dirty="0">
                <a:solidFill>
                  <a:srgbClr val="A19D90">
                    <a:alpha val="6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良渚文化 IP 授权 · 2026</a:t>
            </a:r>
            <a:endParaRPr lang="en-US" sz="800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5">
    <p:bg>
      <p:bgPr>
        <a:solidFill>
          <a:srgbClr val="F7F6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98450" y="609600"/>
            <a:ext cx="6538835" cy="5180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080"/>
              </a:lnSpc>
              <a:buNone/>
            </a:pPr>
            <a:r>
              <a:rPr lang="en-US" sz="3400" spc="136" kern="0" dirty="0">
                <a:solidFill>
                  <a:srgbClr val="302F2E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我们支持灵活的 </a:t>
            </a:r>
            <a:pPr algn="l" indent="0" marL="0">
              <a:lnSpc>
                <a:spcPts val="4080"/>
              </a:lnSpc>
              <a:buNone/>
            </a:pPr>
            <a:r>
              <a:rPr lang="en-US" sz="3400" b="1" spc="136" kern="0" dirty="0">
                <a:solidFill>
                  <a:srgbClr val="A94033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「轻合作」</a:t>
            </a:r>
            <a:pPr algn="l" indent="0" marL="0">
              <a:lnSpc>
                <a:spcPts val="4080"/>
              </a:lnSpc>
              <a:buNone/>
            </a:pPr>
            <a:r>
              <a:rPr lang="en-US" sz="3400" spc="136" kern="0" dirty="0">
                <a:solidFill>
                  <a:srgbClr val="302F2E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选项</a:t>
            </a:r>
            <a:endParaRPr lang="en-US" sz="3400" dirty="0"/>
          </a:p>
        </p:txBody>
      </p:sp>
      <p:sp>
        <p:nvSpPr>
          <p:cNvPr id="3" name="Text 1"/>
          <p:cNvSpPr/>
          <p:nvPr/>
        </p:nvSpPr>
        <p:spPr>
          <a:xfrm>
            <a:off x="9307860" y="886420"/>
            <a:ext cx="2229404" cy="241250"/>
          </a:xfrm>
          <a:prstGeom prst="rect">
            <a:avLst/>
          </a:prstGeom>
          <a:noFill/>
          <a:ln/>
        </p:spPr>
        <p:txBody>
          <a:bodyPr wrap="square" lIns="0" tIns="0" rIns="0" bIns="88900" rtlCol="0" anchor="t"/>
          <a:lstStyle/>
          <a:p>
            <a:pPr algn="l" indent="0" marL="0">
              <a:buNone/>
            </a:pPr>
            <a:r>
              <a:rPr lang="en-US" sz="1050" i="1" spc="273" kern="0" dirty="0">
                <a:solidFill>
                  <a:srgbClr val="A19D90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COOPERATION MODELS</a:t>
            </a:r>
            <a:endParaRPr lang="en-US" sz="1050" dirty="0"/>
          </a:p>
        </p:txBody>
      </p:sp>
      <p:sp>
        <p:nvSpPr>
          <p:cNvPr id="4" name="Text 2"/>
          <p:cNvSpPr/>
          <p:nvPr/>
        </p:nvSpPr>
        <p:spPr>
          <a:xfrm>
            <a:off x="698450" y="1318171"/>
            <a:ext cx="7124649" cy="2742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160"/>
              </a:lnSpc>
              <a:spcBef>
                <a:spcPts val="1500"/>
              </a:spcBef>
              <a:buNone/>
            </a:pPr>
            <a:r>
              <a:rPr lang="en-US" sz="1200" dirty="0">
                <a:solidFill>
                  <a:srgbClr val="5C5A55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除整体 IP 授权外，品牌可按预算与节奏，从三种轻量方式起步，逐步深入。</a:t>
            </a:r>
            <a:endParaRPr lang="en-US" sz="1200" dirty="0"/>
          </a:p>
        </p:txBody>
      </p:sp>
      <p:sp>
        <p:nvSpPr>
          <p:cNvPr id="5" name="Text 3"/>
          <p:cNvSpPr/>
          <p:nvPr/>
        </p:nvSpPr>
        <p:spPr>
          <a:xfrm>
            <a:off x="698450" y="2367111"/>
            <a:ext cx="3180308" cy="1428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1000" i="1" spc="300" kern="0" dirty="0">
                <a:solidFill>
                  <a:srgbClr val="A19D90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MODEL I</a:t>
            </a:r>
            <a:endParaRPr lang="en-US" sz="1000" dirty="0"/>
          </a:p>
        </p:txBody>
      </p:sp>
      <p:sp>
        <p:nvSpPr>
          <p:cNvPr id="6" name="Text 4"/>
          <p:cNvSpPr/>
          <p:nvPr/>
        </p:nvSpPr>
        <p:spPr>
          <a:xfrm>
            <a:off x="698450" y="2662386"/>
            <a:ext cx="3180308" cy="3656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80"/>
              </a:lnSpc>
              <a:spcBef>
                <a:spcPts val="1200"/>
              </a:spcBef>
              <a:buNone/>
            </a:pPr>
            <a:r>
              <a:rPr lang="en-US" sz="2400" b="1" spc="144" kern="0" dirty="0">
                <a:solidFill>
                  <a:srgbClr val="58695D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轻量型</a:t>
            </a:r>
            <a:endParaRPr lang="en-US" sz="2400" dirty="0"/>
          </a:p>
        </p:txBody>
      </p:sp>
      <p:sp>
        <p:nvSpPr>
          <p:cNvPr id="7" name="Text 5"/>
          <p:cNvSpPr/>
          <p:nvPr/>
        </p:nvSpPr>
        <p:spPr>
          <a:xfrm>
            <a:off x="698450" y="3155007"/>
            <a:ext cx="3180308" cy="2476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spcBef>
                <a:spcPts val="1000"/>
              </a:spcBef>
              <a:buNone/>
            </a:pPr>
            <a:r>
              <a:rPr lang="en-US" sz="1400" b="1" spc="56" kern="0" dirty="0">
                <a:solidFill>
                  <a:srgbClr val="302F2E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联名礼盒 / 赠品</a:t>
            </a:r>
            <a:endParaRPr lang="en-US" sz="1400" dirty="0"/>
          </a:p>
        </p:txBody>
      </p:sp>
      <p:sp>
        <p:nvSpPr>
          <p:cNvPr id="8" name="Text 6"/>
          <p:cNvSpPr/>
          <p:nvPr/>
        </p:nvSpPr>
        <p:spPr>
          <a:xfrm>
            <a:off x="698450" y="3618458"/>
            <a:ext cx="3180308" cy="8099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128"/>
              </a:lnSpc>
              <a:spcBef>
                <a:spcPts val="1700"/>
              </a:spcBef>
              <a:buNone/>
            </a:pPr>
            <a:r>
              <a:rPr lang="en-US" sz="1150" dirty="0">
                <a:solidFill>
                  <a:srgbClr val="5C5A55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针对节庆营销（中秋、春节、七夕），快速推出品牌定制联名礼盒或满赠品。有现成图库与包装方案，</a:t>
            </a:r>
            <a:pPr algn="l" indent="0" marL="0">
              <a:lnSpc>
                <a:spcPts val="2128"/>
              </a:lnSpc>
              <a:spcBef>
                <a:spcPts val="1700"/>
              </a:spcBef>
              <a:buNone/>
            </a:pPr>
            <a:r>
              <a:rPr lang="en-US" sz="1150" b="1" dirty="0">
                <a:solidFill>
                  <a:srgbClr val="302F2E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3 个月内可落地</a:t>
            </a:r>
            <a:pPr algn="l" indent="0" marL="0">
              <a:lnSpc>
                <a:spcPts val="2128"/>
              </a:lnSpc>
              <a:spcBef>
                <a:spcPts val="1700"/>
              </a:spcBef>
              <a:buNone/>
            </a:pPr>
            <a:r>
              <a:rPr lang="en-US" sz="1150" dirty="0">
                <a:solidFill>
                  <a:srgbClr val="5C5A55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。</a:t>
            </a:r>
            <a:endParaRPr lang="en-US" sz="1150" dirty="0"/>
          </a:p>
        </p:txBody>
      </p:sp>
      <p:sp>
        <p:nvSpPr>
          <p:cNvPr id="9" name="Shape 7"/>
          <p:cNvSpPr/>
          <p:nvPr/>
        </p:nvSpPr>
        <p:spPr>
          <a:xfrm>
            <a:off x="4176712" y="2290911"/>
            <a:ext cx="0" cy="2493020"/>
          </a:xfrm>
          <a:prstGeom prst="line">
            <a:avLst/>
          </a:prstGeom>
          <a:noFill/>
          <a:ln w="9525">
            <a:solidFill>
              <a:srgbClr val="302F2E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4537025" y="2367111"/>
            <a:ext cx="3180308" cy="1428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1000" i="1" spc="300" kern="0" dirty="0">
                <a:solidFill>
                  <a:srgbClr val="A19D90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MODEL II</a:t>
            </a:r>
            <a:endParaRPr lang="en-US" sz="1000" dirty="0"/>
          </a:p>
        </p:txBody>
      </p:sp>
      <p:sp>
        <p:nvSpPr>
          <p:cNvPr id="11" name="Text 9"/>
          <p:cNvSpPr/>
          <p:nvPr/>
        </p:nvSpPr>
        <p:spPr>
          <a:xfrm>
            <a:off x="4537025" y="2662386"/>
            <a:ext cx="3180308" cy="3656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80"/>
              </a:lnSpc>
              <a:spcBef>
                <a:spcPts val="1200"/>
              </a:spcBef>
              <a:buNone/>
            </a:pPr>
            <a:r>
              <a:rPr lang="en-US" sz="2400" b="1" spc="144" kern="0" dirty="0">
                <a:solidFill>
                  <a:srgbClr val="A94033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节点型</a:t>
            </a:r>
            <a:endParaRPr lang="en-US" sz="2400" dirty="0"/>
          </a:p>
        </p:txBody>
      </p:sp>
      <p:sp>
        <p:nvSpPr>
          <p:cNvPr id="12" name="Text 10"/>
          <p:cNvSpPr/>
          <p:nvPr/>
        </p:nvSpPr>
        <p:spPr>
          <a:xfrm>
            <a:off x="4537025" y="3155007"/>
            <a:ext cx="3180308" cy="2476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spcBef>
                <a:spcPts val="1000"/>
              </a:spcBef>
              <a:buNone/>
            </a:pPr>
            <a:r>
              <a:rPr lang="en-US" sz="1400" b="1" spc="56" kern="0" dirty="0">
                <a:solidFill>
                  <a:srgbClr val="302F2E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线下快闪 / 体验日</a:t>
            </a:r>
            <a:endParaRPr lang="en-US" sz="1400" dirty="0"/>
          </a:p>
        </p:txBody>
      </p:sp>
      <p:sp>
        <p:nvSpPr>
          <p:cNvPr id="13" name="Text 11"/>
          <p:cNvSpPr/>
          <p:nvPr/>
        </p:nvSpPr>
        <p:spPr>
          <a:xfrm>
            <a:off x="4537025" y="3618458"/>
            <a:ext cx="3180308" cy="8099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128"/>
              </a:lnSpc>
              <a:spcBef>
                <a:spcPts val="1700"/>
              </a:spcBef>
              <a:buNone/>
            </a:pPr>
            <a:r>
              <a:rPr lang="en-US" sz="1150" dirty="0">
                <a:solidFill>
                  <a:srgbClr val="5C5A55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在良渚场域内，为品牌定制 1-2 天的 VIP 用户专场、媒体体验日或小型产品静展。用五千年的真实场域，为品牌做</a:t>
            </a:r>
            <a:pPr algn="l" indent="0" marL="0">
              <a:lnSpc>
                <a:spcPts val="2128"/>
              </a:lnSpc>
              <a:spcBef>
                <a:spcPts val="1700"/>
              </a:spcBef>
              <a:buNone/>
            </a:pPr>
            <a:r>
              <a:rPr lang="en-US" sz="1150" b="1" dirty="0">
                <a:solidFill>
                  <a:srgbClr val="302F2E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最高规格的社交货币</a:t>
            </a:r>
            <a:pPr algn="l" indent="0" marL="0">
              <a:lnSpc>
                <a:spcPts val="2128"/>
              </a:lnSpc>
              <a:spcBef>
                <a:spcPts val="1700"/>
              </a:spcBef>
              <a:buNone/>
            </a:pPr>
            <a:r>
              <a:rPr lang="en-US" sz="1150" dirty="0">
                <a:solidFill>
                  <a:srgbClr val="5C5A55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。</a:t>
            </a:r>
            <a:endParaRPr lang="en-US" sz="1150" dirty="0"/>
          </a:p>
        </p:txBody>
      </p:sp>
      <p:sp>
        <p:nvSpPr>
          <p:cNvPr id="14" name="Shape 12"/>
          <p:cNvSpPr/>
          <p:nvPr/>
        </p:nvSpPr>
        <p:spPr>
          <a:xfrm>
            <a:off x="8015288" y="2290911"/>
            <a:ext cx="0" cy="2493020"/>
          </a:xfrm>
          <a:prstGeom prst="line">
            <a:avLst/>
          </a:prstGeom>
          <a:noFill/>
          <a:ln w="9525">
            <a:solidFill>
              <a:srgbClr val="302F2E"/>
            </a:solidFill>
            <a:prstDash val="solid"/>
          </a:ln>
        </p:spPr>
      </p:sp>
      <p:sp>
        <p:nvSpPr>
          <p:cNvPr id="15" name="Text 13"/>
          <p:cNvSpPr/>
          <p:nvPr/>
        </p:nvSpPr>
        <p:spPr>
          <a:xfrm>
            <a:off x="8375600" y="2367111"/>
            <a:ext cx="3180308" cy="1428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1000" i="1" spc="300" kern="0" dirty="0">
                <a:solidFill>
                  <a:srgbClr val="A19D90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MODEL III</a:t>
            </a:r>
            <a:endParaRPr lang="en-US" sz="1000" dirty="0"/>
          </a:p>
        </p:txBody>
      </p:sp>
      <p:sp>
        <p:nvSpPr>
          <p:cNvPr id="16" name="Text 14"/>
          <p:cNvSpPr/>
          <p:nvPr/>
        </p:nvSpPr>
        <p:spPr>
          <a:xfrm>
            <a:off x="8375600" y="2662386"/>
            <a:ext cx="3180308" cy="3656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80"/>
              </a:lnSpc>
              <a:spcBef>
                <a:spcPts val="1200"/>
              </a:spcBef>
              <a:buNone/>
            </a:pPr>
            <a:r>
              <a:rPr lang="en-US" sz="2400" b="1" spc="144" kern="0" dirty="0">
                <a:solidFill>
                  <a:srgbClr val="BD8537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内容型</a:t>
            </a:r>
            <a:endParaRPr lang="en-US" sz="2400" dirty="0"/>
          </a:p>
        </p:txBody>
      </p:sp>
      <p:sp>
        <p:nvSpPr>
          <p:cNvPr id="17" name="Text 15"/>
          <p:cNvSpPr/>
          <p:nvPr/>
        </p:nvSpPr>
        <p:spPr>
          <a:xfrm>
            <a:off x="8375600" y="3155007"/>
            <a:ext cx="3180308" cy="2476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spcBef>
                <a:spcPts val="1000"/>
              </a:spcBef>
              <a:buNone/>
            </a:pPr>
            <a:r>
              <a:rPr lang="en-US" sz="1400" b="1" spc="56" kern="0" dirty="0">
                <a:solidFill>
                  <a:srgbClr val="302F2E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深度内容共创</a:t>
            </a:r>
            <a:endParaRPr lang="en-US" sz="1400" dirty="0"/>
          </a:p>
        </p:txBody>
      </p:sp>
      <p:sp>
        <p:nvSpPr>
          <p:cNvPr id="18" name="Text 16"/>
          <p:cNvSpPr/>
          <p:nvPr/>
        </p:nvSpPr>
        <p:spPr>
          <a:xfrm>
            <a:off x="8375600" y="3618458"/>
            <a:ext cx="3180308" cy="8099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128"/>
              </a:lnSpc>
              <a:spcBef>
                <a:spcPts val="1700"/>
              </a:spcBef>
              <a:buNone/>
            </a:pPr>
            <a:r>
              <a:rPr lang="en-US" sz="1150" dirty="0">
                <a:solidFill>
                  <a:srgbClr val="5C5A55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品牌冠名或联合出品专题短片（「极简美学」「匠心精神」「上古密码」等主题），良渚</a:t>
            </a:r>
            <a:pPr algn="l" indent="0" marL="0">
              <a:lnSpc>
                <a:spcPts val="2128"/>
              </a:lnSpc>
              <a:spcBef>
                <a:spcPts val="1700"/>
              </a:spcBef>
              <a:buNone/>
            </a:pPr>
            <a:r>
              <a:rPr lang="en-US" sz="1150" b="1" dirty="0">
                <a:solidFill>
                  <a:srgbClr val="302F2E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全媒体矩阵联合推送</a:t>
            </a:r>
            <a:pPr algn="l" indent="0" marL="0">
              <a:lnSpc>
                <a:spcPts val="2128"/>
              </a:lnSpc>
              <a:spcBef>
                <a:spcPts val="1700"/>
              </a:spcBef>
              <a:buNone/>
            </a:pPr>
            <a:r>
              <a:rPr lang="en-US" sz="1150" dirty="0">
                <a:solidFill>
                  <a:srgbClr val="5C5A55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。</a:t>
            </a:r>
            <a:endParaRPr lang="en-US" sz="1150" dirty="0"/>
          </a:p>
        </p:txBody>
      </p:sp>
      <p:sp>
        <p:nvSpPr>
          <p:cNvPr id="19" name="Text 17"/>
          <p:cNvSpPr/>
          <p:nvPr/>
        </p:nvSpPr>
        <p:spPr>
          <a:xfrm>
            <a:off x="698450" y="6464350"/>
            <a:ext cx="4145179" cy="114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800" i="1" spc="80" kern="0" dirty="0">
                <a:solidFill>
                  <a:srgbClr val="A19D90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PART 6 · The Source Code of Five Thousand Years</a:t>
            </a:r>
            <a:endParaRPr lang="en-US" sz="800" dirty="0"/>
          </a:p>
        </p:txBody>
      </p:sp>
      <p:sp>
        <p:nvSpPr>
          <p:cNvPr id="20" name="Text 18"/>
          <p:cNvSpPr/>
          <p:nvPr/>
        </p:nvSpPr>
        <p:spPr>
          <a:xfrm>
            <a:off x="7607350" y="6435775"/>
            <a:ext cx="3886200" cy="1428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buNone/>
            </a:pPr>
            <a:r>
              <a:rPr lang="en-US" sz="800" spc="176" kern="0" dirty="0">
                <a:solidFill>
                  <a:srgbClr val="A19D9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合作模式</a:t>
            </a:r>
            <a:endParaRPr lang="en-US" sz="800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6">
    <p:bg>
      <p:bgPr>
        <a:solidFill>
          <a:srgbClr val="F7F6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98450" y="609600"/>
            <a:ext cx="3790715" cy="5180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080"/>
              </a:lnSpc>
              <a:buNone/>
            </a:pPr>
            <a:r>
              <a:rPr lang="en-US" sz="3400" spc="136" kern="0" dirty="0">
                <a:solidFill>
                  <a:srgbClr val="302F2E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合作流程 </a:t>
            </a:r>
            <a:pPr algn="l" indent="0" marL="0">
              <a:lnSpc>
                <a:spcPts val="4080"/>
              </a:lnSpc>
              <a:buNone/>
            </a:pPr>
            <a:r>
              <a:rPr lang="en-US" sz="3400" b="1" spc="136" kern="0" dirty="0">
                <a:solidFill>
                  <a:srgbClr val="A94033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清晰透明</a:t>
            </a:r>
            <a:endParaRPr lang="en-US" sz="3400" dirty="0"/>
          </a:p>
        </p:txBody>
      </p:sp>
      <p:sp>
        <p:nvSpPr>
          <p:cNvPr id="3" name="Text 1"/>
          <p:cNvSpPr/>
          <p:nvPr/>
        </p:nvSpPr>
        <p:spPr>
          <a:xfrm>
            <a:off x="10656094" y="886420"/>
            <a:ext cx="854205" cy="241250"/>
          </a:xfrm>
          <a:prstGeom prst="rect">
            <a:avLst/>
          </a:prstGeom>
          <a:noFill/>
          <a:ln/>
        </p:spPr>
        <p:txBody>
          <a:bodyPr wrap="square" lIns="0" tIns="0" rIns="0" bIns="88900" rtlCol="0" anchor="t"/>
          <a:lstStyle/>
          <a:p>
            <a:pPr algn="l" indent="0" marL="0">
              <a:buNone/>
            </a:pPr>
            <a:r>
              <a:rPr lang="en-US" sz="1050" i="1" spc="273" kern="0" dirty="0">
                <a:solidFill>
                  <a:srgbClr val="A19D90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PROCESS</a:t>
            </a:r>
            <a:endParaRPr lang="en-US" sz="1050" dirty="0"/>
          </a:p>
        </p:txBody>
      </p:sp>
      <p:sp>
        <p:nvSpPr>
          <p:cNvPr id="4" name="Text 2"/>
          <p:cNvSpPr/>
          <p:nvPr/>
        </p:nvSpPr>
        <p:spPr>
          <a:xfrm>
            <a:off x="698450" y="1737271"/>
            <a:ext cx="3324826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600"/>
              </a:lnSpc>
              <a:buNone/>
            </a:pPr>
            <a:r>
              <a:rPr lang="en-US" sz="3600" b="1" dirty="0">
                <a:solidFill>
                  <a:srgbClr val="BD8537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01</a:t>
            </a:r>
            <a:endParaRPr lang="en-US" sz="3600" dirty="0"/>
          </a:p>
        </p:txBody>
      </p:sp>
      <p:sp>
        <p:nvSpPr>
          <p:cNvPr id="5" name="Text 3"/>
          <p:cNvSpPr/>
          <p:nvPr/>
        </p:nvSpPr>
        <p:spPr>
          <a:xfrm>
            <a:off x="698450" y="2346871"/>
            <a:ext cx="3324826" cy="2476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spcBef>
                <a:spcPts val="1200"/>
              </a:spcBef>
              <a:buNone/>
            </a:pPr>
            <a:r>
              <a:rPr lang="en-US" sz="1400" b="1" spc="56" kern="0" dirty="0">
                <a:solidFill>
                  <a:srgbClr val="302F2E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双方沟通需求及费用</a:t>
            </a:r>
            <a:endParaRPr lang="en-US" sz="1400" dirty="0"/>
          </a:p>
        </p:txBody>
      </p:sp>
      <p:sp>
        <p:nvSpPr>
          <p:cNvPr id="6" name="Text 4"/>
          <p:cNvSpPr/>
          <p:nvPr/>
        </p:nvSpPr>
        <p:spPr>
          <a:xfrm>
            <a:off x="698450" y="2696021"/>
            <a:ext cx="3324826" cy="233362"/>
          </a:xfrm>
          <a:prstGeom prst="rect">
            <a:avLst/>
          </a:prstGeom>
          <a:noFill/>
          <a:ln/>
        </p:spPr>
        <p:txBody>
          <a:bodyPr wrap="square" lIns="0" tIns="0" rIns="228600" bIns="0" rtlCol="0" anchor="t"/>
          <a:lstStyle/>
          <a:p>
            <a:pPr algn="l" indent="0" marL="0">
              <a:lnSpc>
                <a:spcPts val="1838"/>
              </a:lnSpc>
              <a:spcBef>
                <a:spcPts val="800"/>
              </a:spcBef>
              <a:buNone/>
            </a:pPr>
            <a:r>
              <a:rPr lang="en-US" sz="1050" dirty="0">
                <a:solidFill>
                  <a:srgbClr val="5C5A55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了解合作需求，沟通授权费用与分成方案</a:t>
            </a:r>
            <a:endParaRPr lang="en-US" sz="1050" dirty="0"/>
          </a:p>
        </p:txBody>
      </p:sp>
      <p:sp>
        <p:nvSpPr>
          <p:cNvPr id="7" name="Text 5"/>
          <p:cNvSpPr/>
          <p:nvPr/>
        </p:nvSpPr>
        <p:spPr>
          <a:xfrm>
            <a:off x="4002435" y="1902321"/>
            <a:ext cx="194310" cy="2190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1500" dirty="0">
                <a:solidFill>
                  <a:srgbClr val="A19D90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→</a:t>
            </a:r>
            <a:endParaRPr lang="en-US" sz="1500" dirty="0"/>
          </a:p>
        </p:txBody>
      </p:sp>
      <p:sp>
        <p:nvSpPr>
          <p:cNvPr id="8" name="Text 6"/>
          <p:cNvSpPr/>
          <p:nvPr/>
        </p:nvSpPr>
        <p:spPr>
          <a:xfrm>
            <a:off x="4466034" y="1737271"/>
            <a:ext cx="3324978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600"/>
              </a:lnSpc>
              <a:buNone/>
            </a:pPr>
            <a:r>
              <a:rPr lang="en-US" sz="3600" b="1" dirty="0">
                <a:solidFill>
                  <a:srgbClr val="BD8537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02</a:t>
            </a:r>
            <a:endParaRPr lang="en-US" sz="3600" dirty="0"/>
          </a:p>
        </p:txBody>
      </p:sp>
      <p:sp>
        <p:nvSpPr>
          <p:cNvPr id="9" name="Text 7"/>
          <p:cNvSpPr/>
          <p:nvPr/>
        </p:nvSpPr>
        <p:spPr>
          <a:xfrm>
            <a:off x="4466034" y="2346871"/>
            <a:ext cx="3324978" cy="2476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spcBef>
                <a:spcPts val="1200"/>
              </a:spcBef>
              <a:buNone/>
            </a:pPr>
            <a:r>
              <a:rPr lang="en-US" sz="1400" b="1" spc="56" kern="0" dirty="0">
                <a:solidFill>
                  <a:srgbClr val="302F2E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申报方案提交审核</a:t>
            </a:r>
            <a:endParaRPr lang="en-US" sz="1400" dirty="0"/>
          </a:p>
        </p:txBody>
      </p:sp>
      <p:sp>
        <p:nvSpPr>
          <p:cNvPr id="10" name="Text 8"/>
          <p:cNvSpPr/>
          <p:nvPr/>
        </p:nvSpPr>
        <p:spPr>
          <a:xfrm>
            <a:off x="4466034" y="2696021"/>
            <a:ext cx="3324978" cy="233362"/>
          </a:xfrm>
          <a:prstGeom prst="rect">
            <a:avLst/>
          </a:prstGeom>
          <a:noFill/>
          <a:ln/>
        </p:spPr>
        <p:txBody>
          <a:bodyPr wrap="square" lIns="0" tIns="0" rIns="228600" bIns="0" rtlCol="0" anchor="t"/>
          <a:lstStyle/>
          <a:p>
            <a:pPr algn="l" indent="0" marL="0">
              <a:lnSpc>
                <a:spcPts val="1838"/>
              </a:lnSpc>
              <a:spcBef>
                <a:spcPts val="800"/>
              </a:spcBef>
              <a:buNone/>
            </a:pPr>
            <a:r>
              <a:rPr lang="en-US" sz="1050" dirty="0">
                <a:solidFill>
                  <a:srgbClr val="5C5A55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提交合作申报方案，良渚文创团队审核并评估</a:t>
            </a:r>
            <a:endParaRPr lang="en-US" sz="1050" dirty="0"/>
          </a:p>
        </p:txBody>
      </p:sp>
      <p:sp>
        <p:nvSpPr>
          <p:cNvPr id="11" name="Text 9"/>
          <p:cNvSpPr/>
          <p:nvPr/>
        </p:nvSpPr>
        <p:spPr>
          <a:xfrm>
            <a:off x="7770168" y="1902321"/>
            <a:ext cx="194310" cy="2190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1500" dirty="0">
                <a:solidFill>
                  <a:srgbClr val="A19D90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→</a:t>
            </a:r>
            <a:endParaRPr lang="en-US" sz="1500" dirty="0"/>
          </a:p>
        </p:txBody>
      </p:sp>
      <p:sp>
        <p:nvSpPr>
          <p:cNvPr id="12" name="Text 10"/>
          <p:cNvSpPr/>
          <p:nvPr/>
        </p:nvSpPr>
        <p:spPr>
          <a:xfrm>
            <a:off x="8233767" y="1737271"/>
            <a:ext cx="3324978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600"/>
              </a:lnSpc>
              <a:buNone/>
            </a:pPr>
            <a:r>
              <a:rPr lang="en-US" sz="3600" b="1" dirty="0">
                <a:solidFill>
                  <a:srgbClr val="BD8537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03</a:t>
            </a:r>
            <a:endParaRPr lang="en-US" sz="3600" dirty="0"/>
          </a:p>
        </p:txBody>
      </p:sp>
      <p:sp>
        <p:nvSpPr>
          <p:cNvPr id="13" name="Text 11"/>
          <p:cNvSpPr/>
          <p:nvPr/>
        </p:nvSpPr>
        <p:spPr>
          <a:xfrm>
            <a:off x="8233767" y="2346871"/>
            <a:ext cx="3324978" cy="2476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spcBef>
                <a:spcPts val="1200"/>
              </a:spcBef>
              <a:buNone/>
            </a:pPr>
            <a:r>
              <a:rPr lang="en-US" sz="1400" b="1" spc="56" kern="0" dirty="0">
                <a:solidFill>
                  <a:srgbClr val="302F2E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签订合同</a:t>
            </a:r>
            <a:endParaRPr lang="en-US" sz="1400" dirty="0"/>
          </a:p>
        </p:txBody>
      </p:sp>
      <p:sp>
        <p:nvSpPr>
          <p:cNvPr id="14" name="Text 12"/>
          <p:cNvSpPr/>
          <p:nvPr/>
        </p:nvSpPr>
        <p:spPr>
          <a:xfrm>
            <a:off x="8233767" y="2696021"/>
            <a:ext cx="3324978" cy="233362"/>
          </a:xfrm>
          <a:prstGeom prst="rect">
            <a:avLst/>
          </a:prstGeom>
          <a:noFill/>
          <a:ln/>
        </p:spPr>
        <p:txBody>
          <a:bodyPr wrap="square" lIns="0" tIns="0" rIns="228600" bIns="0" rtlCol="0" anchor="t"/>
          <a:lstStyle/>
          <a:p>
            <a:pPr algn="l" indent="0" marL="0">
              <a:lnSpc>
                <a:spcPts val="1838"/>
              </a:lnSpc>
              <a:spcBef>
                <a:spcPts val="800"/>
              </a:spcBef>
              <a:buNone/>
            </a:pPr>
            <a:r>
              <a:rPr lang="en-US" sz="1050" dirty="0">
                <a:solidFill>
                  <a:srgbClr val="5C5A55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审核通过后签订授权合作合同</a:t>
            </a:r>
            <a:endParaRPr lang="en-US" sz="1050" dirty="0"/>
          </a:p>
        </p:txBody>
      </p:sp>
      <p:sp>
        <p:nvSpPr>
          <p:cNvPr id="15" name="Text 13"/>
          <p:cNvSpPr/>
          <p:nvPr/>
        </p:nvSpPr>
        <p:spPr>
          <a:xfrm>
            <a:off x="698450" y="3513534"/>
            <a:ext cx="3324826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600"/>
              </a:lnSpc>
              <a:buNone/>
            </a:pPr>
            <a:r>
              <a:rPr lang="en-US" sz="3600" b="1" dirty="0">
                <a:solidFill>
                  <a:srgbClr val="BD8537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04</a:t>
            </a:r>
            <a:endParaRPr lang="en-US" sz="3600" dirty="0"/>
          </a:p>
        </p:txBody>
      </p:sp>
      <p:sp>
        <p:nvSpPr>
          <p:cNvPr id="16" name="Text 14"/>
          <p:cNvSpPr/>
          <p:nvPr/>
        </p:nvSpPr>
        <p:spPr>
          <a:xfrm>
            <a:off x="698450" y="4123134"/>
            <a:ext cx="3324826" cy="2476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spcBef>
                <a:spcPts val="1200"/>
              </a:spcBef>
              <a:buNone/>
            </a:pPr>
            <a:r>
              <a:rPr lang="en-US" sz="1400" b="1" spc="56" kern="0" dirty="0">
                <a:solidFill>
                  <a:srgbClr val="302F2E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良渚方提供授权内容</a:t>
            </a:r>
            <a:endParaRPr lang="en-US" sz="1400" dirty="0"/>
          </a:p>
        </p:txBody>
      </p:sp>
      <p:sp>
        <p:nvSpPr>
          <p:cNvPr id="17" name="Text 15"/>
          <p:cNvSpPr/>
          <p:nvPr/>
        </p:nvSpPr>
        <p:spPr>
          <a:xfrm>
            <a:off x="698450" y="4472285"/>
            <a:ext cx="3324826" cy="233362"/>
          </a:xfrm>
          <a:prstGeom prst="rect">
            <a:avLst/>
          </a:prstGeom>
          <a:noFill/>
          <a:ln/>
        </p:spPr>
        <p:txBody>
          <a:bodyPr wrap="square" lIns="0" tIns="0" rIns="228600" bIns="0" rtlCol="0" anchor="t"/>
          <a:lstStyle/>
          <a:p>
            <a:pPr algn="l" indent="0" marL="0">
              <a:lnSpc>
                <a:spcPts val="1838"/>
              </a:lnSpc>
              <a:spcBef>
                <a:spcPts val="800"/>
              </a:spcBef>
              <a:buNone/>
            </a:pPr>
            <a:r>
              <a:rPr lang="en-US" sz="1050" dirty="0">
                <a:solidFill>
                  <a:srgbClr val="5C5A55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提供良渚 IP 元素素材、色彩、纹样等授权内容</a:t>
            </a:r>
            <a:endParaRPr lang="en-US" sz="1050" dirty="0"/>
          </a:p>
        </p:txBody>
      </p:sp>
      <p:sp>
        <p:nvSpPr>
          <p:cNvPr id="18" name="Text 16"/>
          <p:cNvSpPr/>
          <p:nvPr/>
        </p:nvSpPr>
        <p:spPr>
          <a:xfrm>
            <a:off x="4002435" y="3678585"/>
            <a:ext cx="194310" cy="2190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1500" dirty="0">
                <a:solidFill>
                  <a:srgbClr val="A19D90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→</a:t>
            </a:r>
            <a:endParaRPr lang="en-US" sz="1500" dirty="0"/>
          </a:p>
        </p:txBody>
      </p:sp>
      <p:sp>
        <p:nvSpPr>
          <p:cNvPr id="19" name="Text 17"/>
          <p:cNvSpPr/>
          <p:nvPr/>
        </p:nvSpPr>
        <p:spPr>
          <a:xfrm>
            <a:off x="4466034" y="3513534"/>
            <a:ext cx="3324978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600"/>
              </a:lnSpc>
              <a:buNone/>
            </a:pPr>
            <a:r>
              <a:rPr lang="en-US" sz="3600" b="1" dirty="0">
                <a:solidFill>
                  <a:srgbClr val="BD8537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05</a:t>
            </a:r>
            <a:endParaRPr lang="en-US" sz="3600" dirty="0"/>
          </a:p>
        </p:txBody>
      </p:sp>
      <p:sp>
        <p:nvSpPr>
          <p:cNvPr id="20" name="Text 18"/>
          <p:cNvSpPr/>
          <p:nvPr/>
        </p:nvSpPr>
        <p:spPr>
          <a:xfrm>
            <a:off x="4466034" y="4123134"/>
            <a:ext cx="3324978" cy="2476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spcBef>
                <a:spcPts val="1200"/>
              </a:spcBef>
              <a:buNone/>
            </a:pPr>
            <a:r>
              <a:rPr lang="en-US" sz="1400" b="1" spc="56" kern="0" dirty="0">
                <a:solidFill>
                  <a:srgbClr val="302F2E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合作阶段</a:t>
            </a:r>
            <a:endParaRPr lang="en-US" sz="1400" dirty="0"/>
          </a:p>
        </p:txBody>
      </p:sp>
      <p:sp>
        <p:nvSpPr>
          <p:cNvPr id="21" name="Text 19"/>
          <p:cNvSpPr/>
          <p:nvPr/>
        </p:nvSpPr>
        <p:spPr>
          <a:xfrm>
            <a:off x="4466034" y="4472285"/>
            <a:ext cx="3324978" cy="233362"/>
          </a:xfrm>
          <a:prstGeom prst="rect">
            <a:avLst/>
          </a:prstGeom>
          <a:noFill/>
          <a:ln/>
        </p:spPr>
        <p:txBody>
          <a:bodyPr wrap="square" lIns="0" tIns="0" rIns="228600" bIns="0" rtlCol="0" anchor="t"/>
          <a:lstStyle/>
          <a:p>
            <a:pPr algn="l" indent="0" marL="0">
              <a:lnSpc>
                <a:spcPts val="1838"/>
              </a:lnSpc>
              <a:spcBef>
                <a:spcPts val="800"/>
              </a:spcBef>
              <a:buNone/>
            </a:pPr>
            <a:r>
              <a:rPr lang="en-US" sz="1050" dirty="0">
                <a:solidFill>
                  <a:srgbClr val="5C5A55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产品开发与监修，确保产品品质与文化内涵</a:t>
            </a:r>
            <a:endParaRPr lang="en-US" sz="1050" dirty="0"/>
          </a:p>
        </p:txBody>
      </p:sp>
      <p:sp>
        <p:nvSpPr>
          <p:cNvPr id="22" name="Text 20"/>
          <p:cNvSpPr/>
          <p:nvPr/>
        </p:nvSpPr>
        <p:spPr>
          <a:xfrm>
            <a:off x="7770168" y="3678585"/>
            <a:ext cx="194310" cy="2190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1500" dirty="0">
                <a:solidFill>
                  <a:srgbClr val="A19D90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→</a:t>
            </a:r>
            <a:endParaRPr lang="en-US" sz="1500" dirty="0"/>
          </a:p>
        </p:txBody>
      </p:sp>
      <p:sp>
        <p:nvSpPr>
          <p:cNvPr id="23" name="Text 21"/>
          <p:cNvSpPr/>
          <p:nvPr/>
        </p:nvSpPr>
        <p:spPr>
          <a:xfrm>
            <a:off x="8233767" y="3513534"/>
            <a:ext cx="3324978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600"/>
              </a:lnSpc>
              <a:buNone/>
            </a:pPr>
            <a:r>
              <a:rPr lang="en-US" sz="3600" b="1" dirty="0">
                <a:solidFill>
                  <a:srgbClr val="BD8537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06</a:t>
            </a:r>
            <a:endParaRPr lang="en-US" sz="3600" dirty="0"/>
          </a:p>
        </p:txBody>
      </p:sp>
      <p:sp>
        <p:nvSpPr>
          <p:cNvPr id="24" name="Text 22"/>
          <p:cNvSpPr/>
          <p:nvPr/>
        </p:nvSpPr>
        <p:spPr>
          <a:xfrm>
            <a:off x="8233767" y="4123134"/>
            <a:ext cx="3324978" cy="2476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spcBef>
                <a:spcPts val="1200"/>
              </a:spcBef>
              <a:buNone/>
            </a:pPr>
            <a:r>
              <a:rPr lang="en-US" sz="1400" b="1" spc="56" kern="0" dirty="0">
                <a:solidFill>
                  <a:srgbClr val="302F2E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合作结案</a:t>
            </a:r>
            <a:endParaRPr lang="en-US" sz="1400" dirty="0"/>
          </a:p>
        </p:txBody>
      </p:sp>
      <p:sp>
        <p:nvSpPr>
          <p:cNvPr id="25" name="Text 23"/>
          <p:cNvSpPr/>
          <p:nvPr/>
        </p:nvSpPr>
        <p:spPr>
          <a:xfrm>
            <a:off x="8233767" y="4472285"/>
            <a:ext cx="3324978" cy="233362"/>
          </a:xfrm>
          <a:prstGeom prst="rect">
            <a:avLst/>
          </a:prstGeom>
          <a:noFill/>
          <a:ln/>
        </p:spPr>
        <p:txBody>
          <a:bodyPr wrap="square" lIns="0" tIns="0" rIns="228600" bIns="0" rtlCol="0" anchor="t"/>
          <a:lstStyle/>
          <a:p>
            <a:pPr algn="l" indent="0" marL="0">
              <a:lnSpc>
                <a:spcPts val="1838"/>
              </a:lnSpc>
              <a:spcBef>
                <a:spcPts val="800"/>
              </a:spcBef>
              <a:buNone/>
            </a:pPr>
            <a:r>
              <a:rPr lang="en-US" sz="1050" dirty="0">
                <a:solidFill>
                  <a:srgbClr val="5C5A55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产品上市，结算分成，持续合作</a:t>
            </a:r>
            <a:endParaRPr lang="en-US" sz="1050" dirty="0"/>
          </a:p>
        </p:txBody>
      </p:sp>
      <p:sp>
        <p:nvSpPr>
          <p:cNvPr id="26" name="Shape 24"/>
          <p:cNvSpPr/>
          <p:nvPr/>
        </p:nvSpPr>
        <p:spPr>
          <a:xfrm>
            <a:off x="698450" y="5320010"/>
            <a:ext cx="10795099" cy="0"/>
          </a:xfrm>
          <a:prstGeom prst="line">
            <a:avLst/>
          </a:prstGeom>
          <a:noFill/>
          <a:ln w="9525">
            <a:solidFill>
              <a:srgbClr val="302F2E"/>
            </a:solidFill>
            <a:prstDash val="solid"/>
          </a:ln>
        </p:spPr>
      </p:sp>
      <p:sp>
        <p:nvSpPr>
          <p:cNvPr id="27" name="Text 25"/>
          <p:cNvSpPr/>
          <p:nvPr/>
        </p:nvSpPr>
        <p:spPr>
          <a:xfrm>
            <a:off x="698450" y="5691336"/>
            <a:ext cx="406301" cy="12650"/>
          </a:xfrm>
          <a:prstGeom prst="rect">
            <a:avLst/>
          </a:prstGeom>
          <a:solidFill>
            <a:srgbClr val="A94033"/>
          </a:solidFill>
          <a:ln/>
        </p:spPr>
        <p:txBody>
          <a:bodyPr wrap="square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28" name="Text 26"/>
          <p:cNvSpPr/>
          <p:nvPr/>
        </p:nvSpPr>
        <p:spPr>
          <a:xfrm>
            <a:off x="1257151" y="5578673"/>
            <a:ext cx="4461843" cy="2381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1300" b="1" spc="78" kern="0" dirty="0">
                <a:solidFill>
                  <a:srgbClr val="302F2E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合作流程清晰透明，全程专业支持，确保合作顺利进行。</a:t>
            </a:r>
            <a:endParaRPr lang="en-US" sz="1300" dirty="0"/>
          </a:p>
        </p:txBody>
      </p:sp>
      <p:sp>
        <p:nvSpPr>
          <p:cNvPr id="29" name="Text 27"/>
          <p:cNvSpPr/>
          <p:nvPr/>
        </p:nvSpPr>
        <p:spPr>
          <a:xfrm>
            <a:off x="698450" y="6464350"/>
            <a:ext cx="4145179" cy="114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800" i="1" spc="80" kern="0" dirty="0">
                <a:solidFill>
                  <a:srgbClr val="A19D90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PART 6 · The Source Code of Five Thousand Years</a:t>
            </a:r>
            <a:endParaRPr lang="en-US" sz="800" dirty="0"/>
          </a:p>
        </p:txBody>
      </p:sp>
      <p:sp>
        <p:nvSpPr>
          <p:cNvPr id="30" name="Text 28"/>
          <p:cNvSpPr/>
          <p:nvPr/>
        </p:nvSpPr>
        <p:spPr>
          <a:xfrm>
            <a:off x="7607350" y="6435775"/>
            <a:ext cx="3886200" cy="1428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buNone/>
            </a:pPr>
            <a:r>
              <a:rPr lang="en-US" sz="800" spc="176" kern="0" dirty="0">
                <a:solidFill>
                  <a:srgbClr val="A19D9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合作模式</a:t>
            </a:r>
            <a:endParaRPr lang="en-US" sz="800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7">
    <p:bg>
      <p:bgPr>
        <a:solidFill>
          <a:srgbClr val="26242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25401" y="457200"/>
            <a:ext cx="482501" cy="584150"/>
          </a:xfrm>
          <a:prstGeom prst="rect">
            <a:avLst/>
          </a:prstGeom>
          <a:solidFill>
            <a:srgbClr val="F7F6F2"/>
          </a:solidFill>
          <a:ln/>
        </p:spPr>
        <p:txBody>
          <a:bodyPr wrap="square" rtlCol="0" anchor="ctr"/>
          <a:lstStyle/>
          <a:p>
            <a:pPr indent="0" marL="0">
              <a:buNone/>
            </a:pPr>
            <a:endParaRPr lang="en-US" dirty="0"/>
          </a:p>
        </p:txBody>
      </p:sp>
      <p:pic>
        <p:nvPicPr>
          <p:cNvPr id="3" name="Image 0" descr="/Users/bot1/Documents/良渚IP授权介绍-重排版2026/assets/image1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6300" y="507950"/>
            <a:ext cx="381000" cy="46985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447800" y="660350"/>
            <a:ext cx="2849829" cy="2190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1200" spc="504" kern="0" dirty="0">
                <a:solidFill>
                  <a:srgbClr val="F7F6F2">
                    <a:alpha val="85000"/>
                  </a:srgbClr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良渚文化 IP 授权</a:t>
            </a:r>
            <a:endParaRPr lang="en-US" sz="1200" dirty="0"/>
          </a:p>
        </p:txBody>
      </p:sp>
      <p:sp>
        <p:nvSpPr>
          <p:cNvPr id="5" name="Text 2"/>
          <p:cNvSpPr/>
          <p:nvPr/>
        </p:nvSpPr>
        <p:spPr>
          <a:xfrm>
            <a:off x="10071250" y="673001"/>
            <a:ext cx="1295349" cy="152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buNone/>
            </a:pPr>
            <a:r>
              <a:rPr lang="en-US" sz="1100" i="1" spc="330" kern="0" dirty="0">
                <a:solidFill>
                  <a:srgbClr val="F7F6F2">
                    <a:alpha val="55000"/>
                  </a:srgbClr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MMXXVI</a:t>
            </a:r>
            <a:endParaRPr lang="en-US" sz="1100" dirty="0"/>
          </a:p>
        </p:txBody>
      </p:sp>
      <p:sp>
        <p:nvSpPr>
          <p:cNvPr id="6" name="Text 3"/>
          <p:cNvSpPr/>
          <p:nvPr/>
        </p:nvSpPr>
        <p:spPr>
          <a:xfrm>
            <a:off x="825401" y="2104876"/>
            <a:ext cx="406301" cy="12650"/>
          </a:xfrm>
          <a:prstGeom prst="rect">
            <a:avLst/>
          </a:prstGeom>
          <a:solidFill>
            <a:srgbClr val="BD8537"/>
          </a:solidFill>
          <a:ln/>
        </p:spPr>
        <p:txBody>
          <a:bodyPr wrap="square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7" name="Text 4"/>
          <p:cNvSpPr/>
          <p:nvPr/>
        </p:nvSpPr>
        <p:spPr>
          <a:xfrm>
            <a:off x="1358652" y="2006501"/>
            <a:ext cx="1556150" cy="2095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1150" spc="575" kern="0" dirty="0">
                <a:solidFill>
                  <a:srgbClr val="DDCCAC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柒 · 联系方式</a:t>
            </a:r>
            <a:endParaRPr lang="en-US" sz="1150" dirty="0"/>
          </a:p>
        </p:txBody>
      </p:sp>
      <p:sp>
        <p:nvSpPr>
          <p:cNvPr id="8" name="Text 5"/>
          <p:cNvSpPr/>
          <p:nvPr/>
        </p:nvSpPr>
        <p:spPr>
          <a:xfrm>
            <a:off x="3011239" y="2039838"/>
            <a:ext cx="879556" cy="1428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1000" i="1" spc="300" kern="0" dirty="0">
                <a:solidFill>
                  <a:srgbClr val="A19D90">
                    <a:alpha val="80000"/>
                  </a:srgbClr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CONTACT</a:t>
            </a:r>
            <a:endParaRPr lang="en-US" sz="1000" dirty="0"/>
          </a:p>
        </p:txBody>
      </p:sp>
      <p:sp>
        <p:nvSpPr>
          <p:cNvPr id="9" name="Text 6"/>
          <p:cNvSpPr/>
          <p:nvPr/>
        </p:nvSpPr>
        <p:spPr>
          <a:xfrm>
            <a:off x="825401" y="2501801"/>
            <a:ext cx="7578090" cy="90785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7150"/>
              </a:lnSpc>
              <a:buNone/>
            </a:pPr>
            <a:r>
              <a:rPr lang="en-US" sz="5500" b="1" spc="330" kern="0" dirty="0">
                <a:solidFill>
                  <a:srgbClr val="F7F6F2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五千年文明源代码</a:t>
            </a:r>
            <a:endParaRPr lang="en-US" sz="5500" dirty="0"/>
          </a:p>
        </p:txBody>
      </p:sp>
      <p:sp>
        <p:nvSpPr>
          <p:cNvPr id="10" name="Text 7"/>
          <p:cNvSpPr/>
          <p:nvPr/>
        </p:nvSpPr>
        <p:spPr>
          <a:xfrm>
            <a:off x="825401" y="3454301"/>
            <a:ext cx="7578090" cy="90785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7150"/>
              </a:lnSpc>
              <a:buNone/>
            </a:pPr>
            <a:r>
              <a:rPr lang="en-US" sz="5500" spc="330" kern="0" dirty="0">
                <a:solidFill>
                  <a:srgbClr val="F7F6F2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邀您</a:t>
            </a:r>
            <a:pPr algn="l" indent="0" marL="0">
              <a:lnSpc>
                <a:spcPts val="7150"/>
              </a:lnSpc>
              <a:buNone/>
            </a:pPr>
            <a:r>
              <a:rPr lang="en-US" sz="5500" b="1" spc="330" kern="0" dirty="0">
                <a:solidFill>
                  <a:srgbClr val="BD8537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续写传奇</a:t>
            </a:r>
            <a:endParaRPr lang="en-US" sz="5500" dirty="0"/>
          </a:p>
        </p:txBody>
      </p:sp>
      <p:sp>
        <p:nvSpPr>
          <p:cNvPr id="11" name="Text 8"/>
          <p:cNvSpPr/>
          <p:nvPr/>
        </p:nvSpPr>
        <p:spPr>
          <a:xfrm>
            <a:off x="825401" y="4724400"/>
            <a:ext cx="5829300" cy="2000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1350" i="1" spc="162" kern="0" dirty="0">
                <a:solidFill>
                  <a:srgbClr val="A19D90">
                    <a:alpha val="95000"/>
                  </a:srgbClr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The Source Code of Five Thousand Years</a:t>
            </a:r>
            <a:endParaRPr lang="en-US" sz="1350" dirty="0"/>
          </a:p>
        </p:txBody>
      </p:sp>
      <p:sp>
        <p:nvSpPr>
          <p:cNvPr id="12" name="Text 9"/>
          <p:cNvSpPr/>
          <p:nvPr/>
        </p:nvSpPr>
        <p:spPr>
          <a:xfrm>
            <a:off x="8445401" y="1447800"/>
            <a:ext cx="2793950" cy="3962400"/>
          </a:xfrm>
          <a:prstGeom prst="rect">
            <a:avLst/>
          </a:prstGeom>
          <a:solidFill>
            <a:srgbClr val="F7F6F2"/>
          </a:solidFill>
          <a:ln/>
        </p:spPr>
        <p:txBody>
          <a:bodyPr wrap="square" rtlCol="0" anchor="ctr"/>
          <a:lstStyle/>
          <a:p>
            <a:pPr indent="0" marL="0">
              <a:buNone/>
            </a:pPr>
            <a:endParaRPr lang="en-US" dirty="0"/>
          </a:p>
        </p:txBody>
      </p:sp>
      <p:pic>
        <p:nvPicPr>
          <p:cNvPr id="13" name="Image 1" descr="/Users/bot1/Documents/良渚IP授权介绍-重排版2026/assets/image133.jpe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9450" y="1701701"/>
            <a:ext cx="2286000" cy="2925812"/>
          </a:xfrm>
          <a:prstGeom prst="rect">
            <a:avLst/>
          </a:prstGeom>
        </p:spPr>
      </p:pic>
      <p:sp>
        <p:nvSpPr>
          <p:cNvPr id="14" name="Text 10"/>
          <p:cNvSpPr/>
          <p:nvPr/>
        </p:nvSpPr>
        <p:spPr>
          <a:xfrm>
            <a:off x="8417461" y="4787801"/>
            <a:ext cx="2849829" cy="1809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buNone/>
            </a:pPr>
            <a:r>
              <a:rPr lang="en-US" sz="1000" b="1" spc="80" kern="0" dirty="0">
                <a:solidFill>
                  <a:srgbClr val="302F2E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扫码添加 · 良渚文化 IP 授权合作</a:t>
            </a:r>
            <a:endParaRPr lang="en-US" sz="1000" dirty="0"/>
          </a:p>
        </p:txBody>
      </p:sp>
      <p:sp>
        <p:nvSpPr>
          <p:cNvPr id="15" name="Text 11"/>
          <p:cNvSpPr/>
          <p:nvPr/>
        </p:nvSpPr>
        <p:spPr>
          <a:xfrm>
            <a:off x="8417461" y="5029200"/>
            <a:ext cx="2849829" cy="1619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buNone/>
            </a:pPr>
            <a:r>
              <a:rPr lang="en-US" sz="900" spc="198" kern="0" dirty="0">
                <a:solidFill>
                  <a:srgbClr val="5C5A55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苏小薇 · 浙江杭州</a:t>
            </a:r>
            <a:endParaRPr lang="en-US" sz="900" dirty="0"/>
          </a:p>
        </p:txBody>
      </p:sp>
      <p:sp>
        <p:nvSpPr>
          <p:cNvPr id="16" name="Text 12"/>
          <p:cNvSpPr/>
          <p:nvPr/>
        </p:nvSpPr>
        <p:spPr>
          <a:xfrm>
            <a:off x="8417461" y="5575250"/>
            <a:ext cx="2849829" cy="1333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buNone/>
            </a:pPr>
            <a:r>
              <a:rPr lang="en-US" sz="900" i="1" spc="216" kern="0" dirty="0">
                <a:solidFill>
                  <a:srgbClr val="A19D90">
                    <a:alpha val="80000"/>
                  </a:srgbClr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WECHAT · HANGZHOU</a:t>
            </a:r>
            <a:endParaRPr lang="en-US" sz="900" dirty="0"/>
          </a:p>
        </p:txBody>
      </p:sp>
      <p:sp>
        <p:nvSpPr>
          <p:cNvPr id="17" name="Text 13"/>
          <p:cNvSpPr/>
          <p:nvPr/>
        </p:nvSpPr>
        <p:spPr>
          <a:xfrm>
            <a:off x="825401" y="6464350"/>
            <a:ext cx="3886200" cy="114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800" i="1" spc="80" kern="0" dirty="0">
                <a:solidFill>
                  <a:srgbClr val="A19D90">
                    <a:alpha val="70000"/>
                  </a:srgbClr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LIANGZHU CULTURE</a:t>
            </a:r>
            <a:endParaRPr lang="en-US" sz="800" dirty="0"/>
          </a:p>
        </p:txBody>
      </p:sp>
      <p:sp>
        <p:nvSpPr>
          <p:cNvPr id="18" name="Text 14"/>
          <p:cNvSpPr/>
          <p:nvPr/>
        </p:nvSpPr>
        <p:spPr>
          <a:xfrm>
            <a:off x="7480399" y="6435775"/>
            <a:ext cx="3886200" cy="1428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buNone/>
            </a:pPr>
            <a:r>
              <a:rPr lang="en-US" sz="800" spc="176" kern="0" dirty="0">
                <a:solidFill>
                  <a:srgbClr val="A19D90">
                    <a:alpha val="7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世界遗产 · 良渚古城遗址</a:t>
            </a:r>
            <a:endParaRPr lang="en-US" sz="8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25401" y="1113830"/>
            <a:ext cx="406301" cy="12650"/>
          </a:xfrm>
          <a:prstGeom prst="rect">
            <a:avLst/>
          </a:prstGeom>
          <a:solidFill>
            <a:srgbClr val="BD8537"/>
          </a:solidFill>
          <a:ln/>
        </p:spPr>
        <p:txBody>
          <a:bodyPr wrap="square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3" name="Text 1"/>
          <p:cNvSpPr/>
          <p:nvPr/>
        </p:nvSpPr>
        <p:spPr>
          <a:xfrm>
            <a:off x="1358652" y="1024979"/>
            <a:ext cx="203312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1050" spc="525" kern="0" dirty="0">
                <a:solidFill>
                  <a:srgbClr val="DDCCAC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开篇陈述 · 瑶山祭坛</a:t>
            </a:r>
            <a:endParaRPr lang="en-US" sz="1050" dirty="0"/>
          </a:p>
        </p:txBody>
      </p:sp>
      <p:sp>
        <p:nvSpPr>
          <p:cNvPr id="4" name="Text 2"/>
          <p:cNvSpPr/>
          <p:nvPr/>
        </p:nvSpPr>
        <p:spPr>
          <a:xfrm>
            <a:off x="825401" y="1482179"/>
            <a:ext cx="7642759" cy="1524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6000"/>
              </a:lnSpc>
              <a:buNone/>
            </a:pPr>
            <a:r>
              <a:rPr lang="en-US" sz="4800" spc="240" kern="0" dirty="0">
                <a:solidFill>
                  <a:srgbClr val="F7F6F2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中华五千年文明，</a:t>
            </a:r>
            <a:endParaRPr lang="en-US" sz="4800" dirty="0"/>
          </a:p>
          <a:p>
            <a:pPr algn="l" indent="0" marL="0">
              <a:lnSpc>
                <a:spcPts val="6000"/>
              </a:lnSpc>
              <a:buNone/>
            </a:pPr>
            <a:r>
              <a:rPr lang="en-US" sz="4800" spc="240" kern="0" dirty="0">
                <a:solidFill>
                  <a:srgbClr val="F7F6F2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从这里开始</a:t>
            </a:r>
            <a:endParaRPr lang="en-US" sz="4800" dirty="0"/>
          </a:p>
        </p:txBody>
      </p:sp>
      <p:sp>
        <p:nvSpPr>
          <p:cNvPr id="5" name="Text 3"/>
          <p:cNvSpPr/>
          <p:nvPr/>
        </p:nvSpPr>
        <p:spPr>
          <a:xfrm>
            <a:off x="825401" y="3336280"/>
            <a:ext cx="6347409" cy="5637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20"/>
              </a:lnSpc>
              <a:buNone/>
            </a:pPr>
            <a:r>
              <a:rPr lang="en-US" sz="1200" dirty="0">
                <a:solidFill>
                  <a:srgbClr val="F7F6F2">
                    <a:alpha val="88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这里是实证中华五千年文明史的圣地。2019 年，良渚古城遗址被列入《世界遗产名录》，标志着</a:t>
            </a:r>
            <a:pPr algn="l" indent="0" marL="0">
              <a:lnSpc>
                <a:spcPts val="2220"/>
              </a:lnSpc>
              <a:buNone/>
            </a:pPr>
            <a:r>
              <a:rPr lang="en-US" sz="1200" b="1" dirty="0">
                <a:solidFill>
                  <a:srgbClr val="DDCCAC">
                    <a:alpha val="88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中华五千年文明史得到了国际社会的普遍认可</a:t>
            </a:r>
            <a:pPr algn="l" indent="0" marL="0">
              <a:lnSpc>
                <a:spcPts val="2220"/>
              </a:lnSpc>
              <a:buNone/>
            </a:pPr>
            <a:r>
              <a:rPr lang="en-US" sz="1200" dirty="0">
                <a:solidFill>
                  <a:srgbClr val="F7F6F2">
                    <a:alpha val="88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。</a:t>
            </a:r>
            <a:endParaRPr lang="en-US" sz="1200" dirty="0"/>
          </a:p>
        </p:txBody>
      </p:sp>
      <p:sp>
        <p:nvSpPr>
          <p:cNvPr id="6" name="Text 4"/>
          <p:cNvSpPr/>
          <p:nvPr/>
        </p:nvSpPr>
        <p:spPr>
          <a:xfrm>
            <a:off x="825401" y="4052441"/>
            <a:ext cx="6347409" cy="2818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20"/>
              </a:lnSpc>
              <a:spcBef>
                <a:spcPts val="1200"/>
              </a:spcBef>
              <a:buNone/>
            </a:pPr>
            <a:r>
              <a:rPr lang="en-US" sz="1200" dirty="0">
                <a:solidFill>
                  <a:srgbClr val="F7F6F2">
                    <a:alpha val="88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这里是</a:t>
            </a:r>
            <a:pPr algn="l" indent="0" marL="0">
              <a:lnSpc>
                <a:spcPts val="2220"/>
              </a:lnSpc>
              <a:spcBef>
                <a:spcPts val="1200"/>
              </a:spcBef>
              <a:buNone/>
            </a:pPr>
            <a:r>
              <a:rPr lang="en-US" sz="1200" b="1" dirty="0">
                <a:solidFill>
                  <a:srgbClr val="DDCCAC">
                    <a:alpha val="88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东亚最早的国家形态</a:t>
            </a:r>
            <a:pPr algn="l" indent="0" marL="0">
              <a:lnSpc>
                <a:spcPts val="2220"/>
              </a:lnSpc>
              <a:spcBef>
                <a:spcPts val="1200"/>
              </a:spcBef>
              <a:buNone/>
            </a:pPr>
            <a:r>
              <a:rPr lang="en-US" sz="1200" dirty="0">
                <a:solidFill>
                  <a:srgbClr val="F7F6F2">
                    <a:alpha val="88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，拥有中国最早的大型水利系统、最早的成熟稻作农业。</a:t>
            </a:r>
            <a:endParaRPr lang="en-US" sz="1200" dirty="0"/>
          </a:p>
        </p:txBody>
      </p:sp>
      <p:sp>
        <p:nvSpPr>
          <p:cNvPr id="7" name="Text 5"/>
          <p:cNvSpPr/>
          <p:nvPr/>
        </p:nvSpPr>
        <p:spPr>
          <a:xfrm>
            <a:off x="825401" y="4740622"/>
            <a:ext cx="6858000" cy="12650"/>
          </a:xfrm>
          <a:prstGeom prst="rect">
            <a:avLst/>
          </a:prstGeom>
          <a:solidFill>
            <a:srgbClr val="DDCCAC">
              <a:alpha val="35000"/>
            </a:srgbClr>
          </a:solidFill>
          <a:ln/>
        </p:spPr>
        <p:txBody>
          <a:bodyPr wrap="square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8" name="Text 6"/>
          <p:cNvSpPr/>
          <p:nvPr/>
        </p:nvSpPr>
        <p:spPr>
          <a:xfrm>
            <a:off x="825401" y="5019973"/>
            <a:ext cx="6995160" cy="8128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200"/>
              </a:lnSpc>
              <a:spcBef>
                <a:spcPts val="2100"/>
              </a:spcBef>
              <a:buNone/>
            </a:pPr>
            <a:r>
              <a:rPr lang="en-US" sz="2000" spc="60" kern="0" dirty="0">
                <a:solidFill>
                  <a:srgbClr val="DDCCAC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良渚，是中华文明诞生时的模样，</a:t>
            </a:r>
            <a:endParaRPr lang="en-US" sz="2000" dirty="0"/>
          </a:p>
          <a:p>
            <a:pPr algn="l" indent="0" marL="0">
              <a:lnSpc>
                <a:spcPts val="3200"/>
              </a:lnSpc>
              <a:spcBef>
                <a:spcPts val="2100"/>
              </a:spcBef>
              <a:buNone/>
            </a:pPr>
            <a:r>
              <a:rPr lang="en-US" sz="2000" spc="60" kern="0" dirty="0">
                <a:solidFill>
                  <a:srgbClr val="DDCCAC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是每一个中国人</a:t>
            </a:r>
            <a:endParaRPr lang="en-US" sz="2000" dirty="0"/>
          </a:p>
          <a:p>
            <a:pPr algn="l" indent="0" marL="0">
              <a:lnSpc>
                <a:spcPts val="3200"/>
              </a:lnSpc>
              <a:spcBef>
                <a:spcPts val="2100"/>
              </a:spcBef>
              <a:buNone/>
            </a:pPr>
            <a:r>
              <a:rPr lang="en-US" sz="2000" b="1" spc="60" kern="0" dirty="0">
                <a:solidFill>
                  <a:srgbClr val="BD8537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文化基因的底层代码</a:t>
            </a:r>
            <a:pPr algn="l" indent="0" marL="0">
              <a:lnSpc>
                <a:spcPts val="3200"/>
              </a:lnSpc>
              <a:spcBef>
                <a:spcPts val="2100"/>
              </a:spcBef>
              <a:buNone/>
            </a:pPr>
            <a:r>
              <a:rPr lang="en-US" sz="2000" spc="60" kern="0" dirty="0">
                <a:solidFill>
                  <a:srgbClr val="DDCCAC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。</a:t>
            </a:r>
            <a:endParaRPr lang="en-US" sz="2000" dirty="0"/>
          </a:p>
        </p:txBody>
      </p:sp>
      <p:sp>
        <p:nvSpPr>
          <p:cNvPr id="9" name="Text 7"/>
          <p:cNvSpPr/>
          <p:nvPr/>
        </p:nvSpPr>
        <p:spPr>
          <a:xfrm>
            <a:off x="825401" y="6464350"/>
            <a:ext cx="4145179" cy="114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800" i="1" spc="80" kern="0" dirty="0">
                <a:solidFill>
                  <a:srgbClr val="F7F6F2">
                    <a:alpha val="55000"/>
                  </a:srgbClr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PART 1 · The Source Code of Five Thousand Years</a:t>
            </a:r>
            <a:endParaRPr lang="en-US" sz="800" dirty="0"/>
          </a:p>
        </p:txBody>
      </p:sp>
      <p:sp>
        <p:nvSpPr>
          <p:cNvPr id="10" name="Text 8"/>
          <p:cNvSpPr/>
          <p:nvPr/>
        </p:nvSpPr>
        <p:spPr>
          <a:xfrm>
            <a:off x="7480399" y="6435775"/>
            <a:ext cx="3886200" cy="1428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buNone/>
            </a:pPr>
            <a:r>
              <a:rPr lang="en-US" sz="800" spc="176" kern="0" dirty="0">
                <a:solidFill>
                  <a:srgbClr val="F7F6F2">
                    <a:alpha val="55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良渚的文明坐标</a:t>
            </a:r>
            <a:endParaRPr lang="en-US" sz="8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7F6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98450" y="609600"/>
            <a:ext cx="7254139" cy="5180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080"/>
              </a:lnSpc>
              <a:buNone/>
            </a:pPr>
            <a:r>
              <a:rPr lang="en-US" sz="3400" spc="136" kern="0" dirty="0">
                <a:solidFill>
                  <a:srgbClr val="302F2E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世界遗产 · </a:t>
            </a:r>
            <a:pPr algn="l" indent="0" marL="0">
              <a:lnSpc>
                <a:spcPts val="4080"/>
              </a:lnSpc>
              <a:buNone/>
            </a:pPr>
            <a:r>
              <a:rPr lang="en-US" sz="3400" b="1" spc="136" kern="0" dirty="0">
                <a:solidFill>
                  <a:srgbClr val="A94033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中华文明起源</a:t>
            </a:r>
            <a:endParaRPr lang="en-US" sz="3400" dirty="0"/>
          </a:p>
        </p:txBody>
      </p:sp>
      <p:sp>
        <p:nvSpPr>
          <p:cNvPr id="3" name="Text 1"/>
          <p:cNvSpPr/>
          <p:nvPr/>
        </p:nvSpPr>
        <p:spPr>
          <a:xfrm>
            <a:off x="8125611" y="888950"/>
            <a:ext cx="3367939" cy="152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buNone/>
            </a:pPr>
            <a:r>
              <a:rPr lang="en-US" sz="1050" i="1" spc="273" kern="0" dirty="0">
                <a:solidFill>
                  <a:srgbClr val="A19D90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WORLD HERITAGE</a:t>
            </a:r>
            <a:endParaRPr lang="en-US" sz="1050" dirty="0"/>
          </a:p>
        </p:txBody>
      </p:sp>
      <p:sp>
        <p:nvSpPr>
          <p:cNvPr id="4" name="Text 2"/>
          <p:cNvSpPr/>
          <p:nvPr/>
        </p:nvSpPr>
        <p:spPr>
          <a:xfrm>
            <a:off x="698450" y="1371600"/>
            <a:ext cx="7124649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250" dirty="0">
                <a:solidFill>
                  <a:srgbClr val="5C5A55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良渚古城遗址，2019 年正式列入《世界遗产名录》——标志着</a:t>
            </a:r>
            <a:pPr algn="l" indent="0" marL="0">
              <a:lnSpc>
                <a:spcPts val="2250"/>
              </a:lnSpc>
              <a:buNone/>
            </a:pPr>
            <a:r>
              <a:rPr lang="en-US" sz="1250" b="1" dirty="0">
                <a:solidFill>
                  <a:srgbClr val="302F2E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中华五千年文明史获得国际学界的广泛认可</a:t>
            </a:r>
            <a:pPr algn="l" indent="0" marL="0">
              <a:lnSpc>
                <a:spcPts val="2250"/>
              </a:lnSpc>
              <a:buNone/>
            </a:pPr>
            <a:r>
              <a:rPr lang="en-US" sz="1250" dirty="0">
                <a:solidFill>
                  <a:srgbClr val="5C5A55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。</a:t>
            </a:r>
            <a:endParaRPr lang="en-US" sz="1250" dirty="0"/>
          </a:p>
        </p:txBody>
      </p:sp>
      <p:pic>
        <p:nvPicPr>
          <p:cNvPr id="5" name="Image 0" descr="/Users/bot1/Documents/良渚IP授权介绍-重排版2026/assets/pptx/p05-museum.jp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8450" y="2031950"/>
            <a:ext cx="5587901" cy="2984450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698450" y="5181600"/>
            <a:ext cx="647599" cy="4470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520"/>
              </a:lnSpc>
              <a:buNone/>
            </a:pPr>
            <a:r>
              <a:rPr lang="en-US" sz="4400" dirty="0">
                <a:solidFill>
                  <a:srgbClr val="DDCCAC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「</a:t>
            </a:r>
            <a:endParaRPr lang="en-US" sz="4400" dirty="0"/>
          </a:p>
        </p:txBody>
      </p:sp>
      <p:sp>
        <p:nvSpPr>
          <p:cNvPr id="7" name="Text 4"/>
          <p:cNvSpPr/>
          <p:nvPr/>
        </p:nvSpPr>
        <p:spPr>
          <a:xfrm>
            <a:off x="1333500" y="5232350"/>
            <a:ext cx="5052060" cy="3037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92"/>
              </a:lnSpc>
              <a:buNone/>
            </a:pPr>
            <a:r>
              <a:rPr lang="en-US" sz="1450" b="1" dirty="0">
                <a:solidFill>
                  <a:srgbClr val="302F2E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良渚遗址是中华五千年文明史的实证，是世界文明的瑰宝。</a:t>
            </a:r>
            <a:endParaRPr lang="en-US" sz="1450" dirty="0"/>
          </a:p>
        </p:txBody>
      </p:sp>
      <p:sp>
        <p:nvSpPr>
          <p:cNvPr id="8" name="Text 5"/>
          <p:cNvSpPr/>
          <p:nvPr/>
        </p:nvSpPr>
        <p:spPr>
          <a:xfrm>
            <a:off x="1333500" y="6070550"/>
            <a:ext cx="2590699" cy="1809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1000" spc="200" kern="0" dirty="0">
                <a:solidFill>
                  <a:srgbClr val="A940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—— 习近平</a:t>
            </a:r>
            <a:endParaRPr lang="en-US" sz="1000" dirty="0"/>
          </a:p>
        </p:txBody>
      </p:sp>
      <p:sp>
        <p:nvSpPr>
          <p:cNvPr id="9" name="Shape 6"/>
          <p:cNvSpPr/>
          <p:nvPr/>
        </p:nvSpPr>
        <p:spPr>
          <a:xfrm>
            <a:off x="6642050" y="2947095"/>
            <a:ext cx="4851350" cy="0"/>
          </a:xfrm>
          <a:prstGeom prst="line">
            <a:avLst/>
          </a:prstGeom>
          <a:noFill/>
          <a:ln w="9525">
            <a:solidFill>
              <a:srgbClr val="302F2E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6642050" y="2070050"/>
            <a:ext cx="4948377" cy="4051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190"/>
              </a:lnSpc>
              <a:buNone/>
            </a:pPr>
            <a:r>
              <a:rPr lang="en-US" sz="2900" dirty="0">
                <a:solidFill>
                  <a:srgbClr val="302F2E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5300</a:t>
            </a:r>
            <a:pPr algn="l" indent="0" marL="0">
              <a:lnSpc>
                <a:spcPts val="3190"/>
              </a:lnSpc>
              <a:buNone/>
            </a:pPr>
            <a:r>
              <a:rPr lang="en-US" sz="1400" b="1" dirty="0">
                <a:solidFill>
                  <a:srgbClr val="5C5A55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 —4300 年前</a:t>
            </a:r>
            <a:endParaRPr lang="en-US" sz="2900" dirty="0"/>
          </a:p>
        </p:txBody>
      </p:sp>
      <p:sp>
        <p:nvSpPr>
          <p:cNvPr id="11" name="Text 8"/>
          <p:cNvSpPr/>
          <p:nvPr/>
        </p:nvSpPr>
        <p:spPr>
          <a:xfrm>
            <a:off x="6642050" y="2538561"/>
            <a:ext cx="4948377" cy="2132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680"/>
              </a:lnSpc>
              <a:spcBef>
                <a:spcPts val="500"/>
              </a:spcBef>
              <a:buNone/>
            </a:pPr>
            <a:r>
              <a:rPr lang="en-US" sz="1050" dirty="0">
                <a:solidFill>
                  <a:srgbClr val="5C5A55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具有统一信仰、以</a:t>
            </a:r>
            <a:pPr algn="l" indent="0" marL="0">
              <a:lnSpc>
                <a:spcPts val="1680"/>
              </a:lnSpc>
              <a:spcBef>
                <a:spcPts val="500"/>
              </a:spcBef>
              <a:buNone/>
            </a:pPr>
            <a:r>
              <a:rPr lang="en-US" sz="1050" b="1" dirty="0">
                <a:solidFill>
                  <a:srgbClr val="302F2E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稻作农业</a:t>
            </a:r>
            <a:pPr algn="l" indent="0" marL="0">
              <a:lnSpc>
                <a:spcPts val="1680"/>
              </a:lnSpc>
              <a:spcBef>
                <a:spcPts val="500"/>
              </a:spcBef>
              <a:buNone/>
            </a:pPr>
            <a:r>
              <a:rPr lang="en-US" sz="1050" dirty="0">
                <a:solidFill>
                  <a:srgbClr val="5C5A55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为经济基础的区域性国家，分布于长江下游太湖流域</a:t>
            </a:r>
            <a:endParaRPr lang="en-US" sz="1050" dirty="0"/>
          </a:p>
        </p:txBody>
      </p:sp>
      <p:sp>
        <p:nvSpPr>
          <p:cNvPr id="12" name="Shape 9"/>
          <p:cNvSpPr/>
          <p:nvPr/>
        </p:nvSpPr>
        <p:spPr>
          <a:xfrm>
            <a:off x="6642050" y="4044702"/>
            <a:ext cx="4851350" cy="0"/>
          </a:xfrm>
          <a:prstGeom prst="line">
            <a:avLst/>
          </a:prstGeom>
          <a:noFill/>
          <a:ln w="9525">
            <a:solidFill>
              <a:srgbClr val="302F2E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6642050" y="3167658"/>
            <a:ext cx="4948377" cy="4051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190"/>
              </a:lnSpc>
              <a:buNone/>
            </a:pPr>
            <a:r>
              <a:rPr lang="en-US" sz="2900" dirty="0">
                <a:solidFill>
                  <a:srgbClr val="A94033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300</a:t>
            </a:r>
            <a:pPr algn="l" indent="0" marL="0">
              <a:lnSpc>
                <a:spcPts val="3190"/>
              </a:lnSpc>
              <a:buNone/>
            </a:pPr>
            <a:r>
              <a:rPr lang="en-US" sz="1400" b="1" dirty="0">
                <a:solidFill>
                  <a:srgbClr val="5C5A55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 万平方米</a:t>
            </a:r>
            <a:endParaRPr lang="en-US" sz="2900" dirty="0"/>
          </a:p>
        </p:txBody>
      </p:sp>
      <p:sp>
        <p:nvSpPr>
          <p:cNvPr id="14" name="Text 11"/>
          <p:cNvSpPr/>
          <p:nvPr/>
        </p:nvSpPr>
        <p:spPr>
          <a:xfrm>
            <a:off x="6642050" y="3636169"/>
            <a:ext cx="4948377" cy="2132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680"/>
              </a:lnSpc>
              <a:spcBef>
                <a:spcPts val="500"/>
              </a:spcBef>
              <a:buNone/>
            </a:pPr>
            <a:r>
              <a:rPr lang="en-US" sz="1050" b="1" dirty="0">
                <a:solidFill>
                  <a:srgbClr val="302F2E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中华第一城</a:t>
            </a:r>
            <a:pPr algn="l" indent="0" marL="0">
              <a:lnSpc>
                <a:spcPts val="1680"/>
              </a:lnSpc>
              <a:spcBef>
                <a:spcPts val="500"/>
              </a:spcBef>
              <a:buNone/>
            </a:pPr>
            <a:r>
              <a:rPr lang="en-US" sz="1050" dirty="0">
                <a:solidFill>
                  <a:srgbClr val="5C5A55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—— 宫殿区、内城、外城三级结构</a:t>
            </a:r>
            <a:endParaRPr lang="en-US" sz="1050" dirty="0"/>
          </a:p>
        </p:txBody>
      </p:sp>
      <p:sp>
        <p:nvSpPr>
          <p:cNvPr id="15" name="Text 12"/>
          <p:cNvSpPr/>
          <p:nvPr/>
        </p:nvSpPr>
        <p:spPr>
          <a:xfrm>
            <a:off x="6642050" y="4265265"/>
            <a:ext cx="4948377" cy="4051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190"/>
              </a:lnSpc>
              <a:buNone/>
            </a:pPr>
            <a:r>
              <a:rPr lang="en-US" sz="2900" dirty="0">
                <a:solidFill>
                  <a:srgbClr val="302F2E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最早</a:t>
            </a:r>
            <a:pPr algn="l" indent="0" marL="0">
              <a:lnSpc>
                <a:spcPts val="3190"/>
              </a:lnSpc>
              <a:buNone/>
            </a:pPr>
            <a:r>
              <a:rPr lang="en-US" sz="1400" b="1" dirty="0">
                <a:solidFill>
                  <a:srgbClr val="5C5A55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 的堤坝系统</a:t>
            </a:r>
            <a:endParaRPr lang="en-US" sz="2900" dirty="0"/>
          </a:p>
        </p:txBody>
      </p:sp>
      <p:sp>
        <p:nvSpPr>
          <p:cNvPr id="16" name="Text 13"/>
          <p:cNvSpPr/>
          <p:nvPr/>
        </p:nvSpPr>
        <p:spPr>
          <a:xfrm>
            <a:off x="6642050" y="4733776"/>
            <a:ext cx="4948377" cy="2132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680"/>
              </a:lnSpc>
              <a:spcBef>
                <a:spcPts val="500"/>
              </a:spcBef>
              <a:buNone/>
            </a:pPr>
            <a:r>
              <a:rPr lang="en-US" sz="1050" dirty="0">
                <a:solidFill>
                  <a:srgbClr val="5C5A55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中国迄今发现</a:t>
            </a:r>
            <a:pPr algn="l" indent="0" marL="0">
              <a:lnSpc>
                <a:spcPts val="1680"/>
              </a:lnSpc>
              <a:spcBef>
                <a:spcPts val="500"/>
              </a:spcBef>
              <a:buNone/>
            </a:pPr>
            <a:r>
              <a:rPr lang="en-US" sz="1050" b="1" dirty="0">
                <a:solidFill>
                  <a:srgbClr val="302F2E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最早的大型水利工程遗址</a:t>
            </a:r>
            <a:pPr algn="l" indent="0" marL="0">
              <a:lnSpc>
                <a:spcPts val="1680"/>
              </a:lnSpc>
              <a:spcBef>
                <a:spcPts val="500"/>
              </a:spcBef>
              <a:buNone/>
            </a:pPr>
            <a:r>
              <a:rPr lang="en-US" sz="1050" dirty="0">
                <a:solidFill>
                  <a:srgbClr val="5C5A55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，世界上最早的堤坝系统之一</a:t>
            </a:r>
            <a:endParaRPr lang="en-US" sz="1050" dirty="0"/>
          </a:p>
        </p:txBody>
      </p:sp>
      <p:sp>
        <p:nvSpPr>
          <p:cNvPr id="17" name="Text 14"/>
          <p:cNvSpPr/>
          <p:nvPr/>
        </p:nvSpPr>
        <p:spPr>
          <a:xfrm>
            <a:off x="698450" y="6464350"/>
            <a:ext cx="4145179" cy="114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800" i="1" spc="80" kern="0" dirty="0">
                <a:solidFill>
                  <a:srgbClr val="A19D90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PART 1 · The Source Code of Five Thousand Years</a:t>
            </a:r>
            <a:endParaRPr lang="en-US" sz="800" dirty="0"/>
          </a:p>
        </p:txBody>
      </p:sp>
      <p:sp>
        <p:nvSpPr>
          <p:cNvPr id="18" name="Text 15"/>
          <p:cNvSpPr/>
          <p:nvPr/>
        </p:nvSpPr>
        <p:spPr>
          <a:xfrm>
            <a:off x="7607350" y="6435775"/>
            <a:ext cx="3886200" cy="1428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buNone/>
            </a:pPr>
            <a:r>
              <a:rPr lang="en-US" sz="800" spc="176" kern="0" dirty="0">
                <a:solidFill>
                  <a:srgbClr val="A19D9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良渚的文明坐标</a:t>
            </a:r>
            <a:endParaRPr lang="en-US" sz="8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7F6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98450" y="609600"/>
            <a:ext cx="4542452" cy="5180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080"/>
              </a:lnSpc>
              <a:buNone/>
            </a:pPr>
            <a:r>
              <a:rPr lang="en-US" sz="3400" spc="136" kern="0" dirty="0">
                <a:solidFill>
                  <a:srgbClr val="302F2E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神王之国 · </a:t>
            </a:r>
            <a:pPr algn="l" indent="0" marL="0">
              <a:lnSpc>
                <a:spcPts val="4080"/>
              </a:lnSpc>
              <a:buNone/>
            </a:pPr>
            <a:r>
              <a:rPr lang="en-US" sz="3400" b="1" spc="136" kern="0" dirty="0">
                <a:solidFill>
                  <a:srgbClr val="A94033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文明开创性</a:t>
            </a:r>
            <a:endParaRPr lang="en-US" sz="3400" dirty="0"/>
          </a:p>
        </p:txBody>
      </p:sp>
      <p:sp>
        <p:nvSpPr>
          <p:cNvPr id="3" name="Text 1"/>
          <p:cNvSpPr/>
          <p:nvPr/>
        </p:nvSpPr>
        <p:spPr>
          <a:xfrm>
            <a:off x="9777413" y="886420"/>
            <a:ext cx="1750460" cy="241250"/>
          </a:xfrm>
          <a:prstGeom prst="rect">
            <a:avLst/>
          </a:prstGeom>
          <a:noFill/>
          <a:ln/>
        </p:spPr>
        <p:txBody>
          <a:bodyPr wrap="square" lIns="0" tIns="0" rIns="0" bIns="88900" rtlCol="0" anchor="t"/>
          <a:lstStyle/>
          <a:p>
            <a:pPr algn="l" indent="0" marL="0">
              <a:buNone/>
            </a:pPr>
            <a:r>
              <a:rPr lang="en-US" sz="1050" i="1" spc="273" kern="0" dirty="0">
                <a:solidFill>
                  <a:srgbClr val="A19D90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WORLD HERITAGE</a:t>
            </a:r>
            <a:endParaRPr lang="en-US" sz="1050" dirty="0"/>
          </a:p>
        </p:txBody>
      </p:sp>
      <p:sp>
        <p:nvSpPr>
          <p:cNvPr id="4" name="Shape 2"/>
          <p:cNvSpPr/>
          <p:nvPr/>
        </p:nvSpPr>
        <p:spPr>
          <a:xfrm>
            <a:off x="698450" y="1462534"/>
            <a:ext cx="3365599" cy="0"/>
          </a:xfrm>
          <a:prstGeom prst="line">
            <a:avLst/>
          </a:prstGeom>
          <a:noFill/>
          <a:ln w="9525">
            <a:solidFill>
              <a:srgbClr val="302F2E"/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698450" y="1657796"/>
            <a:ext cx="3432911" cy="2762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1500" b="1" spc="60" kern="0" dirty="0">
                <a:solidFill>
                  <a:srgbClr val="302F2E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神王合一</a:t>
            </a:r>
            <a:endParaRPr lang="en-US" sz="1500" dirty="0"/>
          </a:p>
        </p:txBody>
      </p:sp>
      <p:sp>
        <p:nvSpPr>
          <p:cNvPr id="6" name="Text 4"/>
          <p:cNvSpPr/>
          <p:nvPr/>
        </p:nvSpPr>
        <p:spPr>
          <a:xfrm>
            <a:off x="698450" y="2022872"/>
            <a:ext cx="3432911" cy="4533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785"/>
              </a:lnSpc>
              <a:spcBef>
                <a:spcPts val="700"/>
              </a:spcBef>
              <a:buNone/>
            </a:pPr>
            <a:r>
              <a:rPr lang="en-US" sz="1050" dirty="0">
                <a:solidFill>
                  <a:srgbClr val="5C5A55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玉琮、玉璧、玉钺构成完整的玉礼器体系，彰显</a:t>
            </a:r>
            <a:pPr algn="l" indent="0" marL="0">
              <a:lnSpc>
                <a:spcPts val="1785"/>
              </a:lnSpc>
              <a:spcBef>
                <a:spcPts val="700"/>
              </a:spcBef>
              <a:buNone/>
            </a:pPr>
            <a:r>
              <a:rPr lang="en-US" sz="1050" b="1" dirty="0">
                <a:solidFill>
                  <a:srgbClr val="302F2E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神权与王权的统一</a:t>
            </a:r>
            <a:pPr algn="l" indent="0" marL="0">
              <a:lnSpc>
                <a:spcPts val="1785"/>
              </a:lnSpc>
              <a:spcBef>
                <a:spcPts val="700"/>
              </a:spcBef>
              <a:buNone/>
            </a:pPr>
            <a:r>
              <a:rPr lang="en-US" sz="1050" dirty="0">
                <a:solidFill>
                  <a:srgbClr val="5C5A55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，是中华文明多元一体格局的重要源头。</a:t>
            </a:r>
            <a:endParaRPr lang="en-US" sz="1050" dirty="0"/>
          </a:p>
        </p:txBody>
      </p:sp>
      <p:sp>
        <p:nvSpPr>
          <p:cNvPr id="7" name="Shape 5"/>
          <p:cNvSpPr/>
          <p:nvPr/>
        </p:nvSpPr>
        <p:spPr>
          <a:xfrm>
            <a:off x="4419600" y="1462534"/>
            <a:ext cx="3365748" cy="0"/>
          </a:xfrm>
          <a:prstGeom prst="line">
            <a:avLst/>
          </a:prstGeom>
          <a:noFill/>
          <a:ln w="9525">
            <a:solidFill>
              <a:srgbClr val="302F2E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4419600" y="1657796"/>
            <a:ext cx="3433063" cy="2762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1500" b="1" spc="60" kern="0" dirty="0">
                <a:solidFill>
                  <a:srgbClr val="302F2E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池中寺遗址</a:t>
            </a:r>
            <a:endParaRPr lang="en-US" sz="1500" dirty="0"/>
          </a:p>
        </p:txBody>
      </p:sp>
      <p:sp>
        <p:nvSpPr>
          <p:cNvPr id="9" name="Text 7"/>
          <p:cNvSpPr/>
          <p:nvPr/>
        </p:nvSpPr>
        <p:spPr>
          <a:xfrm>
            <a:off x="4419600" y="1984772"/>
            <a:ext cx="3433063" cy="39424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105"/>
              </a:lnSpc>
              <a:spcBef>
                <a:spcPts val="400"/>
              </a:spcBef>
              <a:buNone/>
            </a:pPr>
            <a:r>
              <a:rPr lang="en-US" sz="2700" dirty="0">
                <a:solidFill>
                  <a:srgbClr val="A94033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20</a:t>
            </a:r>
            <a:pPr algn="l" indent="0" marL="0">
              <a:lnSpc>
                <a:spcPts val="3105"/>
              </a:lnSpc>
              <a:spcBef>
                <a:spcPts val="400"/>
              </a:spcBef>
              <a:buNone/>
            </a:pPr>
            <a:r>
              <a:rPr lang="en-US" sz="1300" b="1" dirty="0">
                <a:solidFill>
                  <a:srgbClr val="5C5A55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余万公斤</a:t>
            </a:r>
            <a:endParaRPr lang="en-US" sz="2700" dirty="0"/>
          </a:p>
        </p:txBody>
      </p:sp>
      <p:sp>
        <p:nvSpPr>
          <p:cNvPr id="10" name="Text 8"/>
          <p:cNvSpPr/>
          <p:nvPr/>
        </p:nvSpPr>
        <p:spPr>
          <a:xfrm>
            <a:off x="4419600" y="2467868"/>
            <a:ext cx="3433063" cy="4533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785"/>
              </a:lnSpc>
              <a:spcBef>
                <a:spcPts val="700"/>
              </a:spcBef>
              <a:buNone/>
            </a:pPr>
            <a:r>
              <a:rPr lang="en-US" sz="1050" dirty="0">
                <a:solidFill>
                  <a:srgbClr val="5C5A55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出土炭化稻谷 20 多万公斤，是良渚时期</a:t>
            </a:r>
            <a:pPr algn="l" indent="0" marL="0">
              <a:lnSpc>
                <a:spcPts val="1785"/>
              </a:lnSpc>
              <a:spcBef>
                <a:spcPts val="700"/>
              </a:spcBef>
              <a:buNone/>
            </a:pPr>
            <a:r>
              <a:rPr lang="en-US" sz="1050" b="1" dirty="0">
                <a:solidFill>
                  <a:srgbClr val="302F2E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国家级的粮食储备中心</a:t>
            </a:r>
            <a:pPr algn="l" indent="0" marL="0">
              <a:lnSpc>
                <a:spcPts val="1785"/>
              </a:lnSpc>
              <a:spcBef>
                <a:spcPts val="700"/>
              </a:spcBef>
              <a:buNone/>
            </a:pPr>
            <a:r>
              <a:rPr lang="en-US" sz="1050" dirty="0">
                <a:solidFill>
                  <a:srgbClr val="5C5A55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。</a:t>
            </a:r>
            <a:endParaRPr lang="en-US" sz="1050" dirty="0"/>
          </a:p>
        </p:txBody>
      </p:sp>
      <p:sp>
        <p:nvSpPr>
          <p:cNvPr id="11" name="Shape 9"/>
          <p:cNvSpPr/>
          <p:nvPr/>
        </p:nvSpPr>
        <p:spPr>
          <a:xfrm>
            <a:off x="698450" y="3958233"/>
            <a:ext cx="3365599" cy="0"/>
          </a:xfrm>
          <a:prstGeom prst="line">
            <a:avLst/>
          </a:prstGeom>
          <a:noFill/>
          <a:ln w="9525">
            <a:solidFill>
              <a:srgbClr val="302F2E"/>
            </a:solidFill>
            <a:prstDash val="solid"/>
          </a:ln>
        </p:spPr>
      </p:sp>
      <p:sp>
        <p:nvSpPr>
          <p:cNvPr id="12" name="Text 10"/>
          <p:cNvSpPr/>
          <p:nvPr/>
        </p:nvSpPr>
        <p:spPr>
          <a:xfrm>
            <a:off x="698450" y="4153495"/>
            <a:ext cx="3432911" cy="2762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1500" b="1" spc="60" kern="0" dirty="0">
                <a:solidFill>
                  <a:srgbClr val="302F2E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工艺高峰</a:t>
            </a:r>
            <a:endParaRPr lang="en-US" sz="1500" dirty="0"/>
          </a:p>
        </p:txBody>
      </p:sp>
      <p:sp>
        <p:nvSpPr>
          <p:cNvPr id="13" name="Text 11"/>
          <p:cNvSpPr/>
          <p:nvPr/>
        </p:nvSpPr>
        <p:spPr>
          <a:xfrm>
            <a:off x="698450" y="4518571"/>
            <a:ext cx="3432911" cy="4533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785"/>
              </a:lnSpc>
              <a:spcBef>
                <a:spcPts val="700"/>
              </a:spcBef>
              <a:buNone/>
            </a:pPr>
            <a:r>
              <a:rPr lang="en-US" sz="1050" dirty="0">
                <a:solidFill>
                  <a:srgbClr val="5C5A55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良渚玉器制作技术高超，达到</a:t>
            </a:r>
            <a:pPr algn="l" indent="0" marL="0">
              <a:lnSpc>
                <a:spcPts val="1785"/>
              </a:lnSpc>
              <a:spcBef>
                <a:spcPts val="700"/>
              </a:spcBef>
              <a:buNone/>
            </a:pPr>
            <a:r>
              <a:rPr lang="en-US" sz="1050" b="1" dirty="0">
                <a:solidFill>
                  <a:srgbClr val="302F2E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中国史前治玉水平的高峰</a:t>
            </a:r>
            <a:pPr algn="l" indent="0" marL="0">
              <a:lnSpc>
                <a:spcPts val="1785"/>
              </a:lnSpc>
              <a:spcBef>
                <a:spcPts val="700"/>
              </a:spcBef>
              <a:buNone/>
            </a:pPr>
            <a:r>
              <a:rPr lang="en-US" sz="1050" dirty="0">
                <a:solidFill>
                  <a:srgbClr val="5C5A55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，是新石器时代手工业技术的巅峰。</a:t>
            </a:r>
            <a:endParaRPr lang="en-US" sz="1050" dirty="0"/>
          </a:p>
        </p:txBody>
      </p:sp>
      <p:sp>
        <p:nvSpPr>
          <p:cNvPr id="14" name="Shape 12"/>
          <p:cNvSpPr/>
          <p:nvPr/>
        </p:nvSpPr>
        <p:spPr>
          <a:xfrm>
            <a:off x="4419600" y="3958233"/>
            <a:ext cx="3365748" cy="0"/>
          </a:xfrm>
          <a:prstGeom prst="line">
            <a:avLst/>
          </a:prstGeom>
          <a:noFill/>
          <a:ln w="9525">
            <a:solidFill>
              <a:srgbClr val="302F2E"/>
            </a:solidFill>
            <a:prstDash val="solid"/>
          </a:ln>
        </p:spPr>
      </p:sp>
      <p:sp>
        <p:nvSpPr>
          <p:cNvPr id="15" name="Text 13"/>
          <p:cNvSpPr/>
          <p:nvPr/>
        </p:nvSpPr>
        <p:spPr>
          <a:xfrm>
            <a:off x="4419600" y="4153495"/>
            <a:ext cx="3433063" cy="2762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1500" b="1" spc="60" kern="0" dirty="0">
                <a:solidFill>
                  <a:srgbClr val="302F2E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多功能水利系统</a:t>
            </a:r>
            <a:endParaRPr lang="en-US" sz="1500" dirty="0"/>
          </a:p>
        </p:txBody>
      </p:sp>
      <p:sp>
        <p:nvSpPr>
          <p:cNvPr id="16" name="Text 14"/>
          <p:cNvSpPr/>
          <p:nvPr/>
        </p:nvSpPr>
        <p:spPr>
          <a:xfrm>
            <a:off x="4419600" y="4518571"/>
            <a:ext cx="3433063" cy="4533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785"/>
              </a:lnSpc>
              <a:spcBef>
                <a:spcPts val="700"/>
              </a:spcBef>
              <a:buNone/>
            </a:pPr>
            <a:r>
              <a:rPr lang="en-US" sz="1050" dirty="0">
                <a:solidFill>
                  <a:srgbClr val="5C5A55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展现中国早期水利工程的</a:t>
            </a:r>
            <a:pPr algn="l" indent="0" marL="0">
              <a:lnSpc>
                <a:spcPts val="1785"/>
              </a:lnSpc>
              <a:spcBef>
                <a:spcPts val="700"/>
              </a:spcBef>
              <a:buNone/>
            </a:pPr>
            <a:r>
              <a:rPr lang="en-US" sz="1050" b="1" dirty="0">
                <a:solidFill>
                  <a:srgbClr val="302F2E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科学性</a:t>
            </a:r>
            <a:pPr algn="l" indent="0" marL="0">
              <a:lnSpc>
                <a:spcPts val="1785"/>
              </a:lnSpc>
              <a:spcBef>
                <a:spcPts val="700"/>
              </a:spcBef>
              <a:buNone/>
            </a:pPr>
            <a:r>
              <a:rPr lang="en-US" sz="1050" dirty="0">
                <a:solidFill>
                  <a:srgbClr val="5C5A55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，是世界城市建设史上的杰作。</a:t>
            </a:r>
            <a:endParaRPr lang="en-US" sz="1050" dirty="0"/>
          </a:p>
        </p:txBody>
      </p:sp>
      <p:pic>
        <p:nvPicPr>
          <p:cNvPr id="17" name="Image 0" descr="/Users/bot1/Documents/良渚IP授权介绍-重排版2026/assets/pptx/p06-bi.jp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91649" y="1457771"/>
            <a:ext cx="3301901" cy="1905000"/>
          </a:xfrm>
          <a:prstGeom prst="rect">
            <a:avLst/>
          </a:prstGeom>
        </p:spPr>
      </p:pic>
      <p:sp>
        <p:nvSpPr>
          <p:cNvPr id="18" name="Text 15"/>
          <p:cNvSpPr/>
          <p:nvPr/>
        </p:nvSpPr>
        <p:spPr>
          <a:xfrm>
            <a:off x="8191649" y="3438971"/>
            <a:ext cx="3367939" cy="152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spcBef>
                <a:spcPts val="600"/>
              </a:spcBef>
              <a:spcAft>
                <a:spcPts val="1100"/>
              </a:spcAft>
              <a:buNone/>
            </a:pPr>
            <a:r>
              <a:rPr lang="en-US" sz="850" spc="153" kern="0" dirty="0">
                <a:solidFill>
                  <a:srgbClr val="A19D9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玉璧 · 礼天之器</a:t>
            </a:r>
            <a:endParaRPr lang="en-US" sz="850" dirty="0"/>
          </a:p>
        </p:txBody>
      </p:sp>
      <p:pic>
        <p:nvPicPr>
          <p:cNvPr id="19" name="Image 1" descr="/Users/bot1/Documents/良渚IP授权介绍-重排版2026/assets/pptx/p06-hall.jp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1649" y="3730972"/>
            <a:ext cx="3301901" cy="1905000"/>
          </a:xfrm>
          <a:prstGeom prst="rect">
            <a:avLst/>
          </a:prstGeom>
        </p:spPr>
      </p:pic>
      <p:sp>
        <p:nvSpPr>
          <p:cNvPr id="20" name="Text 16"/>
          <p:cNvSpPr/>
          <p:nvPr/>
        </p:nvSpPr>
        <p:spPr>
          <a:xfrm>
            <a:off x="8191649" y="5712172"/>
            <a:ext cx="3367939" cy="152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spcBef>
                <a:spcPts val="600"/>
              </a:spcBef>
              <a:spcAft>
                <a:spcPts val="1100"/>
              </a:spcAft>
              <a:buNone/>
            </a:pPr>
            <a:r>
              <a:rPr lang="en-US" sz="850" spc="153" kern="0" dirty="0">
                <a:solidFill>
                  <a:srgbClr val="A19D9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良渚博物院 · 展厅内景</a:t>
            </a:r>
            <a:endParaRPr lang="en-US" sz="850" dirty="0"/>
          </a:p>
        </p:txBody>
      </p:sp>
      <p:sp>
        <p:nvSpPr>
          <p:cNvPr id="21" name="Shape 17"/>
          <p:cNvSpPr/>
          <p:nvPr/>
        </p:nvSpPr>
        <p:spPr>
          <a:xfrm>
            <a:off x="698450" y="5691336"/>
            <a:ext cx="10795099" cy="0"/>
          </a:xfrm>
          <a:prstGeom prst="line">
            <a:avLst/>
          </a:prstGeom>
          <a:noFill/>
          <a:ln w="9525">
            <a:solidFill>
              <a:srgbClr val="302F2E"/>
            </a:solidFill>
            <a:prstDash val="solid"/>
          </a:ln>
        </p:spPr>
      </p:sp>
      <p:sp>
        <p:nvSpPr>
          <p:cNvPr id="22" name="Text 18"/>
          <p:cNvSpPr/>
          <p:nvPr/>
        </p:nvSpPr>
        <p:spPr>
          <a:xfrm>
            <a:off x="698450" y="5873800"/>
            <a:ext cx="11011001" cy="2476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1350" spc="54" kern="0" dirty="0">
                <a:solidFill>
                  <a:srgbClr val="302F2E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良渚文明，是</a:t>
            </a:r>
            <a:pPr algn="l" indent="0" marL="0">
              <a:buNone/>
            </a:pPr>
            <a:r>
              <a:rPr lang="en-US" sz="1350" b="1" spc="54" kern="0" dirty="0">
                <a:solidFill>
                  <a:srgbClr val="A94033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物质文明与精神文明协同发展</a:t>
            </a:r>
            <a:pPr algn="l" indent="0" marL="0">
              <a:buNone/>
            </a:pPr>
            <a:r>
              <a:rPr lang="en-US" sz="1350" spc="54" kern="0" dirty="0">
                <a:solidFill>
                  <a:srgbClr val="302F2E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的杰出代表。</a:t>
            </a:r>
            <a:endParaRPr lang="en-US" sz="1350" dirty="0"/>
          </a:p>
        </p:txBody>
      </p:sp>
      <p:sp>
        <p:nvSpPr>
          <p:cNvPr id="23" name="Text 19"/>
          <p:cNvSpPr/>
          <p:nvPr/>
        </p:nvSpPr>
        <p:spPr>
          <a:xfrm>
            <a:off x="698450" y="6464350"/>
            <a:ext cx="4145179" cy="114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800" i="1" spc="80" kern="0" dirty="0">
                <a:solidFill>
                  <a:srgbClr val="A19D90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PART 1 · The Source Code of Five Thousand Years</a:t>
            </a:r>
            <a:endParaRPr lang="en-US" sz="800" dirty="0"/>
          </a:p>
        </p:txBody>
      </p:sp>
      <p:sp>
        <p:nvSpPr>
          <p:cNvPr id="24" name="Text 20"/>
          <p:cNvSpPr/>
          <p:nvPr/>
        </p:nvSpPr>
        <p:spPr>
          <a:xfrm>
            <a:off x="7607350" y="6435775"/>
            <a:ext cx="3886200" cy="1428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buNone/>
            </a:pPr>
            <a:r>
              <a:rPr lang="en-US" sz="800" spc="176" kern="0" dirty="0">
                <a:solidFill>
                  <a:srgbClr val="A19D9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良渚的文明坐标</a:t>
            </a:r>
            <a:endParaRPr lang="en-US" sz="8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739714" y="1546920"/>
            <a:ext cx="712571" cy="6984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5500"/>
              </a:lnSpc>
              <a:buNone/>
            </a:pPr>
            <a:r>
              <a:rPr lang="en-US" sz="5500" dirty="0">
                <a:solidFill>
                  <a:srgbClr val="BD8537">
                    <a:alpha val="80000"/>
                  </a:srgbClr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「</a:t>
            </a:r>
            <a:endParaRPr lang="en-US" sz="5500" dirty="0"/>
          </a:p>
        </p:txBody>
      </p:sp>
      <p:sp>
        <p:nvSpPr>
          <p:cNvPr id="3" name="Text 1"/>
          <p:cNvSpPr/>
          <p:nvPr/>
        </p:nvSpPr>
        <p:spPr>
          <a:xfrm>
            <a:off x="1756361" y="2270671"/>
            <a:ext cx="8679129" cy="13385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3515"/>
              </a:lnSpc>
              <a:spcBef>
                <a:spcPts val="200"/>
              </a:spcBef>
              <a:buNone/>
            </a:pPr>
            <a:r>
              <a:rPr lang="en-US" sz="1900" spc="114" kern="0" dirty="0">
                <a:solidFill>
                  <a:srgbClr val="F7F6F2">
                    <a:alpha val="92000"/>
                  </a:srgbClr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在中华文明 5000 年历史的文明谱系上，</a:t>
            </a:r>
            <a:endParaRPr lang="en-US" sz="1900" dirty="0"/>
          </a:p>
          <a:p>
            <a:pPr algn="ctr" indent="0" marL="0">
              <a:lnSpc>
                <a:spcPts val="3515"/>
              </a:lnSpc>
              <a:spcBef>
                <a:spcPts val="200"/>
              </a:spcBef>
              <a:buNone/>
            </a:pPr>
            <a:r>
              <a:rPr lang="en-US" sz="1900" spc="114" kern="0" dirty="0">
                <a:solidFill>
                  <a:srgbClr val="F7F6F2">
                    <a:alpha val="92000"/>
                  </a:srgbClr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良渚代表的是远古原生文明的起源。更是「创造」「秩序」与「人类智慧」的</a:t>
            </a:r>
            <a:endParaRPr lang="en-US" sz="1900" dirty="0"/>
          </a:p>
          <a:p>
            <a:pPr algn="ctr" indent="0" marL="0">
              <a:lnSpc>
                <a:spcPts val="3515"/>
              </a:lnSpc>
              <a:spcBef>
                <a:spcPts val="200"/>
              </a:spcBef>
              <a:buNone/>
            </a:pPr>
            <a:r>
              <a:rPr lang="en-US" sz="1900" b="1" spc="114" kern="0" dirty="0">
                <a:solidFill>
                  <a:srgbClr val="BD8537">
                    <a:alpha val="92000"/>
                  </a:srgbClr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第一次伟大觉醒</a:t>
            </a:r>
            <a:pPr algn="ctr" indent="0" marL="0">
              <a:lnSpc>
                <a:spcPts val="3515"/>
              </a:lnSpc>
              <a:spcBef>
                <a:spcPts val="200"/>
              </a:spcBef>
              <a:buNone/>
            </a:pPr>
            <a:r>
              <a:rPr lang="en-US" sz="1900" spc="114" kern="0" dirty="0">
                <a:solidFill>
                  <a:srgbClr val="F7F6F2">
                    <a:alpha val="92000"/>
                  </a:srgbClr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。</a:t>
            </a:r>
            <a:endParaRPr lang="en-US" sz="1900" dirty="0"/>
          </a:p>
        </p:txBody>
      </p:sp>
      <p:sp>
        <p:nvSpPr>
          <p:cNvPr id="4" name="Text 2"/>
          <p:cNvSpPr/>
          <p:nvPr/>
        </p:nvSpPr>
        <p:spPr>
          <a:xfrm>
            <a:off x="2593404" y="4218831"/>
            <a:ext cx="1358652" cy="5841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4600"/>
              </a:lnSpc>
              <a:buNone/>
            </a:pPr>
            <a:r>
              <a:rPr lang="en-US" sz="4600" b="1" spc="644" kern="0" dirty="0">
                <a:solidFill>
                  <a:srgbClr val="DDCCAC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创造</a:t>
            </a:r>
            <a:endParaRPr lang="en-US" sz="4600" dirty="0"/>
          </a:p>
        </p:txBody>
      </p:sp>
      <p:sp>
        <p:nvSpPr>
          <p:cNvPr id="5" name="Text 3"/>
          <p:cNvSpPr/>
          <p:nvPr/>
        </p:nvSpPr>
        <p:spPr>
          <a:xfrm>
            <a:off x="4345037" y="4282232"/>
            <a:ext cx="12650" cy="457200"/>
          </a:xfrm>
          <a:prstGeom prst="rect">
            <a:avLst/>
          </a:prstGeom>
          <a:solidFill>
            <a:srgbClr val="BD8537">
              <a:alpha val="55000"/>
            </a:srgbClr>
          </a:solidFill>
          <a:ln/>
        </p:spPr>
        <p:txBody>
          <a:bodyPr wrap="square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6" name="Text 4"/>
          <p:cNvSpPr/>
          <p:nvPr/>
        </p:nvSpPr>
        <p:spPr>
          <a:xfrm>
            <a:off x="4750668" y="4218831"/>
            <a:ext cx="1358652" cy="5841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4600"/>
              </a:lnSpc>
              <a:buNone/>
            </a:pPr>
            <a:r>
              <a:rPr lang="en-US" sz="4600" b="1" spc="644" kern="0" dirty="0">
                <a:solidFill>
                  <a:srgbClr val="DDCCAC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秩序</a:t>
            </a:r>
            <a:endParaRPr lang="en-US" sz="4600" dirty="0"/>
          </a:p>
        </p:txBody>
      </p:sp>
      <p:sp>
        <p:nvSpPr>
          <p:cNvPr id="7" name="Text 5"/>
          <p:cNvSpPr/>
          <p:nvPr/>
        </p:nvSpPr>
        <p:spPr>
          <a:xfrm>
            <a:off x="6502301" y="4282232"/>
            <a:ext cx="12650" cy="457200"/>
          </a:xfrm>
          <a:prstGeom prst="rect">
            <a:avLst/>
          </a:prstGeom>
          <a:solidFill>
            <a:srgbClr val="BD8537">
              <a:alpha val="55000"/>
            </a:srgbClr>
          </a:solidFill>
          <a:ln/>
        </p:spPr>
        <p:txBody>
          <a:bodyPr wrap="square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8" name="Text 6"/>
          <p:cNvSpPr/>
          <p:nvPr/>
        </p:nvSpPr>
        <p:spPr>
          <a:xfrm>
            <a:off x="6894613" y="4218831"/>
            <a:ext cx="2717152" cy="5841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4600"/>
              </a:lnSpc>
              <a:buNone/>
            </a:pPr>
            <a:r>
              <a:rPr lang="en-US" sz="4600" b="1" spc="644" kern="0" dirty="0">
                <a:solidFill>
                  <a:srgbClr val="DDCCAC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人类智慧</a:t>
            </a:r>
            <a:endParaRPr lang="en-US" sz="4600" dirty="0"/>
          </a:p>
        </p:txBody>
      </p:sp>
      <p:sp>
        <p:nvSpPr>
          <p:cNvPr id="9" name="Text 7"/>
          <p:cNvSpPr/>
          <p:nvPr/>
        </p:nvSpPr>
        <p:spPr>
          <a:xfrm>
            <a:off x="4467439" y="5158532"/>
            <a:ext cx="3257121" cy="152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spcBef>
                <a:spcPts val="2800"/>
              </a:spcBef>
              <a:buNone/>
            </a:pPr>
            <a:r>
              <a:rPr lang="en-US" sz="1100" i="1" spc="330" kern="0" dirty="0">
                <a:solidFill>
                  <a:srgbClr val="A19D90">
                    <a:alpha val="80000"/>
                  </a:srgbClr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THE FIRST GREAT AWAKENING</a:t>
            </a:r>
            <a:endParaRPr lang="en-US" sz="1100" dirty="0"/>
          </a:p>
        </p:txBody>
      </p:sp>
      <p:sp>
        <p:nvSpPr>
          <p:cNvPr id="10" name="Text 8"/>
          <p:cNvSpPr/>
          <p:nvPr/>
        </p:nvSpPr>
        <p:spPr>
          <a:xfrm>
            <a:off x="825401" y="6464350"/>
            <a:ext cx="4145179" cy="114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800" i="1" spc="80" kern="0" dirty="0">
                <a:solidFill>
                  <a:srgbClr val="A19D90">
                    <a:alpha val="60000"/>
                  </a:srgbClr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PART 1 · The Source Code of Five Thousand Years</a:t>
            </a:r>
            <a:endParaRPr lang="en-US" sz="800" dirty="0"/>
          </a:p>
        </p:txBody>
      </p:sp>
      <p:sp>
        <p:nvSpPr>
          <p:cNvPr id="11" name="Text 9"/>
          <p:cNvSpPr/>
          <p:nvPr/>
        </p:nvSpPr>
        <p:spPr>
          <a:xfrm>
            <a:off x="7480399" y="6435775"/>
            <a:ext cx="3886200" cy="1428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buNone/>
            </a:pPr>
            <a:r>
              <a:rPr lang="en-US" sz="800" spc="176" kern="0" dirty="0">
                <a:solidFill>
                  <a:srgbClr val="A19D90">
                    <a:alpha val="6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良渚的文明坐标</a:t>
            </a:r>
            <a:endParaRPr lang="en-US" sz="8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7F6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98450" y="558701"/>
            <a:ext cx="4741619" cy="4877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840"/>
              </a:lnSpc>
              <a:buNone/>
            </a:pPr>
            <a:r>
              <a:rPr lang="en-US" sz="3200" spc="128" kern="0" dirty="0">
                <a:solidFill>
                  <a:srgbClr val="302F2E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国家级战略的</a:t>
            </a:r>
            <a:pPr algn="l" indent="0" marL="0">
              <a:lnSpc>
                <a:spcPts val="3840"/>
              </a:lnSpc>
              <a:buNone/>
            </a:pPr>
            <a:r>
              <a:rPr lang="en-US" sz="3200" b="1" spc="128" kern="0" dirty="0">
                <a:solidFill>
                  <a:srgbClr val="A94033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确定性加持</a:t>
            </a:r>
            <a:endParaRPr lang="en-US" sz="3200" dirty="0"/>
          </a:p>
        </p:txBody>
      </p:sp>
      <p:sp>
        <p:nvSpPr>
          <p:cNvPr id="3" name="Text 1"/>
          <p:cNvSpPr/>
          <p:nvPr/>
        </p:nvSpPr>
        <p:spPr>
          <a:xfrm>
            <a:off x="9487346" y="817811"/>
            <a:ext cx="2046327" cy="228600"/>
          </a:xfrm>
          <a:prstGeom prst="rect">
            <a:avLst/>
          </a:prstGeom>
          <a:noFill/>
          <a:ln/>
        </p:spPr>
        <p:txBody>
          <a:bodyPr wrap="square" lIns="0" tIns="0" rIns="0" bIns="76200" rtlCol="0" anchor="t"/>
          <a:lstStyle/>
          <a:p>
            <a:pPr algn="l" indent="0" marL="0">
              <a:buNone/>
            </a:pPr>
            <a:r>
              <a:rPr lang="en-US" sz="1050" i="1" spc="273" kern="0" dirty="0">
                <a:solidFill>
                  <a:srgbClr val="A19D90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NATIONAL STRATEGY</a:t>
            </a:r>
            <a:endParaRPr lang="en-US" sz="1050" dirty="0"/>
          </a:p>
        </p:txBody>
      </p:sp>
      <p:sp>
        <p:nvSpPr>
          <p:cNvPr id="4" name="Shape 2"/>
          <p:cNvSpPr/>
          <p:nvPr/>
        </p:nvSpPr>
        <p:spPr>
          <a:xfrm>
            <a:off x="698450" y="1457474"/>
            <a:ext cx="5111800" cy="0"/>
          </a:xfrm>
          <a:prstGeom prst="line">
            <a:avLst/>
          </a:prstGeom>
          <a:noFill/>
          <a:ln w="9525">
            <a:solidFill>
              <a:srgbClr val="302F2E"/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698450" y="1728936"/>
            <a:ext cx="531013" cy="10409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2600" b="1" dirty="0">
                <a:solidFill>
                  <a:srgbClr val="BD8537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01</a:t>
            </a:r>
            <a:endParaRPr lang="en-US" sz="2600" dirty="0"/>
          </a:p>
        </p:txBody>
      </p:sp>
      <p:sp>
        <p:nvSpPr>
          <p:cNvPr id="6" name="Text 4"/>
          <p:cNvSpPr/>
          <p:nvPr/>
        </p:nvSpPr>
        <p:spPr>
          <a:xfrm>
            <a:off x="1422202" y="1728936"/>
            <a:ext cx="4475809" cy="239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885"/>
              </a:lnSpc>
              <a:buNone/>
            </a:pPr>
            <a:r>
              <a:rPr lang="en-US" sz="1450" b="1" spc="43" kern="0" dirty="0">
                <a:solidFill>
                  <a:srgbClr val="302F2E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国家最高领导人亲自倡议</a:t>
            </a:r>
            <a:endParaRPr lang="en-US" sz="1450" dirty="0"/>
          </a:p>
        </p:txBody>
      </p:sp>
      <p:sp>
        <p:nvSpPr>
          <p:cNvPr id="7" name="Text 5"/>
          <p:cNvSpPr/>
          <p:nvPr/>
        </p:nvSpPr>
        <p:spPr>
          <a:xfrm>
            <a:off x="1422202" y="2069753"/>
            <a:ext cx="4475809" cy="7000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838"/>
              </a:lnSpc>
              <a:spcBef>
                <a:spcPts val="800"/>
              </a:spcBef>
              <a:buNone/>
            </a:pPr>
            <a:r>
              <a:rPr lang="en-US" sz="1050" dirty="0">
                <a:solidFill>
                  <a:srgbClr val="5C5A55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2023 年，国家主席习近平在「一带一路」国际合作高峰论坛上亲自宣布举办「良渚论坛」，并向首届论坛致贺信。</a:t>
            </a:r>
            <a:pPr algn="l" indent="0" marL="0">
              <a:lnSpc>
                <a:spcPts val="1838"/>
              </a:lnSpc>
              <a:spcBef>
                <a:spcPts val="800"/>
              </a:spcBef>
              <a:buNone/>
            </a:pPr>
            <a:r>
              <a:rPr lang="en-US" sz="1050" b="1" dirty="0">
                <a:solidFill>
                  <a:srgbClr val="302F2E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国家元首的直接背书</a:t>
            </a:r>
            <a:pPr algn="l" indent="0" marL="0">
              <a:lnSpc>
                <a:spcPts val="1838"/>
              </a:lnSpc>
              <a:spcBef>
                <a:spcPts val="800"/>
              </a:spcBef>
              <a:buNone/>
            </a:pPr>
            <a:r>
              <a:rPr lang="en-US" sz="1050" dirty="0">
                <a:solidFill>
                  <a:srgbClr val="5C5A55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，使良渚上升为国家文化外交的核心名片。</a:t>
            </a:r>
            <a:endParaRPr lang="en-US" sz="1050" dirty="0"/>
          </a:p>
        </p:txBody>
      </p:sp>
      <p:sp>
        <p:nvSpPr>
          <p:cNvPr id="8" name="Shape 6"/>
          <p:cNvSpPr/>
          <p:nvPr/>
        </p:nvSpPr>
        <p:spPr>
          <a:xfrm>
            <a:off x="6381750" y="1457474"/>
            <a:ext cx="5111800" cy="0"/>
          </a:xfrm>
          <a:prstGeom prst="line">
            <a:avLst/>
          </a:prstGeom>
          <a:noFill/>
          <a:ln w="9525">
            <a:solidFill>
              <a:srgbClr val="302F2E"/>
            </a:solidFill>
            <a:prstDash val="solid"/>
          </a:ln>
        </p:spPr>
      </p:sp>
      <p:sp>
        <p:nvSpPr>
          <p:cNvPr id="9" name="Text 7"/>
          <p:cNvSpPr/>
          <p:nvPr/>
        </p:nvSpPr>
        <p:spPr>
          <a:xfrm>
            <a:off x="6381750" y="1728936"/>
            <a:ext cx="531013" cy="10409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2600" b="1" dirty="0">
                <a:solidFill>
                  <a:srgbClr val="BD8537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02</a:t>
            </a:r>
            <a:endParaRPr lang="en-US" sz="2600" dirty="0"/>
          </a:p>
        </p:txBody>
      </p:sp>
      <p:sp>
        <p:nvSpPr>
          <p:cNvPr id="10" name="Text 8"/>
          <p:cNvSpPr/>
          <p:nvPr/>
        </p:nvSpPr>
        <p:spPr>
          <a:xfrm>
            <a:off x="7105501" y="1728936"/>
            <a:ext cx="4475809" cy="239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885"/>
              </a:lnSpc>
              <a:buNone/>
            </a:pPr>
            <a:r>
              <a:rPr lang="en-US" sz="1450" b="1" spc="43" kern="0" dirty="0">
                <a:solidFill>
                  <a:srgbClr val="302F2E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「十五五」国家规划正式纳入</a:t>
            </a:r>
            <a:endParaRPr lang="en-US" sz="1450" dirty="0"/>
          </a:p>
        </p:txBody>
      </p:sp>
      <p:sp>
        <p:nvSpPr>
          <p:cNvPr id="11" name="Text 9"/>
          <p:cNvSpPr/>
          <p:nvPr/>
        </p:nvSpPr>
        <p:spPr>
          <a:xfrm>
            <a:off x="7105501" y="2069753"/>
            <a:ext cx="4475809" cy="7000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838"/>
              </a:lnSpc>
              <a:spcBef>
                <a:spcPts val="800"/>
              </a:spcBef>
              <a:buNone/>
            </a:pPr>
            <a:r>
              <a:rPr lang="en-US" sz="1050" dirty="0">
                <a:solidFill>
                  <a:srgbClr val="5C5A55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2026 年 3 月，「良渚论坛」被写入国家「十五五」规划纲要，明确要求「持续办好良渚论坛」。写入五年规划，意味着</a:t>
            </a:r>
            <a:pPr algn="l" indent="0" marL="0">
              <a:lnSpc>
                <a:spcPts val="1838"/>
              </a:lnSpc>
              <a:spcBef>
                <a:spcPts val="800"/>
              </a:spcBef>
              <a:buNone/>
            </a:pPr>
            <a:r>
              <a:rPr lang="en-US" sz="1050" b="1" dirty="0">
                <a:solidFill>
                  <a:srgbClr val="302F2E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长达五年的确定性增长通道</a:t>
            </a:r>
            <a:pPr algn="l" indent="0" marL="0">
              <a:lnSpc>
                <a:spcPts val="1838"/>
              </a:lnSpc>
              <a:spcBef>
                <a:spcPts val="800"/>
              </a:spcBef>
              <a:buNone/>
            </a:pPr>
            <a:r>
              <a:rPr lang="en-US" sz="1050" dirty="0">
                <a:solidFill>
                  <a:srgbClr val="5C5A55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已经打开。</a:t>
            </a:r>
            <a:endParaRPr lang="en-US" sz="1050" dirty="0"/>
          </a:p>
        </p:txBody>
      </p:sp>
      <p:sp>
        <p:nvSpPr>
          <p:cNvPr id="12" name="Shape 10"/>
          <p:cNvSpPr/>
          <p:nvPr/>
        </p:nvSpPr>
        <p:spPr>
          <a:xfrm>
            <a:off x="698450" y="3117503"/>
            <a:ext cx="5111800" cy="0"/>
          </a:xfrm>
          <a:prstGeom prst="line">
            <a:avLst/>
          </a:prstGeom>
          <a:noFill/>
          <a:ln w="9525">
            <a:solidFill>
              <a:srgbClr val="302F2E"/>
            </a:solidFill>
            <a:prstDash val="solid"/>
          </a:ln>
        </p:spPr>
      </p:sp>
      <p:sp>
        <p:nvSpPr>
          <p:cNvPr id="13" name="Text 11"/>
          <p:cNvSpPr/>
          <p:nvPr/>
        </p:nvSpPr>
        <p:spPr>
          <a:xfrm>
            <a:off x="698450" y="3388965"/>
            <a:ext cx="531013" cy="10409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2600" b="1" dirty="0">
                <a:solidFill>
                  <a:srgbClr val="BD8537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03</a:t>
            </a:r>
            <a:endParaRPr lang="en-US" sz="2600" dirty="0"/>
          </a:p>
        </p:txBody>
      </p:sp>
      <p:sp>
        <p:nvSpPr>
          <p:cNvPr id="14" name="Text 12"/>
          <p:cNvSpPr/>
          <p:nvPr/>
        </p:nvSpPr>
        <p:spPr>
          <a:xfrm>
            <a:off x="1422202" y="3388965"/>
            <a:ext cx="4475809" cy="239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885"/>
              </a:lnSpc>
              <a:buNone/>
            </a:pPr>
            <a:r>
              <a:rPr lang="en-US" sz="1450" b="1" spc="43" kern="0" dirty="0">
                <a:solidFill>
                  <a:srgbClr val="302F2E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全球文明对话的国家级平台</a:t>
            </a:r>
            <a:endParaRPr lang="en-US" sz="1450" dirty="0"/>
          </a:p>
        </p:txBody>
      </p:sp>
      <p:sp>
        <p:nvSpPr>
          <p:cNvPr id="15" name="Text 13"/>
          <p:cNvSpPr/>
          <p:nvPr/>
        </p:nvSpPr>
        <p:spPr>
          <a:xfrm>
            <a:off x="1422202" y="3729782"/>
            <a:ext cx="4475809" cy="7000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838"/>
              </a:lnSpc>
              <a:spcBef>
                <a:spcPts val="800"/>
              </a:spcBef>
              <a:buNone/>
            </a:pPr>
            <a:r>
              <a:rPr lang="en-US" sz="1050" dirty="0">
                <a:solidFill>
                  <a:srgbClr val="5C5A55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「良渚论坛」已成功举办三届，累计吸引全球 </a:t>
            </a:r>
            <a:pPr algn="l" indent="0" marL="0">
              <a:lnSpc>
                <a:spcPts val="1838"/>
              </a:lnSpc>
              <a:spcBef>
                <a:spcPts val="800"/>
              </a:spcBef>
              <a:buNone/>
            </a:pPr>
            <a:r>
              <a:rPr lang="en-US" sz="1050" b="1" dirty="0">
                <a:solidFill>
                  <a:srgbClr val="302F2E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115 个国家和地区的 1300 余名嘉宾</a:t>
            </a:r>
            <a:pPr algn="l" indent="0" marL="0">
              <a:lnSpc>
                <a:spcPts val="1838"/>
              </a:lnSpc>
              <a:spcBef>
                <a:spcPts val="800"/>
              </a:spcBef>
              <a:buNone/>
            </a:pPr>
            <a:r>
              <a:rPr lang="en-US" sz="1050" dirty="0">
                <a:solidFill>
                  <a:srgbClr val="5C5A55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参加，成为中华文明与世界文明交流互鉴的固定国家级对话机制。</a:t>
            </a:r>
            <a:endParaRPr lang="en-US" sz="1050" dirty="0"/>
          </a:p>
        </p:txBody>
      </p:sp>
      <p:sp>
        <p:nvSpPr>
          <p:cNvPr id="16" name="Shape 14"/>
          <p:cNvSpPr/>
          <p:nvPr/>
        </p:nvSpPr>
        <p:spPr>
          <a:xfrm>
            <a:off x="6381750" y="3117503"/>
            <a:ext cx="5111800" cy="0"/>
          </a:xfrm>
          <a:prstGeom prst="line">
            <a:avLst/>
          </a:prstGeom>
          <a:noFill/>
          <a:ln w="9525">
            <a:solidFill>
              <a:srgbClr val="302F2E"/>
            </a:solidFill>
            <a:prstDash val="solid"/>
          </a:ln>
        </p:spPr>
      </p:sp>
      <p:sp>
        <p:nvSpPr>
          <p:cNvPr id="17" name="Text 15"/>
          <p:cNvSpPr/>
          <p:nvPr/>
        </p:nvSpPr>
        <p:spPr>
          <a:xfrm>
            <a:off x="6381750" y="3388965"/>
            <a:ext cx="531013" cy="10409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2600" b="1" dirty="0">
                <a:solidFill>
                  <a:srgbClr val="BD8537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04</a:t>
            </a:r>
            <a:endParaRPr lang="en-US" sz="2600" dirty="0"/>
          </a:p>
        </p:txBody>
      </p:sp>
      <p:sp>
        <p:nvSpPr>
          <p:cNvPr id="18" name="Text 16"/>
          <p:cNvSpPr/>
          <p:nvPr/>
        </p:nvSpPr>
        <p:spPr>
          <a:xfrm>
            <a:off x="7105501" y="3388965"/>
            <a:ext cx="4475809" cy="239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885"/>
              </a:lnSpc>
              <a:buNone/>
            </a:pPr>
            <a:r>
              <a:rPr lang="en-US" sz="1450" b="1" spc="43" kern="0" dirty="0">
                <a:solidFill>
                  <a:srgbClr val="302F2E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良渚博物院二期建设推进</a:t>
            </a:r>
            <a:endParaRPr lang="en-US" sz="1450" dirty="0"/>
          </a:p>
        </p:txBody>
      </p:sp>
      <p:sp>
        <p:nvSpPr>
          <p:cNvPr id="19" name="Text 17"/>
          <p:cNvSpPr/>
          <p:nvPr/>
        </p:nvSpPr>
        <p:spPr>
          <a:xfrm>
            <a:off x="7105501" y="3729782"/>
            <a:ext cx="4475809" cy="4667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838"/>
              </a:lnSpc>
              <a:spcBef>
                <a:spcPts val="800"/>
              </a:spcBef>
              <a:buNone/>
            </a:pPr>
            <a:r>
              <a:rPr lang="en-US" sz="1050" dirty="0">
                <a:solidFill>
                  <a:srgbClr val="5C5A55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二期工程总建筑面积约 </a:t>
            </a:r>
            <a:pPr algn="l" indent="0" marL="0">
              <a:lnSpc>
                <a:spcPts val="1838"/>
              </a:lnSpc>
              <a:spcBef>
                <a:spcPts val="800"/>
              </a:spcBef>
              <a:buNone/>
            </a:pPr>
            <a:r>
              <a:rPr lang="en-US" sz="1050" b="1" dirty="0">
                <a:solidFill>
                  <a:srgbClr val="302F2E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6 万平方米</a:t>
            </a:r>
            <a:pPr algn="l" indent="0" marL="0">
              <a:lnSpc>
                <a:spcPts val="1838"/>
              </a:lnSpc>
              <a:spcBef>
                <a:spcPts val="800"/>
              </a:spcBef>
              <a:buNone/>
            </a:pPr>
            <a:r>
              <a:rPr lang="en-US" sz="1050" dirty="0">
                <a:solidFill>
                  <a:srgbClr val="5C5A55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，已列入重要建设计划。博物馆的物理扩容，标志着文化影响力的持续攀升。</a:t>
            </a:r>
            <a:endParaRPr lang="en-US" sz="1050" dirty="0"/>
          </a:p>
        </p:txBody>
      </p:sp>
      <p:sp>
        <p:nvSpPr>
          <p:cNvPr id="20" name="Shape 18"/>
          <p:cNvSpPr/>
          <p:nvPr/>
        </p:nvSpPr>
        <p:spPr>
          <a:xfrm>
            <a:off x="698450" y="5715446"/>
            <a:ext cx="10795099" cy="0"/>
          </a:xfrm>
          <a:prstGeom prst="line">
            <a:avLst/>
          </a:prstGeom>
          <a:noFill/>
          <a:ln w="9525">
            <a:solidFill>
              <a:srgbClr val="302F2E"/>
            </a:solidFill>
            <a:prstDash val="solid"/>
          </a:ln>
        </p:spPr>
      </p:sp>
      <p:sp>
        <p:nvSpPr>
          <p:cNvPr id="21" name="Text 19"/>
          <p:cNvSpPr/>
          <p:nvPr/>
        </p:nvSpPr>
        <p:spPr>
          <a:xfrm>
            <a:off x="698450" y="5885259"/>
            <a:ext cx="11011001" cy="2742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160"/>
              </a:lnSpc>
              <a:buNone/>
            </a:pPr>
            <a:r>
              <a:rPr lang="en-US" sz="1350" spc="41" kern="0" dirty="0">
                <a:solidFill>
                  <a:srgbClr val="302F2E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从国家元首的亲自倡议，到写入「十五五」规划纲要——良渚正在从「文明圣地」进化为</a:t>
            </a:r>
            <a:pPr algn="l" indent="0" marL="0">
              <a:lnSpc>
                <a:spcPts val="2160"/>
              </a:lnSpc>
              <a:buNone/>
            </a:pPr>
            <a:r>
              <a:rPr lang="en-US" sz="1350" b="1" spc="41" kern="0" dirty="0">
                <a:solidFill>
                  <a:srgbClr val="A94033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「文明对话的世界舞台」</a:t>
            </a:r>
            <a:pPr algn="l" indent="0" marL="0">
              <a:lnSpc>
                <a:spcPts val="2160"/>
              </a:lnSpc>
              <a:buNone/>
            </a:pPr>
            <a:r>
              <a:rPr lang="en-US" sz="1350" spc="41" kern="0" dirty="0">
                <a:solidFill>
                  <a:srgbClr val="302F2E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。</a:t>
            </a:r>
            <a:endParaRPr lang="en-US" sz="1350" dirty="0"/>
          </a:p>
        </p:txBody>
      </p:sp>
      <p:sp>
        <p:nvSpPr>
          <p:cNvPr id="22" name="Text 20"/>
          <p:cNvSpPr/>
          <p:nvPr/>
        </p:nvSpPr>
        <p:spPr>
          <a:xfrm>
            <a:off x="698450" y="6464350"/>
            <a:ext cx="4145179" cy="114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800" i="1" spc="80" kern="0" dirty="0">
                <a:solidFill>
                  <a:srgbClr val="A19D90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PART 1 · The Source Code of Five Thousand Years</a:t>
            </a:r>
            <a:endParaRPr lang="en-US" sz="800" dirty="0"/>
          </a:p>
        </p:txBody>
      </p:sp>
      <p:sp>
        <p:nvSpPr>
          <p:cNvPr id="23" name="Text 21"/>
          <p:cNvSpPr/>
          <p:nvPr/>
        </p:nvSpPr>
        <p:spPr>
          <a:xfrm>
            <a:off x="7607350" y="6435775"/>
            <a:ext cx="3886200" cy="1428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buNone/>
            </a:pPr>
            <a:r>
              <a:rPr lang="en-US" sz="800" spc="176" kern="0" dirty="0">
                <a:solidFill>
                  <a:srgbClr val="A19D9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良渚的文明坐标</a:t>
            </a:r>
            <a:endParaRPr lang="en-US" sz="8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F7F6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98450" y="558701"/>
            <a:ext cx="8794501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600"/>
              </a:lnSpc>
              <a:buNone/>
            </a:pPr>
            <a:r>
              <a:rPr lang="en-US" sz="3000" spc="90" kern="0" dirty="0">
                <a:solidFill>
                  <a:srgbClr val="302F2E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市场热度飙升——从「文明遗产」到</a:t>
            </a:r>
            <a:pPr algn="l" indent="0" marL="0">
              <a:lnSpc>
                <a:spcPts val="3600"/>
              </a:lnSpc>
              <a:buNone/>
            </a:pPr>
            <a:r>
              <a:rPr lang="en-US" sz="3000" b="1" spc="90" kern="0" dirty="0">
                <a:solidFill>
                  <a:srgbClr val="A94033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「文化现象」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9531251" y="787301"/>
            <a:ext cx="2001545" cy="228600"/>
          </a:xfrm>
          <a:prstGeom prst="rect">
            <a:avLst/>
          </a:prstGeom>
          <a:noFill/>
          <a:ln/>
        </p:spPr>
        <p:txBody>
          <a:bodyPr wrap="square" lIns="0" tIns="0" rIns="0" bIns="76200" rtlCol="0" anchor="t"/>
          <a:lstStyle/>
          <a:p>
            <a:pPr algn="l" indent="0" marL="0">
              <a:buNone/>
            </a:pPr>
            <a:r>
              <a:rPr lang="en-US" sz="1050" i="1" spc="273" kern="0" dirty="0">
                <a:solidFill>
                  <a:srgbClr val="A19D90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MARKET MOMENTUM</a:t>
            </a:r>
            <a:endParaRPr lang="en-US" sz="1050" dirty="0"/>
          </a:p>
        </p:txBody>
      </p:sp>
      <p:sp>
        <p:nvSpPr>
          <p:cNvPr id="4" name="Shape 2"/>
          <p:cNvSpPr/>
          <p:nvPr/>
        </p:nvSpPr>
        <p:spPr>
          <a:xfrm>
            <a:off x="698450" y="1439763"/>
            <a:ext cx="5080099" cy="0"/>
          </a:xfrm>
          <a:prstGeom prst="line">
            <a:avLst/>
          </a:prstGeom>
          <a:noFill/>
          <a:ln w="9525">
            <a:solidFill>
              <a:srgbClr val="302F2E"/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698450" y="1723876"/>
            <a:ext cx="700123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600"/>
              </a:lnSpc>
              <a:buNone/>
            </a:pPr>
            <a:r>
              <a:rPr lang="en-US" sz="3600" dirty="0">
                <a:solidFill>
                  <a:srgbClr val="A94033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3</a:t>
            </a:r>
            <a:pPr algn="l" indent="0" marL="0">
              <a:lnSpc>
                <a:spcPts val="3600"/>
              </a:lnSpc>
              <a:buNone/>
            </a:pPr>
            <a:r>
              <a:rPr lang="en-US" sz="1600" b="1" dirty="0">
                <a:solidFill>
                  <a:srgbClr val="5C5A55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亿元</a:t>
            </a:r>
            <a:endParaRPr lang="en-US" sz="3600" dirty="0"/>
          </a:p>
        </p:txBody>
      </p:sp>
      <p:sp>
        <p:nvSpPr>
          <p:cNvPr id="6" name="Text 4"/>
          <p:cNvSpPr/>
          <p:nvPr/>
        </p:nvSpPr>
        <p:spPr>
          <a:xfrm>
            <a:off x="1549896" y="1962001"/>
            <a:ext cx="725171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1250" b="1" spc="150" kern="0" dirty="0">
                <a:solidFill>
                  <a:srgbClr val="302F2E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文化消费</a:t>
            </a:r>
            <a:endParaRPr lang="en-US" sz="1250" dirty="0"/>
          </a:p>
        </p:txBody>
      </p:sp>
      <p:sp>
        <p:nvSpPr>
          <p:cNvPr id="7" name="Text 5"/>
          <p:cNvSpPr/>
          <p:nvPr/>
        </p:nvSpPr>
        <p:spPr>
          <a:xfrm>
            <a:off x="698450" y="2304901"/>
            <a:ext cx="5181701" cy="4533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785"/>
              </a:lnSpc>
              <a:spcBef>
                <a:spcPts val="900"/>
              </a:spcBef>
              <a:buNone/>
            </a:pPr>
            <a:r>
              <a:rPr lang="en-US" sz="1050" dirty="0">
                <a:solidFill>
                  <a:srgbClr val="5C5A55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2025 年文创上新 </a:t>
            </a:r>
            <a:pPr algn="l" indent="0" marL="0">
              <a:lnSpc>
                <a:spcPts val="1785"/>
              </a:lnSpc>
              <a:spcBef>
                <a:spcPts val="900"/>
              </a:spcBef>
              <a:buNone/>
            </a:pPr>
            <a:r>
              <a:rPr lang="en-US" sz="1050" b="1" dirty="0">
                <a:solidFill>
                  <a:srgbClr val="302F2E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600 余款</a:t>
            </a:r>
            <a:pPr algn="l" indent="0" marL="0">
              <a:lnSpc>
                <a:spcPts val="1785"/>
              </a:lnSpc>
              <a:spcBef>
                <a:spcPts val="900"/>
              </a:spcBef>
              <a:buNone/>
            </a:pPr>
            <a:r>
              <a:rPr lang="en-US" sz="1050" dirty="0">
                <a:solidFill>
                  <a:srgbClr val="5C5A55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，年度总销售额突破 3 亿元——消费者用真金白银投票的真实市场信号。</a:t>
            </a:r>
            <a:endParaRPr lang="en-US" sz="1050" dirty="0"/>
          </a:p>
        </p:txBody>
      </p:sp>
      <p:sp>
        <p:nvSpPr>
          <p:cNvPr id="8" name="Shape 6"/>
          <p:cNvSpPr/>
          <p:nvPr/>
        </p:nvSpPr>
        <p:spPr>
          <a:xfrm>
            <a:off x="6413450" y="1439763"/>
            <a:ext cx="5080099" cy="0"/>
          </a:xfrm>
          <a:prstGeom prst="line">
            <a:avLst/>
          </a:prstGeom>
          <a:noFill/>
          <a:ln w="9525">
            <a:solidFill>
              <a:srgbClr val="302F2E"/>
            </a:solidFill>
            <a:prstDash val="solid"/>
          </a:ln>
        </p:spPr>
      </p:sp>
      <p:sp>
        <p:nvSpPr>
          <p:cNvPr id="9" name="Text 7"/>
          <p:cNvSpPr/>
          <p:nvPr/>
        </p:nvSpPr>
        <p:spPr>
          <a:xfrm>
            <a:off x="6413450" y="1723876"/>
            <a:ext cx="1853535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600"/>
              </a:lnSpc>
              <a:buNone/>
            </a:pPr>
            <a:r>
              <a:rPr lang="en-US" sz="3600" dirty="0">
                <a:solidFill>
                  <a:srgbClr val="A94033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241.6</a:t>
            </a:r>
            <a:pPr algn="l" indent="0" marL="0">
              <a:lnSpc>
                <a:spcPts val="3600"/>
              </a:lnSpc>
              <a:buNone/>
            </a:pPr>
            <a:r>
              <a:rPr lang="en-US" sz="1600" b="1" dirty="0">
                <a:solidFill>
                  <a:srgbClr val="5C5A55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万人次</a:t>
            </a:r>
            <a:endParaRPr lang="en-US" sz="3600" dirty="0"/>
          </a:p>
        </p:txBody>
      </p:sp>
      <p:sp>
        <p:nvSpPr>
          <p:cNvPr id="10" name="Text 8"/>
          <p:cNvSpPr/>
          <p:nvPr/>
        </p:nvSpPr>
        <p:spPr>
          <a:xfrm>
            <a:off x="8395692" y="1962001"/>
            <a:ext cx="725171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1250" b="1" spc="150" kern="0" dirty="0">
                <a:solidFill>
                  <a:srgbClr val="302F2E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文旅热度</a:t>
            </a:r>
            <a:endParaRPr lang="en-US" sz="1250" dirty="0"/>
          </a:p>
        </p:txBody>
      </p:sp>
      <p:sp>
        <p:nvSpPr>
          <p:cNvPr id="11" name="Text 9"/>
          <p:cNvSpPr/>
          <p:nvPr/>
        </p:nvSpPr>
        <p:spPr>
          <a:xfrm>
            <a:off x="6413450" y="2304901"/>
            <a:ext cx="5181701" cy="4533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785"/>
              </a:lnSpc>
              <a:spcBef>
                <a:spcPts val="900"/>
              </a:spcBef>
              <a:buNone/>
            </a:pPr>
            <a:r>
              <a:rPr lang="en-US" sz="1050" dirty="0">
                <a:solidFill>
                  <a:srgbClr val="5C5A55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2026 年五一假期全区接待游客量，</a:t>
            </a:r>
            <a:pPr algn="l" indent="0" marL="0">
              <a:lnSpc>
                <a:spcPts val="1785"/>
              </a:lnSpc>
              <a:spcBef>
                <a:spcPts val="900"/>
              </a:spcBef>
              <a:buNone/>
            </a:pPr>
            <a:r>
              <a:rPr lang="en-US" sz="1050" b="1" dirty="0">
                <a:solidFill>
                  <a:srgbClr val="302F2E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日均客流近 50 万人次</a:t>
            </a:r>
            <a:pPr algn="l" indent="0" marL="0">
              <a:lnSpc>
                <a:spcPts val="1785"/>
              </a:lnSpc>
              <a:spcBef>
                <a:spcPts val="900"/>
              </a:spcBef>
              <a:buNone/>
            </a:pPr>
            <a:r>
              <a:rPr lang="en-US" sz="1050" dirty="0">
                <a:solidFill>
                  <a:srgbClr val="5C5A55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。「匠心良渚 · 神纹之约」等沉浸式活动持续火爆。</a:t>
            </a:r>
            <a:endParaRPr lang="en-US" sz="1050" dirty="0"/>
          </a:p>
        </p:txBody>
      </p:sp>
      <p:sp>
        <p:nvSpPr>
          <p:cNvPr id="12" name="Shape 10"/>
          <p:cNvSpPr/>
          <p:nvPr/>
        </p:nvSpPr>
        <p:spPr>
          <a:xfrm>
            <a:off x="698450" y="3156645"/>
            <a:ext cx="5080099" cy="0"/>
          </a:xfrm>
          <a:prstGeom prst="line">
            <a:avLst/>
          </a:prstGeom>
          <a:noFill/>
          <a:ln w="9525">
            <a:solidFill>
              <a:srgbClr val="302F2E"/>
            </a:solidFill>
            <a:prstDash val="solid"/>
          </a:ln>
        </p:spPr>
      </p:sp>
      <p:sp>
        <p:nvSpPr>
          <p:cNvPr id="13" name="Text 11"/>
          <p:cNvSpPr/>
          <p:nvPr/>
        </p:nvSpPr>
        <p:spPr>
          <a:xfrm>
            <a:off x="698450" y="3440757"/>
            <a:ext cx="1556302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600"/>
              </a:lnSpc>
              <a:buNone/>
            </a:pPr>
            <a:r>
              <a:rPr lang="en-US" sz="3600" dirty="0">
                <a:solidFill>
                  <a:srgbClr val="A94033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3000</a:t>
            </a:r>
            <a:pPr algn="l" indent="0" marL="0">
              <a:lnSpc>
                <a:spcPts val="3600"/>
              </a:lnSpc>
              <a:buNone/>
            </a:pPr>
            <a:r>
              <a:rPr lang="en-US" sz="1600" b="1" dirty="0">
                <a:solidFill>
                  <a:srgbClr val="5C5A55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篇次</a:t>
            </a:r>
            <a:endParaRPr lang="en-US" sz="3600" dirty="0"/>
          </a:p>
        </p:txBody>
      </p:sp>
      <p:sp>
        <p:nvSpPr>
          <p:cNvPr id="14" name="Text 12"/>
          <p:cNvSpPr/>
          <p:nvPr/>
        </p:nvSpPr>
        <p:spPr>
          <a:xfrm>
            <a:off x="2389287" y="3678882"/>
            <a:ext cx="725171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1250" b="1" spc="150" kern="0" dirty="0">
                <a:solidFill>
                  <a:srgbClr val="302F2E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全网声量</a:t>
            </a:r>
            <a:endParaRPr lang="en-US" sz="1250" dirty="0"/>
          </a:p>
        </p:txBody>
      </p:sp>
      <p:sp>
        <p:nvSpPr>
          <p:cNvPr id="15" name="Text 13"/>
          <p:cNvSpPr/>
          <p:nvPr/>
        </p:nvSpPr>
        <p:spPr>
          <a:xfrm>
            <a:off x="698450" y="4021782"/>
            <a:ext cx="5181701" cy="4533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785"/>
              </a:lnSpc>
              <a:spcBef>
                <a:spcPts val="900"/>
              </a:spcBef>
              <a:buNone/>
            </a:pPr>
            <a:r>
              <a:rPr lang="en-US" sz="1050" dirty="0">
                <a:solidFill>
                  <a:srgbClr val="5C5A55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2025 年主流媒体宣发近 3000 篇次，国家级媒体超 600 篇次，央视《新闻联播》</a:t>
            </a:r>
            <a:pPr algn="l" indent="0" marL="0">
              <a:lnSpc>
                <a:spcPts val="1785"/>
              </a:lnSpc>
              <a:spcBef>
                <a:spcPts val="900"/>
              </a:spcBef>
              <a:buNone/>
            </a:pPr>
            <a:r>
              <a:rPr lang="en-US" sz="1050" b="1" dirty="0">
                <a:solidFill>
                  <a:srgbClr val="302F2E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8 次报道</a:t>
            </a:r>
            <a:pPr algn="l" indent="0" marL="0">
              <a:lnSpc>
                <a:spcPts val="1785"/>
              </a:lnSpc>
              <a:spcBef>
                <a:spcPts val="900"/>
              </a:spcBef>
              <a:buNone/>
            </a:pPr>
            <a:r>
              <a:rPr lang="en-US" sz="1050" dirty="0">
                <a:solidFill>
                  <a:srgbClr val="5C5A55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。荣获微博「年度文化影响力遗址」。</a:t>
            </a:r>
            <a:endParaRPr lang="en-US" sz="1050" dirty="0"/>
          </a:p>
        </p:txBody>
      </p:sp>
      <p:sp>
        <p:nvSpPr>
          <p:cNvPr id="16" name="Shape 14"/>
          <p:cNvSpPr/>
          <p:nvPr/>
        </p:nvSpPr>
        <p:spPr>
          <a:xfrm>
            <a:off x="6413450" y="3156645"/>
            <a:ext cx="5080099" cy="0"/>
          </a:xfrm>
          <a:prstGeom prst="line">
            <a:avLst/>
          </a:prstGeom>
          <a:noFill/>
          <a:ln w="9525">
            <a:solidFill>
              <a:srgbClr val="302F2E"/>
            </a:solidFill>
            <a:prstDash val="solid"/>
          </a:ln>
        </p:spPr>
      </p:sp>
      <p:sp>
        <p:nvSpPr>
          <p:cNvPr id="17" name="Text 15"/>
          <p:cNvSpPr/>
          <p:nvPr/>
        </p:nvSpPr>
        <p:spPr>
          <a:xfrm>
            <a:off x="6413450" y="3440757"/>
            <a:ext cx="1486775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600"/>
              </a:lnSpc>
              <a:buNone/>
            </a:pPr>
            <a:r>
              <a:rPr lang="en-US" sz="3600" dirty="0">
                <a:solidFill>
                  <a:srgbClr val="A94033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1000</a:t>
            </a:r>
            <a:pPr algn="l" indent="0" marL="0">
              <a:lnSpc>
                <a:spcPts val="3600"/>
              </a:lnSpc>
              <a:buNone/>
            </a:pPr>
            <a:r>
              <a:rPr lang="en-US" sz="1600" b="1" dirty="0">
                <a:solidFill>
                  <a:srgbClr val="5C5A55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余家</a:t>
            </a:r>
            <a:endParaRPr lang="en-US" sz="3600" dirty="0"/>
          </a:p>
        </p:txBody>
      </p:sp>
      <p:sp>
        <p:nvSpPr>
          <p:cNvPr id="18" name="Text 16"/>
          <p:cNvSpPr/>
          <p:nvPr/>
        </p:nvSpPr>
        <p:spPr>
          <a:xfrm>
            <a:off x="8036123" y="3678882"/>
            <a:ext cx="725171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1250" b="1" spc="150" kern="0" dirty="0">
                <a:solidFill>
                  <a:srgbClr val="302F2E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产业集聚</a:t>
            </a:r>
            <a:endParaRPr lang="en-US" sz="1250" dirty="0"/>
          </a:p>
        </p:txBody>
      </p:sp>
      <p:sp>
        <p:nvSpPr>
          <p:cNvPr id="19" name="Text 17"/>
          <p:cNvSpPr/>
          <p:nvPr/>
        </p:nvSpPr>
        <p:spPr>
          <a:xfrm>
            <a:off x="6413450" y="4021782"/>
            <a:ext cx="5181701" cy="4533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785"/>
              </a:lnSpc>
              <a:spcBef>
                <a:spcPts val="900"/>
              </a:spcBef>
              <a:buNone/>
            </a:pPr>
            <a:r>
              <a:rPr lang="en-US" sz="1050" dirty="0">
                <a:solidFill>
                  <a:srgbClr val="5C5A55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良渚文化大走廊已集聚中大规模以上企业 1000 余家，文化从业人数近 5000 人；中国（良渚）数字文化社区已吸引 </a:t>
            </a:r>
            <a:pPr algn="l" indent="0" marL="0">
              <a:lnSpc>
                <a:spcPts val="1785"/>
              </a:lnSpc>
              <a:spcBef>
                <a:spcPts val="900"/>
              </a:spcBef>
              <a:buNone/>
            </a:pPr>
            <a:r>
              <a:rPr lang="en-US" sz="1050" b="1" dirty="0">
                <a:solidFill>
                  <a:srgbClr val="302F2E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500 多家企业入驻</a:t>
            </a:r>
            <a:pPr algn="l" indent="0" marL="0">
              <a:lnSpc>
                <a:spcPts val="1785"/>
              </a:lnSpc>
              <a:spcBef>
                <a:spcPts val="900"/>
              </a:spcBef>
              <a:buNone/>
            </a:pPr>
            <a:r>
              <a:rPr lang="en-US" sz="1050" dirty="0">
                <a:solidFill>
                  <a:srgbClr val="5C5A55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。</a:t>
            </a:r>
            <a:endParaRPr lang="en-US" sz="1050" dirty="0"/>
          </a:p>
        </p:txBody>
      </p:sp>
      <p:sp>
        <p:nvSpPr>
          <p:cNvPr id="20" name="Shape 18"/>
          <p:cNvSpPr/>
          <p:nvPr/>
        </p:nvSpPr>
        <p:spPr>
          <a:xfrm>
            <a:off x="698450" y="5715446"/>
            <a:ext cx="10795099" cy="0"/>
          </a:xfrm>
          <a:prstGeom prst="line">
            <a:avLst/>
          </a:prstGeom>
          <a:noFill/>
          <a:ln w="9525">
            <a:solidFill>
              <a:srgbClr val="302F2E"/>
            </a:solidFill>
            <a:prstDash val="solid"/>
          </a:ln>
        </p:spPr>
      </p:sp>
      <p:sp>
        <p:nvSpPr>
          <p:cNvPr id="21" name="Text 19"/>
          <p:cNvSpPr/>
          <p:nvPr/>
        </p:nvSpPr>
        <p:spPr>
          <a:xfrm>
            <a:off x="698450" y="5885259"/>
            <a:ext cx="11011001" cy="2742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160"/>
              </a:lnSpc>
              <a:buNone/>
            </a:pPr>
            <a:r>
              <a:rPr lang="en-US" sz="1350" spc="41" kern="0" dirty="0">
                <a:solidFill>
                  <a:srgbClr val="302F2E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从 3 亿元的文创消费，到 50 万人次的日均客流——良渚正在从历史学家的研究对象，变成</a:t>
            </a:r>
            <a:pPr algn="l" indent="0" marL="0">
              <a:lnSpc>
                <a:spcPts val="2160"/>
              </a:lnSpc>
              <a:buNone/>
            </a:pPr>
            <a:r>
              <a:rPr lang="en-US" sz="1350" b="1" spc="41" kern="0" dirty="0">
                <a:solidFill>
                  <a:srgbClr val="A94033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普通人的消费选择和社交谈资</a:t>
            </a:r>
            <a:pPr algn="l" indent="0" marL="0">
              <a:lnSpc>
                <a:spcPts val="2160"/>
              </a:lnSpc>
              <a:buNone/>
            </a:pPr>
            <a:r>
              <a:rPr lang="en-US" sz="1350" spc="41" kern="0" dirty="0">
                <a:solidFill>
                  <a:srgbClr val="302F2E"/>
                </a:solidFill>
                <a:latin typeface="Noto Serif SC" pitchFamily="34" charset="0"/>
                <a:ea typeface="Noto Serif SC" pitchFamily="34" charset="-122"/>
                <a:cs typeface="Noto Serif SC" pitchFamily="34" charset="-120"/>
              </a:rPr>
              <a:t>。</a:t>
            </a:r>
            <a:endParaRPr lang="en-US" sz="1350" dirty="0"/>
          </a:p>
        </p:txBody>
      </p:sp>
      <p:sp>
        <p:nvSpPr>
          <p:cNvPr id="22" name="Text 20"/>
          <p:cNvSpPr/>
          <p:nvPr/>
        </p:nvSpPr>
        <p:spPr>
          <a:xfrm>
            <a:off x="698450" y="6464350"/>
            <a:ext cx="4145179" cy="114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800" i="1" spc="80" kern="0" dirty="0">
                <a:solidFill>
                  <a:srgbClr val="A19D90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PART 1 · The Source Code of Five Thousand Years</a:t>
            </a:r>
            <a:endParaRPr lang="en-US" sz="800" dirty="0"/>
          </a:p>
        </p:txBody>
      </p:sp>
      <p:sp>
        <p:nvSpPr>
          <p:cNvPr id="23" name="Text 21"/>
          <p:cNvSpPr/>
          <p:nvPr/>
        </p:nvSpPr>
        <p:spPr>
          <a:xfrm>
            <a:off x="7607350" y="6435775"/>
            <a:ext cx="3886200" cy="1428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buNone/>
            </a:pPr>
            <a:r>
              <a:rPr lang="en-US" sz="800" spc="176" kern="0" dirty="0">
                <a:solidFill>
                  <a:srgbClr val="A19D9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良渚的文明坐标</a:t>
            </a:r>
            <a:endParaRPr lang="en-US" sz="8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37</Slides>
  <Notes>37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0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PptxGenJS</cp:lastModifiedBy>
  <cp:revision>1</cp:revision>
  <dcterms:created xsi:type="dcterms:W3CDTF">2026-06-10T12:55:31Z</dcterms:created>
  <dcterms:modified xsi:type="dcterms:W3CDTF">2026-06-10T12:55:31Z</dcterms:modified>
</cp:coreProperties>
</file>